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79" r:id="rId5"/>
    <p:sldId id="446" r:id="rId6"/>
    <p:sldId id="444" r:id="rId7"/>
    <p:sldId id="449" r:id="rId8"/>
    <p:sldId id="464" r:id="rId9"/>
    <p:sldId id="450" r:id="rId10"/>
    <p:sldId id="436" r:id="rId11"/>
    <p:sldId id="451" r:id="rId12"/>
    <p:sldId id="455" r:id="rId13"/>
    <p:sldId id="465" r:id="rId14"/>
    <p:sldId id="466" r:id="rId15"/>
    <p:sldId id="473" r:id="rId16"/>
    <p:sldId id="415" r:id="rId17"/>
    <p:sldId id="463" r:id="rId18"/>
    <p:sldId id="477" r:id="rId19"/>
    <p:sldId id="480" r:id="rId20"/>
    <p:sldId id="474" r:id="rId21"/>
    <p:sldId id="481" r:id="rId22"/>
    <p:sldId id="483" r:id="rId23"/>
    <p:sldId id="472" r:id="rId24"/>
    <p:sldId id="471" r:id="rId25"/>
    <p:sldId id="432" r:id="rId26"/>
    <p:sldId id="300" r:id="rId27"/>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843D"/>
    <a:srgbClr val="E0E8D5"/>
    <a:srgbClr val="F8F8F8"/>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F7CF80-C555-4ED2-AB21-F6D0003D3858}" v="65" dt="2022-02-03T06:04:32.222"/>
  </p1510:revLst>
</p1510:revInfo>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014" autoAdjust="0"/>
  </p:normalViewPr>
  <p:slideViewPr>
    <p:cSldViewPr>
      <p:cViewPr varScale="1">
        <p:scale>
          <a:sx n="59" d="100"/>
          <a:sy n="59" d="100"/>
        </p:scale>
        <p:origin x="964" y="5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hab Ali" userId="43fc33f2-493d-4513-a701-8e3928460e89" providerId="ADAL" clId="{DBF7CF80-C555-4ED2-AB21-F6D0003D3858}"/>
    <pc:docChg chg="undo custSel addSld delSld modSld">
      <pc:chgData name="Wahab Ali" userId="43fc33f2-493d-4513-a701-8e3928460e89" providerId="ADAL" clId="{DBF7CF80-C555-4ED2-AB21-F6D0003D3858}" dt="2022-02-03T06:04:55.104" v="302" actId="255"/>
      <pc:docMkLst>
        <pc:docMk/>
      </pc:docMkLst>
      <pc:sldChg chg="modSp mod">
        <pc:chgData name="Wahab Ali" userId="43fc33f2-493d-4513-a701-8e3928460e89" providerId="ADAL" clId="{DBF7CF80-C555-4ED2-AB21-F6D0003D3858}" dt="2022-02-03T05:57:12.298" v="222" actId="14100"/>
        <pc:sldMkLst>
          <pc:docMk/>
          <pc:sldMk cId="1438692948" sldId="415"/>
        </pc:sldMkLst>
        <pc:graphicFrameChg chg="mod modGraphic">
          <ac:chgData name="Wahab Ali" userId="43fc33f2-493d-4513-a701-8e3928460e89" providerId="ADAL" clId="{DBF7CF80-C555-4ED2-AB21-F6D0003D3858}" dt="2022-02-03T05:57:12.298" v="222" actId="14100"/>
          <ac:graphicFrameMkLst>
            <pc:docMk/>
            <pc:sldMk cId="1438692948" sldId="415"/>
            <ac:graphicFrameMk id="9" creationId="{D6B506FE-73C7-4980-B622-5ADED11C1FF6}"/>
          </ac:graphicFrameMkLst>
        </pc:graphicFrameChg>
      </pc:sldChg>
      <pc:sldChg chg="del">
        <pc:chgData name="Wahab Ali" userId="43fc33f2-493d-4513-a701-8e3928460e89" providerId="ADAL" clId="{DBF7CF80-C555-4ED2-AB21-F6D0003D3858}" dt="2022-01-31T12:20:02.390" v="89" actId="47"/>
        <pc:sldMkLst>
          <pc:docMk/>
          <pc:sldMk cId="1385184588" sldId="452"/>
        </pc:sldMkLst>
      </pc:sldChg>
      <pc:sldChg chg="modSp mod">
        <pc:chgData name="Wahab Ali" userId="43fc33f2-493d-4513-a701-8e3928460e89" providerId="ADAL" clId="{DBF7CF80-C555-4ED2-AB21-F6D0003D3858}" dt="2022-02-03T06:01:08.937" v="246" actId="14100"/>
        <pc:sldMkLst>
          <pc:docMk/>
          <pc:sldMk cId="4201670870" sldId="463"/>
        </pc:sldMkLst>
        <pc:spChg chg="mod">
          <ac:chgData name="Wahab Ali" userId="43fc33f2-493d-4513-a701-8e3928460e89" providerId="ADAL" clId="{DBF7CF80-C555-4ED2-AB21-F6D0003D3858}" dt="2022-01-31T12:27:37.547" v="114" actId="1036"/>
          <ac:spMkLst>
            <pc:docMk/>
            <pc:sldMk cId="4201670870" sldId="463"/>
            <ac:spMk id="5" creationId="{00000000-0000-0000-0000-000000000000}"/>
          </ac:spMkLst>
        </pc:spChg>
        <pc:graphicFrameChg chg="mod modGraphic">
          <ac:chgData name="Wahab Ali" userId="43fc33f2-493d-4513-a701-8e3928460e89" providerId="ADAL" clId="{DBF7CF80-C555-4ED2-AB21-F6D0003D3858}" dt="2022-02-03T06:01:08.937" v="246" actId="14100"/>
          <ac:graphicFrameMkLst>
            <pc:docMk/>
            <pc:sldMk cId="4201670870" sldId="463"/>
            <ac:graphicFrameMk id="9" creationId="{D6B506FE-73C7-4980-B622-5ADED11C1FF6}"/>
          </ac:graphicFrameMkLst>
        </pc:graphicFrameChg>
      </pc:sldChg>
      <pc:sldChg chg="del">
        <pc:chgData name="Wahab Ali" userId="43fc33f2-493d-4513-a701-8e3928460e89" providerId="ADAL" clId="{DBF7CF80-C555-4ED2-AB21-F6D0003D3858}" dt="2022-02-03T05:56:12.867" v="217" actId="47"/>
        <pc:sldMkLst>
          <pc:docMk/>
          <pc:sldMk cId="2666222549" sldId="467"/>
        </pc:sldMkLst>
      </pc:sldChg>
      <pc:sldChg chg="modSp mod">
        <pc:chgData name="Wahab Ali" userId="43fc33f2-493d-4513-a701-8e3928460e89" providerId="ADAL" clId="{DBF7CF80-C555-4ED2-AB21-F6D0003D3858}" dt="2022-02-03T05:34:16.240" v="157" actId="20577"/>
        <pc:sldMkLst>
          <pc:docMk/>
          <pc:sldMk cId="1565503737" sldId="472"/>
        </pc:sldMkLst>
        <pc:spChg chg="mod">
          <ac:chgData name="Wahab Ali" userId="43fc33f2-493d-4513-a701-8e3928460e89" providerId="ADAL" clId="{DBF7CF80-C555-4ED2-AB21-F6D0003D3858}" dt="2022-02-03T05:34:16.240" v="157" actId="20577"/>
          <ac:spMkLst>
            <pc:docMk/>
            <pc:sldMk cId="1565503737" sldId="472"/>
            <ac:spMk id="3" creationId="{00000000-0000-0000-0000-000000000000}"/>
          </ac:spMkLst>
        </pc:spChg>
      </pc:sldChg>
      <pc:sldChg chg="modSp mod">
        <pc:chgData name="Wahab Ali" userId="43fc33f2-493d-4513-a701-8e3928460e89" providerId="ADAL" clId="{DBF7CF80-C555-4ED2-AB21-F6D0003D3858}" dt="2022-02-03T05:59:26.467" v="236" actId="14100"/>
        <pc:sldMkLst>
          <pc:docMk/>
          <pc:sldMk cId="939155075" sldId="474"/>
        </pc:sldMkLst>
        <pc:spChg chg="mod">
          <ac:chgData name="Wahab Ali" userId="43fc33f2-493d-4513-a701-8e3928460e89" providerId="ADAL" clId="{DBF7CF80-C555-4ED2-AB21-F6D0003D3858}" dt="2022-02-03T05:48:44.089" v="186" actId="14100"/>
          <ac:spMkLst>
            <pc:docMk/>
            <pc:sldMk cId="939155075" sldId="474"/>
            <ac:spMk id="3" creationId="{0F4DDCAA-5C93-43F7-BCAC-0E4A327FF022}"/>
          </ac:spMkLst>
        </pc:spChg>
        <pc:graphicFrameChg chg="mod modGraphic">
          <ac:chgData name="Wahab Ali" userId="43fc33f2-493d-4513-a701-8e3928460e89" providerId="ADAL" clId="{DBF7CF80-C555-4ED2-AB21-F6D0003D3858}" dt="2022-02-03T05:59:26.467" v="236" actId="14100"/>
          <ac:graphicFrameMkLst>
            <pc:docMk/>
            <pc:sldMk cId="939155075" sldId="474"/>
            <ac:graphicFrameMk id="4" creationId="{4BF9F22E-A990-4ADD-A88B-880F5D85C6AC}"/>
          </ac:graphicFrameMkLst>
        </pc:graphicFrameChg>
      </pc:sldChg>
      <pc:sldChg chg="addSp delSp modSp add del mod">
        <pc:chgData name="Wahab Ali" userId="43fc33f2-493d-4513-a701-8e3928460e89" providerId="ADAL" clId="{DBF7CF80-C555-4ED2-AB21-F6D0003D3858}" dt="2022-02-03T06:01:15.559" v="247" actId="47"/>
        <pc:sldMkLst>
          <pc:docMk/>
          <pc:sldMk cId="3377896948" sldId="475"/>
        </pc:sldMkLst>
        <pc:spChg chg="mod">
          <ac:chgData name="Wahab Ali" userId="43fc33f2-493d-4513-a701-8e3928460e89" providerId="ADAL" clId="{DBF7CF80-C555-4ED2-AB21-F6D0003D3858}" dt="2022-01-31T12:28:37.028" v="129" actId="1035"/>
          <ac:spMkLst>
            <pc:docMk/>
            <pc:sldMk cId="3377896948" sldId="475"/>
            <ac:spMk id="5" creationId="{00000000-0000-0000-0000-000000000000}"/>
          </ac:spMkLst>
        </pc:spChg>
        <pc:spChg chg="add del">
          <ac:chgData name="Wahab Ali" userId="43fc33f2-493d-4513-a701-8e3928460e89" providerId="ADAL" clId="{DBF7CF80-C555-4ED2-AB21-F6D0003D3858}" dt="2022-01-31T11:42:02.529" v="34" actId="22"/>
          <ac:spMkLst>
            <pc:docMk/>
            <pc:sldMk cId="3377896948" sldId="475"/>
            <ac:spMk id="8" creationId="{1037F255-535E-448D-948E-A83AB7085110}"/>
          </ac:spMkLst>
        </pc:spChg>
        <pc:spChg chg="add del">
          <ac:chgData name="Wahab Ali" userId="43fc33f2-493d-4513-a701-8e3928460e89" providerId="ADAL" clId="{DBF7CF80-C555-4ED2-AB21-F6D0003D3858}" dt="2022-01-31T11:42:01.052" v="33" actId="22"/>
          <ac:spMkLst>
            <pc:docMk/>
            <pc:sldMk cId="3377896948" sldId="475"/>
            <ac:spMk id="10" creationId="{D57ACD2E-CF71-4845-8DC6-924E5A0EFC5D}"/>
          </ac:spMkLst>
        </pc:spChg>
        <pc:graphicFrameChg chg="mod modGraphic">
          <ac:chgData name="Wahab Ali" userId="43fc33f2-493d-4513-a701-8e3928460e89" providerId="ADAL" clId="{DBF7CF80-C555-4ED2-AB21-F6D0003D3858}" dt="2022-02-03T06:00:33.921" v="239" actId="21"/>
          <ac:graphicFrameMkLst>
            <pc:docMk/>
            <pc:sldMk cId="3377896948" sldId="475"/>
            <ac:graphicFrameMk id="9" creationId="{D6B506FE-73C7-4980-B622-5ADED11C1FF6}"/>
          </ac:graphicFrameMkLst>
        </pc:graphicFrameChg>
      </pc:sldChg>
      <pc:sldChg chg="new del">
        <pc:chgData name="Wahab Ali" userId="43fc33f2-493d-4513-a701-8e3928460e89" providerId="ADAL" clId="{DBF7CF80-C555-4ED2-AB21-F6D0003D3858}" dt="2022-01-31T11:42:18.260" v="37" actId="47"/>
        <pc:sldMkLst>
          <pc:docMk/>
          <pc:sldMk cId="219268280" sldId="476"/>
        </pc:sldMkLst>
      </pc:sldChg>
      <pc:sldChg chg="modSp add mod">
        <pc:chgData name="Wahab Ali" userId="43fc33f2-493d-4513-a701-8e3928460e89" providerId="ADAL" clId="{DBF7CF80-C555-4ED2-AB21-F6D0003D3858}" dt="2022-02-03T06:02:30.335" v="281" actId="1035"/>
        <pc:sldMkLst>
          <pc:docMk/>
          <pc:sldMk cId="2063900845" sldId="477"/>
        </pc:sldMkLst>
        <pc:spChg chg="mod">
          <ac:chgData name="Wahab Ali" userId="43fc33f2-493d-4513-a701-8e3928460e89" providerId="ADAL" clId="{DBF7CF80-C555-4ED2-AB21-F6D0003D3858}" dt="2022-02-03T06:01:46.809" v="263" actId="1036"/>
          <ac:spMkLst>
            <pc:docMk/>
            <pc:sldMk cId="2063900845" sldId="477"/>
            <ac:spMk id="2" creationId="{00000000-0000-0000-0000-000000000000}"/>
          </ac:spMkLst>
        </pc:spChg>
        <pc:spChg chg="mod">
          <ac:chgData name="Wahab Ali" userId="43fc33f2-493d-4513-a701-8e3928460e89" providerId="ADAL" clId="{DBF7CF80-C555-4ED2-AB21-F6D0003D3858}" dt="2022-02-03T06:01:38.516" v="254" actId="1036"/>
          <ac:spMkLst>
            <pc:docMk/>
            <pc:sldMk cId="2063900845" sldId="477"/>
            <ac:spMk id="5" creationId="{00000000-0000-0000-0000-000000000000}"/>
          </ac:spMkLst>
        </pc:spChg>
        <pc:graphicFrameChg chg="mod modGraphic">
          <ac:chgData name="Wahab Ali" userId="43fc33f2-493d-4513-a701-8e3928460e89" providerId="ADAL" clId="{DBF7CF80-C555-4ED2-AB21-F6D0003D3858}" dt="2022-02-03T06:02:30.335" v="281" actId="1035"/>
          <ac:graphicFrameMkLst>
            <pc:docMk/>
            <pc:sldMk cId="2063900845" sldId="477"/>
            <ac:graphicFrameMk id="9" creationId="{D6B506FE-73C7-4980-B622-5ADED11C1FF6}"/>
          </ac:graphicFrameMkLst>
        </pc:graphicFrameChg>
      </pc:sldChg>
      <pc:sldChg chg="new del">
        <pc:chgData name="Wahab Ali" userId="43fc33f2-493d-4513-a701-8e3928460e89" providerId="ADAL" clId="{DBF7CF80-C555-4ED2-AB21-F6D0003D3858}" dt="2022-01-31T11:47:56.113" v="67" actId="47"/>
        <pc:sldMkLst>
          <pc:docMk/>
          <pc:sldMk cId="3995921758" sldId="478"/>
        </pc:sldMkLst>
      </pc:sldChg>
      <pc:sldChg chg="modSp add mod">
        <pc:chgData name="Wahab Ali" userId="43fc33f2-493d-4513-a701-8e3928460e89" providerId="ADAL" clId="{DBF7CF80-C555-4ED2-AB21-F6D0003D3858}" dt="2022-02-03T06:04:55.104" v="302" actId="255"/>
        <pc:sldMkLst>
          <pc:docMk/>
          <pc:sldMk cId="1427839403" sldId="479"/>
        </pc:sldMkLst>
        <pc:graphicFrameChg chg="mod modGraphic">
          <ac:chgData name="Wahab Ali" userId="43fc33f2-493d-4513-a701-8e3928460e89" providerId="ADAL" clId="{DBF7CF80-C555-4ED2-AB21-F6D0003D3858}" dt="2022-02-03T06:04:55.104" v="302" actId="255"/>
          <ac:graphicFrameMkLst>
            <pc:docMk/>
            <pc:sldMk cId="1427839403" sldId="479"/>
            <ac:graphicFrameMk id="9" creationId="{D6B506FE-73C7-4980-B622-5ADED11C1FF6}"/>
          </ac:graphicFrameMkLst>
        </pc:graphicFrameChg>
      </pc:sldChg>
      <pc:sldChg chg="modSp add mod">
        <pc:chgData name="Wahab Ali" userId="43fc33f2-493d-4513-a701-8e3928460e89" providerId="ADAL" clId="{DBF7CF80-C555-4ED2-AB21-F6D0003D3858}" dt="2022-02-03T06:04:41.340" v="300" actId="14734"/>
        <pc:sldMkLst>
          <pc:docMk/>
          <pc:sldMk cId="1500433631" sldId="480"/>
        </pc:sldMkLst>
        <pc:graphicFrameChg chg="mod modGraphic">
          <ac:chgData name="Wahab Ali" userId="43fc33f2-493d-4513-a701-8e3928460e89" providerId="ADAL" clId="{DBF7CF80-C555-4ED2-AB21-F6D0003D3858}" dt="2022-02-03T06:04:41.340" v="300" actId="14734"/>
          <ac:graphicFrameMkLst>
            <pc:docMk/>
            <pc:sldMk cId="1500433631" sldId="480"/>
            <ac:graphicFrameMk id="9" creationId="{D6B506FE-73C7-4980-B622-5ADED11C1FF6}"/>
          </ac:graphicFrameMkLst>
        </pc:graphicFrameChg>
      </pc:sldChg>
      <pc:sldChg chg="modSp add mod">
        <pc:chgData name="Wahab Ali" userId="43fc33f2-493d-4513-a701-8e3928460e89" providerId="ADAL" clId="{DBF7CF80-C555-4ED2-AB21-F6D0003D3858}" dt="2022-02-03T06:00:01.039" v="238" actId="255"/>
        <pc:sldMkLst>
          <pc:docMk/>
          <pc:sldMk cId="33051722" sldId="481"/>
        </pc:sldMkLst>
        <pc:graphicFrameChg chg="modGraphic">
          <ac:chgData name="Wahab Ali" userId="43fc33f2-493d-4513-a701-8e3928460e89" providerId="ADAL" clId="{DBF7CF80-C555-4ED2-AB21-F6D0003D3858}" dt="2022-02-03T06:00:01.039" v="238" actId="255"/>
          <ac:graphicFrameMkLst>
            <pc:docMk/>
            <pc:sldMk cId="33051722" sldId="481"/>
            <ac:graphicFrameMk id="4" creationId="{4BF9F22E-A990-4ADD-A88B-880F5D85C6AC}"/>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9348E3F6-4D67-4ABA-B2F3-C1BB34390012}" type="datetimeFigureOut">
              <a:rPr lang="en-US" smtClean="0"/>
              <a:pPr/>
              <a:t>1/8/2023</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44CB8312-504C-4C23-8587-72C2C7749CA4}" type="slidenum">
              <a:rPr lang="en-US" smtClean="0"/>
              <a:pPr/>
              <a:t>‹#›</a:t>
            </a:fld>
            <a:endParaRPr lang="en-US"/>
          </a:p>
        </p:txBody>
      </p:sp>
    </p:spTree>
    <p:extLst>
      <p:ext uri="{BB962C8B-B14F-4D97-AF65-F5344CB8AC3E}">
        <p14:creationId xmlns:p14="http://schemas.microsoft.com/office/powerpoint/2010/main" val="483584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17599607-653D-492E-AC1D-245E58CACAF1}" type="datetimeFigureOut">
              <a:rPr lang="en-US" smtClean="0"/>
              <a:pPr/>
              <a:t>1/8/2023</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6622E394-708B-44BF-9552-3EA1100174DD}" type="slidenum">
              <a:rPr lang="en-US" smtClean="0"/>
              <a:pPr/>
              <a:t>‹#›</a:t>
            </a:fld>
            <a:endParaRPr lang="en-US"/>
          </a:p>
        </p:txBody>
      </p:sp>
    </p:spTree>
    <p:extLst>
      <p:ext uri="{BB962C8B-B14F-4D97-AF65-F5344CB8AC3E}">
        <p14:creationId xmlns:p14="http://schemas.microsoft.com/office/powerpoint/2010/main" val="3511828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4458">
              <a:defRPr/>
            </a:pPr>
            <a:endParaRPr lang="en-US" dirty="0"/>
          </a:p>
        </p:txBody>
      </p:sp>
      <p:sp>
        <p:nvSpPr>
          <p:cNvPr id="4" name="Slide Number Placeholder 3"/>
          <p:cNvSpPr>
            <a:spLocks noGrp="1"/>
          </p:cNvSpPr>
          <p:nvPr>
            <p:ph type="sldNum" sz="quarter" idx="10"/>
          </p:nvPr>
        </p:nvSpPr>
        <p:spPr/>
        <p:txBody>
          <a:bodyPr/>
          <a:lstStyle/>
          <a:p>
            <a:fld id="{6622E394-708B-44BF-9552-3EA1100174DD}" type="slidenum">
              <a:rPr lang="en-US" smtClean="0"/>
              <a:t>9</a:t>
            </a:fld>
            <a:endParaRPr lang="en-US"/>
          </a:p>
        </p:txBody>
      </p:sp>
    </p:spTree>
    <p:extLst>
      <p:ext uri="{BB962C8B-B14F-4D97-AF65-F5344CB8AC3E}">
        <p14:creationId xmlns:p14="http://schemas.microsoft.com/office/powerpoint/2010/main" val="493993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4458">
              <a:defRPr/>
            </a:pPr>
            <a:endParaRPr lang="en-US" dirty="0"/>
          </a:p>
        </p:txBody>
      </p:sp>
      <p:sp>
        <p:nvSpPr>
          <p:cNvPr id="4" name="Slide Number Placeholder 3"/>
          <p:cNvSpPr>
            <a:spLocks noGrp="1"/>
          </p:cNvSpPr>
          <p:nvPr>
            <p:ph type="sldNum" sz="quarter" idx="10"/>
          </p:nvPr>
        </p:nvSpPr>
        <p:spPr/>
        <p:txBody>
          <a:bodyPr/>
          <a:lstStyle/>
          <a:p>
            <a:fld id="{6622E394-708B-44BF-9552-3EA1100174DD}" type="slidenum">
              <a:rPr lang="en-US" smtClean="0"/>
              <a:t>10</a:t>
            </a:fld>
            <a:endParaRPr lang="en-US"/>
          </a:p>
        </p:txBody>
      </p:sp>
    </p:spTree>
    <p:extLst>
      <p:ext uri="{BB962C8B-B14F-4D97-AF65-F5344CB8AC3E}">
        <p14:creationId xmlns:p14="http://schemas.microsoft.com/office/powerpoint/2010/main" val="3908209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4458">
              <a:defRPr/>
            </a:pPr>
            <a:endParaRPr lang="en-US" dirty="0"/>
          </a:p>
        </p:txBody>
      </p:sp>
      <p:sp>
        <p:nvSpPr>
          <p:cNvPr id="4" name="Slide Number Placeholder 3"/>
          <p:cNvSpPr>
            <a:spLocks noGrp="1"/>
          </p:cNvSpPr>
          <p:nvPr>
            <p:ph type="sldNum" sz="quarter" idx="10"/>
          </p:nvPr>
        </p:nvSpPr>
        <p:spPr/>
        <p:txBody>
          <a:bodyPr/>
          <a:lstStyle/>
          <a:p>
            <a:fld id="{6622E394-708B-44BF-9552-3EA1100174DD}" type="slidenum">
              <a:rPr lang="en-US" smtClean="0"/>
              <a:t>11</a:t>
            </a:fld>
            <a:endParaRPr lang="en-US"/>
          </a:p>
        </p:txBody>
      </p:sp>
    </p:spTree>
    <p:extLst>
      <p:ext uri="{BB962C8B-B14F-4D97-AF65-F5344CB8AC3E}">
        <p14:creationId xmlns:p14="http://schemas.microsoft.com/office/powerpoint/2010/main" val="1133138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4458">
              <a:defRPr/>
            </a:pPr>
            <a:endParaRPr lang="en-US" dirty="0"/>
          </a:p>
        </p:txBody>
      </p:sp>
      <p:sp>
        <p:nvSpPr>
          <p:cNvPr id="4" name="Slide Number Placeholder 3"/>
          <p:cNvSpPr>
            <a:spLocks noGrp="1"/>
          </p:cNvSpPr>
          <p:nvPr>
            <p:ph type="sldNum" sz="quarter" idx="10"/>
          </p:nvPr>
        </p:nvSpPr>
        <p:spPr/>
        <p:txBody>
          <a:bodyPr/>
          <a:lstStyle/>
          <a:p>
            <a:fld id="{6622E394-708B-44BF-9552-3EA1100174DD}" type="slidenum">
              <a:rPr lang="en-US" smtClean="0"/>
              <a:t>12</a:t>
            </a:fld>
            <a:endParaRPr lang="en-US"/>
          </a:p>
        </p:txBody>
      </p:sp>
    </p:spTree>
    <p:extLst>
      <p:ext uri="{BB962C8B-B14F-4D97-AF65-F5344CB8AC3E}">
        <p14:creationId xmlns:p14="http://schemas.microsoft.com/office/powerpoint/2010/main" val="3319244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4458">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22E394-708B-44BF-9552-3EA1100174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7687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4458">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22E394-708B-44BF-9552-3EA1100174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165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4458">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22E394-708B-44BF-9552-3EA1100174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5018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4458">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22E394-708B-44BF-9552-3EA1100174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81328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895600"/>
            <a:ext cx="12192000" cy="2296461"/>
          </a:xfrm>
          <a:prstGeom prst="rect">
            <a:avLst/>
          </a:prstGeom>
        </p:spPr>
      </p:pic>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8506" t="18045" r="10695" b="18797"/>
          <a:stretch/>
        </p:blipFill>
        <p:spPr>
          <a:xfrm>
            <a:off x="4648200" y="381000"/>
            <a:ext cx="2895601" cy="1600200"/>
          </a:xfrm>
          <a:prstGeom prst="rect">
            <a:avLst/>
          </a:prstGeom>
        </p:spPr>
      </p:pic>
      <p:sp>
        <p:nvSpPr>
          <p:cNvPr id="2" name="Title 1"/>
          <p:cNvSpPr>
            <a:spLocks noGrp="1"/>
          </p:cNvSpPr>
          <p:nvPr>
            <p:ph type="ctrTitle"/>
          </p:nvPr>
        </p:nvSpPr>
        <p:spPr>
          <a:xfrm>
            <a:off x="914400" y="3276600"/>
            <a:ext cx="10363200" cy="1470025"/>
          </a:xfrm>
        </p:spPr>
        <p:txBody>
          <a:bodyPr/>
          <a:lstStyle>
            <a:lvl1pPr>
              <a:defRPr>
                <a:solidFill>
                  <a:schemeClr val="bg1"/>
                </a:solidFill>
              </a:defRPr>
            </a:lvl1p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0"/>
            </a:lvl1pPr>
          </a:lstStyle>
          <a:p>
            <a:r>
              <a:rPr lang="en-US" dirty="0"/>
              <a:t>Click to edit Master title style</a:t>
            </a:r>
          </a:p>
        </p:txBody>
      </p:sp>
      <p:sp>
        <p:nvSpPr>
          <p:cNvPr id="3" name="Content Placeholder 2"/>
          <p:cNvSpPr>
            <a:spLocks noGrp="1"/>
          </p:cNvSpPr>
          <p:nvPr>
            <p:ph idx="1"/>
          </p:nvPr>
        </p:nvSpPr>
        <p:spPr>
          <a:xfrm>
            <a:off x="4766733" y="273051"/>
            <a:ext cx="6815667" cy="5594349"/>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p:nvPr>
        </p:nvSpPr>
        <p:spPr>
          <a:xfrm>
            <a:off x="609601" y="1435101"/>
            <a:ext cx="4011084" cy="44322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609600" y="6035675"/>
            <a:ext cx="2844800" cy="365125"/>
          </a:xfrm>
          <a:prstGeom prst="rect">
            <a:avLst/>
          </a:prstGeom>
        </p:spPr>
        <p:txBody>
          <a:bodyPr/>
          <a:lstStyle>
            <a:lvl1pPr>
              <a:defRPr sz="1400"/>
            </a:lvl1pPr>
          </a:lstStyle>
          <a:p>
            <a:fld id="{3A7E1B57-7C16-4421-9599-2B81772702A6}" type="datetimeFigureOut">
              <a:rPr lang="en-US" smtClean="0"/>
              <a:pPr/>
              <a:t>1/8/2023</a:t>
            </a:fld>
            <a:endParaRPr lang="en-US" dirty="0"/>
          </a:p>
        </p:txBody>
      </p:sp>
      <p:sp>
        <p:nvSpPr>
          <p:cNvPr id="9" name="Footer Placeholder 4"/>
          <p:cNvSpPr>
            <a:spLocks noGrp="1"/>
          </p:cNvSpPr>
          <p:nvPr>
            <p:ph type="ftr" sz="quarter" idx="11"/>
          </p:nvPr>
        </p:nvSpPr>
        <p:spPr>
          <a:xfrm>
            <a:off x="4165600" y="6035675"/>
            <a:ext cx="3860800" cy="365125"/>
          </a:xfrm>
          <a:prstGeom prst="rect">
            <a:avLst/>
          </a:prstGeom>
        </p:spPr>
        <p:txBody>
          <a:bodyPr/>
          <a:lstStyle>
            <a:lvl1pPr>
              <a:defRPr sz="1400"/>
            </a:lvl1pPr>
          </a:lstStyle>
          <a:p>
            <a:endParaRPr lang="en-US" dirty="0"/>
          </a:p>
        </p:txBody>
      </p:sp>
      <p:sp>
        <p:nvSpPr>
          <p:cNvPr id="10" name="Slide Number Placeholder 5"/>
          <p:cNvSpPr>
            <a:spLocks noGrp="1"/>
          </p:cNvSpPr>
          <p:nvPr>
            <p:ph type="sldNum" sz="quarter" idx="12"/>
          </p:nvPr>
        </p:nvSpPr>
        <p:spPr>
          <a:xfrm>
            <a:off x="8737600" y="6035675"/>
            <a:ext cx="2844800" cy="365125"/>
          </a:xfrm>
          <a:prstGeom prst="rect">
            <a:avLst/>
          </a:prstGeom>
        </p:spPr>
        <p:txBody>
          <a:bodyPr/>
          <a:lstStyle>
            <a:lvl1pPr>
              <a:defRPr sz="1400"/>
            </a:lvl1pPr>
          </a:lstStyle>
          <a:p>
            <a:fld id="{423B8999-4AFB-41AD-8A17-1DBE9D57AFD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609600" y="6035675"/>
            <a:ext cx="2844800" cy="365125"/>
          </a:xfrm>
          <a:prstGeom prst="rect">
            <a:avLst/>
          </a:prstGeom>
        </p:spPr>
        <p:txBody>
          <a:bodyPr/>
          <a:lstStyle>
            <a:lvl1pPr>
              <a:defRPr sz="1400"/>
            </a:lvl1pPr>
          </a:lstStyle>
          <a:p>
            <a:fld id="{3A7E1B57-7C16-4421-9599-2B81772702A6}" type="datetimeFigureOut">
              <a:rPr lang="en-US" smtClean="0"/>
              <a:pPr/>
              <a:t>1/8/2023</a:t>
            </a:fld>
            <a:endParaRPr lang="en-US" dirty="0"/>
          </a:p>
        </p:txBody>
      </p:sp>
      <p:sp>
        <p:nvSpPr>
          <p:cNvPr id="9" name="Footer Placeholder 4"/>
          <p:cNvSpPr>
            <a:spLocks noGrp="1"/>
          </p:cNvSpPr>
          <p:nvPr>
            <p:ph type="ftr" sz="quarter" idx="11"/>
          </p:nvPr>
        </p:nvSpPr>
        <p:spPr>
          <a:xfrm>
            <a:off x="4165600" y="6035675"/>
            <a:ext cx="3860800" cy="365125"/>
          </a:xfrm>
          <a:prstGeom prst="rect">
            <a:avLst/>
          </a:prstGeom>
        </p:spPr>
        <p:txBody>
          <a:bodyPr/>
          <a:lstStyle>
            <a:lvl1pPr>
              <a:defRPr sz="1400"/>
            </a:lvl1pPr>
          </a:lstStyle>
          <a:p>
            <a:endParaRPr lang="en-US" dirty="0"/>
          </a:p>
        </p:txBody>
      </p:sp>
      <p:sp>
        <p:nvSpPr>
          <p:cNvPr id="10" name="Slide Number Placeholder 5"/>
          <p:cNvSpPr>
            <a:spLocks noGrp="1"/>
          </p:cNvSpPr>
          <p:nvPr>
            <p:ph type="sldNum" sz="quarter" idx="12"/>
          </p:nvPr>
        </p:nvSpPr>
        <p:spPr>
          <a:xfrm>
            <a:off x="8737600" y="6035675"/>
            <a:ext cx="2844800" cy="365125"/>
          </a:xfrm>
          <a:prstGeom prst="rect">
            <a:avLst/>
          </a:prstGeom>
        </p:spPr>
        <p:txBody>
          <a:bodyPr/>
          <a:lstStyle>
            <a:lvl1pPr>
              <a:defRPr sz="1400"/>
            </a:lvl1pPr>
          </a:lstStyle>
          <a:p>
            <a:fld id="{423B8999-4AFB-41AD-8A17-1DBE9D57AFD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209800"/>
            <a:ext cx="5715000" cy="1676400"/>
          </a:xfrm>
        </p:spPr>
        <p:txBody>
          <a:bodyPr anchor="b"/>
          <a:lstStyle>
            <a:lvl1pPr algn="l">
              <a:defRPr/>
            </a:lvl1pPr>
          </a:lstStyle>
          <a:p>
            <a:r>
              <a:rPr lang="en-US" dirty="0"/>
              <a:t>Click to edit Master title style</a:t>
            </a: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6" t="-12071" r="1176" b="-2214"/>
          <a:stretch/>
        </p:blipFill>
        <p:spPr>
          <a:xfrm>
            <a:off x="-76200" y="3962400"/>
            <a:ext cx="6553199" cy="77096"/>
          </a:xfrm>
          <a:prstGeom prst="rect">
            <a:avLst/>
          </a:prstGeom>
        </p:spPr>
      </p:pic>
      <p:sp>
        <p:nvSpPr>
          <p:cNvPr id="6" name="Picture Placeholder 5"/>
          <p:cNvSpPr>
            <a:spLocks noGrp="1"/>
          </p:cNvSpPr>
          <p:nvPr>
            <p:ph type="pic" sz="quarter" idx="10"/>
          </p:nvPr>
        </p:nvSpPr>
        <p:spPr>
          <a:xfrm>
            <a:off x="6656451" y="990600"/>
            <a:ext cx="5029200" cy="5029200"/>
          </a:xfrm>
          <a:prstGeom prst="ellipse">
            <a:avLst/>
          </a:prstGeom>
          <a:ln w="41275">
            <a:solidFill>
              <a:srgbClr val="00843D"/>
            </a:solidFill>
          </a:ln>
        </p:spPr>
        <p:txBody>
          <a:bodyPr/>
          <a:lstStyle>
            <a:lvl1pPr marL="0" indent="0">
              <a:buNone/>
              <a:defRPr/>
            </a:lvl1pPr>
          </a:lstStyle>
          <a:p>
            <a:endParaRPr lang="en-US" dirty="0"/>
          </a:p>
        </p:txBody>
      </p:sp>
      <p:sp>
        <p:nvSpPr>
          <p:cNvPr id="11" name="Text Placeholder 2"/>
          <p:cNvSpPr>
            <a:spLocks noGrp="1"/>
          </p:cNvSpPr>
          <p:nvPr>
            <p:ph type="body" idx="1"/>
          </p:nvPr>
        </p:nvSpPr>
        <p:spPr>
          <a:xfrm>
            <a:off x="609600" y="4191000"/>
            <a:ext cx="5715000" cy="1500187"/>
          </a:xfrm>
        </p:spPr>
        <p:txBody>
          <a:bodyPr/>
          <a:lstStyle>
            <a:lvl1pPr marL="0" indent="0">
              <a:buNone/>
              <a:defRPr sz="2400" i="1">
                <a:solidFill>
                  <a:srgbClr val="00843D"/>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25934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113651" y="1600200"/>
            <a:ext cx="4572000" cy="4572000"/>
          </a:xfrm>
          <a:prstGeom prst="ellipse">
            <a:avLst/>
          </a:prstGeom>
          <a:ln w="41275">
            <a:solidFill>
              <a:srgbClr val="00843D"/>
            </a:solidFill>
          </a:ln>
        </p:spPr>
        <p:txBody>
          <a:bodyPr/>
          <a:lstStyle>
            <a:lvl1pPr marL="0" indent="0">
              <a:buNone/>
              <a:defRPr/>
            </a:lvl1pPr>
          </a:lstStyle>
          <a:p>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6" t="-12071" r="1176" b="-2214"/>
          <a:stretch/>
        </p:blipFill>
        <p:spPr>
          <a:xfrm>
            <a:off x="-152400" y="1219200"/>
            <a:ext cx="8153400" cy="95922"/>
          </a:xfrm>
          <a:prstGeom prst="rect">
            <a:avLst/>
          </a:prstGeom>
        </p:spPr>
      </p:pic>
      <p:sp>
        <p:nvSpPr>
          <p:cNvPr id="5" name="Text Placeholder 4"/>
          <p:cNvSpPr>
            <a:spLocks noGrp="1"/>
          </p:cNvSpPr>
          <p:nvPr>
            <p:ph type="body" sz="quarter" idx="11"/>
          </p:nvPr>
        </p:nvSpPr>
        <p:spPr>
          <a:xfrm>
            <a:off x="609600" y="1600200"/>
            <a:ext cx="6019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609600" y="274638"/>
            <a:ext cx="10972800" cy="11430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588366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6" t="-12071" r="1176" b="-2214"/>
          <a:stretch/>
        </p:blipFill>
        <p:spPr>
          <a:xfrm>
            <a:off x="-152400" y="1219200"/>
            <a:ext cx="8153400" cy="95922"/>
          </a:xfrm>
          <a:prstGeom prst="rect">
            <a:avLst/>
          </a:prstGeom>
        </p:spPr>
      </p:pic>
      <p:sp>
        <p:nvSpPr>
          <p:cNvPr id="10" name="Text Placeholder 9"/>
          <p:cNvSpPr>
            <a:spLocks noGrp="1"/>
          </p:cNvSpPr>
          <p:nvPr>
            <p:ph type="body" sz="quarter" idx="11"/>
          </p:nvPr>
        </p:nvSpPr>
        <p:spPr>
          <a:xfrm>
            <a:off x="609600" y="1600200"/>
            <a:ext cx="10972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609600" y="274638"/>
            <a:ext cx="10972800" cy="11430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4225254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6" t="-12071" r="1176" b="-2214"/>
          <a:stretch/>
        </p:blipFill>
        <p:spPr>
          <a:xfrm>
            <a:off x="-152400" y="1219200"/>
            <a:ext cx="8153400" cy="95922"/>
          </a:xfrm>
          <a:prstGeom prst="rect">
            <a:avLst/>
          </a:prstGeom>
        </p:spPr>
      </p:pic>
      <p:sp>
        <p:nvSpPr>
          <p:cNvPr id="6" name="Picture Placeholder 5"/>
          <p:cNvSpPr>
            <a:spLocks noGrp="1"/>
          </p:cNvSpPr>
          <p:nvPr>
            <p:ph type="pic" sz="quarter" idx="10"/>
          </p:nvPr>
        </p:nvSpPr>
        <p:spPr>
          <a:xfrm>
            <a:off x="1143000" y="1941177"/>
            <a:ext cx="1828800" cy="1828800"/>
          </a:xfrm>
          <a:prstGeom prst="ellipse">
            <a:avLst/>
          </a:prstGeom>
          <a:ln w="19050">
            <a:solidFill>
              <a:srgbClr val="00843D"/>
            </a:solidFill>
          </a:ln>
        </p:spPr>
        <p:txBody>
          <a:bodyPr/>
          <a:lstStyle>
            <a:lvl1pPr marL="0" indent="0">
              <a:buNone/>
              <a:defRPr/>
            </a:lvl1pPr>
          </a:lstStyle>
          <a:p>
            <a:endParaRPr lang="en-US" dirty="0"/>
          </a:p>
        </p:txBody>
      </p:sp>
      <p:sp>
        <p:nvSpPr>
          <p:cNvPr id="11" name="Text Placeholder 2"/>
          <p:cNvSpPr>
            <a:spLocks noGrp="1"/>
          </p:cNvSpPr>
          <p:nvPr>
            <p:ph type="body" idx="1"/>
          </p:nvPr>
        </p:nvSpPr>
        <p:spPr>
          <a:xfrm>
            <a:off x="609600" y="4191000"/>
            <a:ext cx="2895600" cy="1500187"/>
          </a:xfrm>
        </p:spPr>
        <p:txBody>
          <a:bodyPr/>
          <a:lstStyle>
            <a:lvl1pPr marL="0" indent="0" algn="ctr">
              <a:buNone/>
              <a:defRPr sz="2400" i="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Picture Placeholder 5"/>
          <p:cNvSpPr>
            <a:spLocks noGrp="1"/>
          </p:cNvSpPr>
          <p:nvPr>
            <p:ph type="pic" sz="quarter" idx="11"/>
          </p:nvPr>
        </p:nvSpPr>
        <p:spPr>
          <a:xfrm>
            <a:off x="5181600" y="1941177"/>
            <a:ext cx="1828800" cy="1828800"/>
          </a:xfrm>
          <a:prstGeom prst="ellipse">
            <a:avLst/>
          </a:prstGeom>
          <a:ln w="19050">
            <a:solidFill>
              <a:srgbClr val="00843D"/>
            </a:solidFill>
          </a:ln>
        </p:spPr>
        <p:txBody>
          <a:bodyPr/>
          <a:lstStyle>
            <a:lvl1pPr marL="0" indent="0">
              <a:buNone/>
              <a:defRPr/>
            </a:lvl1pPr>
          </a:lstStyle>
          <a:p>
            <a:endParaRPr lang="en-US" dirty="0"/>
          </a:p>
        </p:txBody>
      </p:sp>
      <p:sp>
        <p:nvSpPr>
          <p:cNvPr id="9" name="Text Placeholder 2"/>
          <p:cNvSpPr>
            <a:spLocks noGrp="1"/>
          </p:cNvSpPr>
          <p:nvPr>
            <p:ph type="body" idx="12"/>
          </p:nvPr>
        </p:nvSpPr>
        <p:spPr>
          <a:xfrm>
            <a:off x="4648200" y="4191000"/>
            <a:ext cx="2895600" cy="1500187"/>
          </a:xfrm>
        </p:spPr>
        <p:txBody>
          <a:bodyPr/>
          <a:lstStyle>
            <a:lvl1pPr marL="0" indent="0" algn="ctr">
              <a:buNone/>
              <a:defRPr sz="2400" i="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0" name="Picture Placeholder 5"/>
          <p:cNvSpPr>
            <a:spLocks noGrp="1"/>
          </p:cNvSpPr>
          <p:nvPr>
            <p:ph type="pic" sz="quarter" idx="13"/>
          </p:nvPr>
        </p:nvSpPr>
        <p:spPr>
          <a:xfrm>
            <a:off x="9144000" y="1941177"/>
            <a:ext cx="1828800" cy="1828800"/>
          </a:xfrm>
          <a:prstGeom prst="ellipse">
            <a:avLst/>
          </a:prstGeom>
          <a:ln w="19050">
            <a:solidFill>
              <a:srgbClr val="00843D"/>
            </a:solidFill>
          </a:ln>
        </p:spPr>
        <p:txBody>
          <a:bodyPr/>
          <a:lstStyle>
            <a:lvl1pPr marL="0" indent="0">
              <a:buNone/>
              <a:defRPr/>
            </a:lvl1pPr>
          </a:lstStyle>
          <a:p>
            <a:endParaRPr lang="en-US" dirty="0"/>
          </a:p>
        </p:txBody>
      </p:sp>
      <p:sp>
        <p:nvSpPr>
          <p:cNvPr id="12" name="Text Placeholder 2"/>
          <p:cNvSpPr>
            <a:spLocks noGrp="1"/>
          </p:cNvSpPr>
          <p:nvPr>
            <p:ph type="body" idx="14"/>
          </p:nvPr>
        </p:nvSpPr>
        <p:spPr>
          <a:xfrm>
            <a:off x="8610600" y="4191000"/>
            <a:ext cx="2895600" cy="1500187"/>
          </a:xfrm>
        </p:spPr>
        <p:txBody>
          <a:bodyPr/>
          <a:lstStyle>
            <a:lvl1pPr marL="0" indent="0" algn="ctr">
              <a:buNone/>
              <a:defRPr sz="2400" i="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3" name="Title 1"/>
          <p:cNvSpPr>
            <a:spLocks noGrp="1"/>
          </p:cNvSpPr>
          <p:nvPr>
            <p:ph type="title"/>
          </p:nvPr>
        </p:nvSpPr>
        <p:spPr>
          <a:xfrm>
            <a:off x="609600" y="228600"/>
            <a:ext cx="8991600" cy="990600"/>
          </a:xfrm>
        </p:spPr>
        <p:txBody>
          <a:bodyPr anchor="b"/>
          <a:lstStyle>
            <a:lvl1pPr algn="l">
              <a:defRPr/>
            </a:lvl1pPr>
          </a:lstStyle>
          <a:p>
            <a:r>
              <a:rPr lang="en-US" dirty="0"/>
              <a:t>Click to edit Master title style</a:t>
            </a:r>
          </a:p>
        </p:txBody>
      </p:sp>
    </p:spTree>
    <p:extLst>
      <p:ext uri="{BB962C8B-B14F-4D97-AF65-F5344CB8AC3E}">
        <p14:creationId xmlns:p14="http://schemas.microsoft.com/office/powerpoint/2010/main" val="4264928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09600" y="1600201"/>
            <a:ext cx="10972800" cy="4267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09600" y="6035675"/>
            <a:ext cx="2844800" cy="365125"/>
          </a:xfrm>
          <a:prstGeom prst="rect">
            <a:avLst/>
          </a:prstGeom>
        </p:spPr>
        <p:txBody>
          <a:bodyPr/>
          <a:lstStyle>
            <a:lvl1pPr>
              <a:defRPr sz="1400"/>
            </a:lvl1pPr>
          </a:lstStyle>
          <a:p>
            <a:fld id="{3A7E1B57-7C16-4421-9599-2B81772702A6}" type="datetimeFigureOut">
              <a:rPr lang="en-US" smtClean="0"/>
              <a:pPr/>
              <a:t>1/8/2023</a:t>
            </a:fld>
            <a:endParaRPr lang="en-US" dirty="0"/>
          </a:p>
        </p:txBody>
      </p:sp>
      <p:sp>
        <p:nvSpPr>
          <p:cNvPr id="8" name="Footer Placeholder 4"/>
          <p:cNvSpPr>
            <a:spLocks noGrp="1"/>
          </p:cNvSpPr>
          <p:nvPr>
            <p:ph type="ftr" sz="quarter" idx="11"/>
          </p:nvPr>
        </p:nvSpPr>
        <p:spPr>
          <a:xfrm>
            <a:off x="4165600" y="6035675"/>
            <a:ext cx="3860800" cy="365125"/>
          </a:xfrm>
          <a:prstGeom prst="rect">
            <a:avLst/>
          </a:prstGeom>
        </p:spPr>
        <p:txBody>
          <a:bodyPr/>
          <a:lstStyle>
            <a:lvl1pPr>
              <a:defRPr sz="1400"/>
            </a:lvl1pPr>
          </a:lstStyle>
          <a:p>
            <a:endParaRPr lang="en-US" dirty="0"/>
          </a:p>
        </p:txBody>
      </p:sp>
      <p:sp>
        <p:nvSpPr>
          <p:cNvPr id="9" name="Slide Number Placeholder 5"/>
          <p:cNvSpPr>
            <a:spLocks noGrp="1"/>
          </p:cNvSpPr>
          <p:nvPr>
            <p:ph type="sldNum" sz="quarter" idx="12"/>
          </p:nvPr>
        </p:nvSpPr>
        <p:spPr>
          <a:xfrm>
            <a:off x="8737600" y="6035675"/>
            <a:ext cx="2844800" cy="365125"/>
          </a:xfrm>
          <a:prstGeom prst="rect">
            <a:avLst/>
          </a:prstGeom>
        </p:spPr>
        <p:txBody>
          <a:bodyPr/>
          <a:lstStyle>
            <a:lvl1pPr>
              <a:defRPr sz="1400"/>
            </a:lvl1pPr>
          </a:lstStyle>
          <a:p>
            <a:fld id="{423B8999-4AFB-41AD-8A17-1DBE9D57AFD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0" cap="none" baseline="0">
                <a:solidFill>
                  <a:srgbClr val="00843D"/>
                </a:solidFill>
              </a:defRPr>
            </a:lvl1pPr>
          </a:lstStyle>
          <a:p>
            <a:r>
              <a:rPr lang="en-US" dirty="0"/>
              <a:t>Click to edit Master title style</a:t>
            </a:r>
          </a:p>
        </p:txBody>
      </p:sp>
      <p:sp>
        <p:nvSpPr>
          <p:cNvPr id="3" name="Text Placeholder 2"/>
          <p:cNvSpPr>
            <a:spLocks noGrp="1"/>
          </p:cNvSpPr>
          <p:nvPr>
            <p:ph type="body" idx="1" hasCustomPrompt="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title style</a:t>
            </a:r>
          </a:p>
        </p:txBody>
      </p:sp>
      <p:sp>
        <p:nvSpPr>
          <p:cNvPr id="7" name="Date Placeholder 3"/>
          <p:cNvSpPr>
            <a:spLocks noGrp="1"/>
          </p:cNvSpPr>
          <p:nvPr>
            <p:ph type="dt" sz="half" idx="10"/>
          </p:nvPr>
        </p:nvSpPr>
        <p:spPr>
          <a:xfrm>
            <a:off x="609600" y="6035675"/>
            <a:ext cx="2844800" cy="365125"/>
          </a:xfrm>
          <a:prstGeom prst="rect">
            <a:avLst/>
          </a:prstGeom>
        </p:spPr>
        <p:txBody>
          <a:bodyPr/>
          <a:lstStyle>
            <a:lvl1pPr>
              <a:defRPr sz="1400"/>
            </a:lvl1pPr>
          </a:lstStyle>
          <a:p>
            <a:fld id="{3A7E1B57-7C16-4421-9599-2B81772702A6}" type="datetimeFigureOut">
              <a:rPr lang="en-US" smtClean="0"/>
              <a:pPr/>
              <a:t>1/8/2023</a:t>
            </a:fld>
            <a:endParaRPr lang="en-US" dirty="0"/>
          </a:p>
        </p:txBody>
      </p:sp>
      <p:sp>
        <p:nvSpPr>
          <p:cNvPr id="8" name="Footer Placeholder 4"/>
          <p:cNvSpPr>
            <a:spLocks noGrp="1"/>
          </p:cNvSpPr>
          <p:nvPr>
            <p:ph type="ftr" sz="quarter" idx="11"/>
          </p:nvPr>
        </p:nvSpPr>
        <p:spPr>
          <a:xfrm>
            <a:off x="4165600" y="6035675"/>
            <a:ext cx="3860800" cy="365125"/>
          </a:xfrm>
          <a:prstGeom prst="rect">
            <a:avLst/>
          </a:prstGeom>
        </p:spPr>
        <p:txBody>
          <a:bodyPr/>
          <a:lstStyle>
            <a:lvl1pPr>
              <a:defRPr sz="1400"/>
            </a:lvl1pPr>
          </a:lstStyle>
          <a:p>
            <a:endParaRPr lang="en-US" dirty="0"/>
          </a:p>
        </p:txBody>
      </p:sp>
      <p:sp>
        <p:nvSpPr>
          <p:cNvPr id="9" name="Slide Number Placeholder 5"/>
          <p:cNvSpPr>
            <a:spLocks noGrp="1"/>
          </p:cNvSpPr>
          <p:nvPr>
            <p:ph type="sldNum" sz="quarter" idx="12"/>
          </p:nvPr>
        </p:nvSpPr>
        <p:spPr>
          <a:xfrm>
            <a:off x="8737600" y="6035675"/>
            <a:ext cx="2844800" cy="365125"/>
          </a:xfrm>
          <a:prstGeom prst="rect">
            <a:avLst/>
          </a:prstGeom>
        </p:spPr>
        <p:txBody>
          <a:bodyPr/>
          <a:lstStyle>
            <a:lvl1pPr>
              <a:defRPr sz="1400"/>
            </a:lvl1pPr>
          </a:lstStyle>
          <a:p>
            <a:fld id="{423B8999-4AFB-41AD-8A17-1DBE9D57AFD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343399"/>
          </a:xfrm>
        </p:spPr>
        <p:txBody>
          <a:bodyPr/>
          <a:lstStyle>
            <a:lvl1pPr>
              <a:defRPr sz="2800" i="1">
                <a:solidFill>
                  <a:srgbClr val="00843D"/>
                </a:solidFill>
                <a:latin typeface="+mj-l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343399"/>
          </a:xfrm>
        </p:spPr>
        <p:txBody>
          <a:bodyPr/>
          <a:lstStyle>
            <a:lvl1pPr marL="342900" indent="-342900">
              <a:defRPr lang="en-US" sz="2800" i="1" kern="1200" dirty="0" smtClean="0">
                <a:solidFill>
                  <a:srgbClr val="00843D"/>
                </a:solidFill>
                <a:latin typeface="+mj-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Font typeface="Arial" pitchFamily="34" charset="0"/>
              <a:buChar cha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0"/>
          </p:nvPr>
        </p:nvSpPr>
        <p:spPr>
          <a:xfrm>
            <a:off x="609600" y="6035675"/>
            <a:ext cx="2844800" cy="365125"/>
          </a:xfrm>
          <a:prstGeom prst="rect">
            <a:avLst/>
          </a:prstGeom>
        </p:spPr>
        <p:txBody>
          <a:bodyPr/>
          <a:lstStyle>
            <a:lvl1pPr>
              <a:defRPr sz="1400"/>
            </a:lvl1pPr>
          </a:lstStyle>
          <a:p>
            <a:fld id="{3A7E1B57-7C16-4421-9599-2B81772702A6}" type="datetimeFigureOut">
              <a:rPr lang="en-US" smtClean="0"/>
              <a:pPr/>
              <a:t>1/8/2023</a:t>
            </a:fld>
            <a:endParaRPr lang="en-US" dirty="0"/>
          </a:p>
        </p:txBody>
      </p:sp>
      <p:sp>
        <p:nvSpPr>
          <p:cNvPr id="9" name="Footer Placeholder 4"/>
          <p:cNvSpPr>
            <a:spLocks noGrp="1"/>
          </p:cNvSpPr>
          <p:nvPr>
            <p:ph type="ftr" sz="quarter" idx="11"/>
          </p:nvPr>
        </p:nvSpPr>
        <p:spPr>
          <a:xfrm>
            <a:off x="4165600" y="6035675"/>
            <a:ext cx="3860800" cy="365125"/>
          </a:xfrm>
          <a:prstGeom prst="rect">
            <a:avLst/>
          </a:prstGeom>
        </p:spPr>
        <p:txBody>
          <a:bodyPr/>
          <a:lstStyle>
            <a:lvl1pPr>
              <a:defRPr sz="1400"/>
            </a:lvl1pPr>
          </a:lstStyle>
          <a:p>
            <a:endParaRPr lang="en-US" dirty="0"/>
          </a:p>
        </p:txBody>
      </p:sp>
      <p:sp>
        <p:nvSpPr>
          <p:cNvPr id="10" name="Slide Number Placeholder 5"/>
          <p:cNvSpPr>
            <a:spLocks noGrp="1"/>
          </p:cNvSpPr>
          <p:nvPr>
            <p:ph type="sldNum" sz="quarter" idx="12"/>
          </p:nvPr>
        </p:nvSpPr>
        <p:spPr>
          <a:xfrm>
            <a:off x="8737600" y="6035675"/>
            <a:ext cx="2844800" cy="365125"/>
          </a:xfrm>
          <a:prstGeom prst="rect">
            <a:avLst/>
          </a:prstGeom>
        </p:spPr>
        <p:txBody>
          <a:bodyPr/>
          <a:lstStyle>
            <a:lvl1pPr>
              <a:defRPr sz="1400"/>
            </a:lvl1pPr>
          </a:lstStyle>
          <a:p>
            <a:fld id="{423B8999-4AFB-41AD-8A17-1DBE9D57AFD7}" type="slidenum">
              <a:rPr lang="en-US" smtClean="0"/>
              <a:pPr/>
              <a:t>‹#›</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6" t="-12071" r="1176" b="-2214"/>
          <a:stretch/>
        </p:blipFill>
        <p:spPr>
          <a:xfrm>
            <a:off x="-152400" y="1219200"/>
            <a:ext cx="8153400" cy="9592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0" i="1">
                <a:solidFill>
                  <a:srgbClr val="00843D"/>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lang="en-US" sz="2400" b="0" i="1" kern="1200" dirty="0" smtClean="0">
                <a:solidFill>
                  <a:srgbClr val="00843D"/>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609600" y="6035675"/>
            <a:ext cx="2844800" cy="365125"/>
          </a:xfrm>
          <a:prstGeom prst="rect">
            <a:avLst/>
          </a:prstGeom>
        </p:spPr>
        <p:txBody>
          <a:bodyPr/>
          <a:lstStyle>
            <a:lvl1pPr>
              <a:defRPr sz="1400"/>
            </a:lvl1pPr>
          </a:lstStyle>
          <a:p>
            <a:fld id="{3A7E1B57-7C16-4421-9599-2B81772702A6}" type="datetimeFigureOut">
              <a:rPr lang="en-US" smtClean="0"/>
              <a:pPr/>
              <a:t>1/8/2023</a:t>
            </a:fld>
            <a:endParaRPr lang="en-US" dirty="0"/>
          </a:p>
        </p:txBody>
      </p:sp>
      <p:sp>
        <p:nvSpPr>
          <p:cNvPr id="11" name="Footer Placeholder 4"/>
          <p:cNvSpPr>
            <a:spLocks noGrp="1"/>
          </p:cNvSpPr>
          <p:nvPr>
            <p:ph type="ftr" sz="quarter" idx="11"/>
          </p:nvPr>
        </p:nvSpPr>
        <p:spPr>
          <a:xfrm>
            <a:off x="4165600" y="6035675"/>
            <a:ext cx="3860800" cy="365125"/>
          </a:xfrm>
          <a:prstGeom prst="rect">
            <a:avLst/>
          </a:prstGeom>
        </p:spPr>
        <p:txBody>
          <a:bodyPr/>
          <a:lstStyle>
            <a:lvl1pPr>
              <a:defRPr sz="1400"/>
            </a:lvl1pPr>
          </a:lstStyle>
          <a:p>
            <a:endParaRPr lang="en-US" dirty="0"/>
          </a:p>
        </p:txBody>
      </p:sp>
      <p:sp>
        <p:nvSpPr>
          <p:cNvPr id="12" name="Slide Number Placeholder 5"/>
          <p:cNvSpPr>
            <a:spLocks noGrp="1"/>
          </p:cNvSpPr>
          <p:nvPr>
            <p:ph type="sldNum" sz="quarter" idx="12"/>
          </p:nvPr>
        </p:nvSpPr>
        <p:spPr>
          <a:xfrm>
            <a:off x="8737600" y="6035675"/>
            <a:ext cx="2844800" cy="365125"/>
          </a:xfrm>
          <a:prstGeom prst="rect">
            <a:avLst/>
          </a:prstGeom>
        </p:spPr>
        <p:txBody>
          <a:bodyPr/>
          <a:lstStyle>
            <a:lvl1pPr>
              <a:defRPr sz="1400"/>
            </a:lvl1pPr>
          </a:lstStyle>
          <a:p>
            <a:fld id="{423B8999-4AFB-41AD-8A17-1DBE9D57AFD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518790"/>
            <a:ext cx="12192000" cy="3392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60" r:id="rId3"/>
    <p:sldLayoutId id="2147483662" r:id="rId4"/>
    <p:sldLayoutId id="2147483659" r:id="rId5"/>
    <p:sldLayoutId id="2147483650" r:id="rId6"/>
    <p:sldLayoutId id="2147483651" r:id="rId7"/>
    <p:sldLayoutId id="2147483652" r:id="rId8"/>
    <p:sldLayoutId id="2147483653" r:id="rId9"/>
    <p:sldLayoutId id="2147483656" r:id="rId10"/>
    <p:sldLayoutId id="2147483657" r:id="rId11"/>
  </p:sldLayoutIdLst>
  <p:txStyles>
    <p:titleStyle>
      <a:lvl1pPr algn="l" defTabSz="914400" rtl="0" eaLnBrk="1" latinLnBrk="0" hangingPunct="1">
        <a:spcBef>
          <a:spcPct val="0"/>
        </a:spcBef>
        <a:buNone/>
        <a:defRPr sz="4400" kern="1200">
          <a:solidFill>
            <a:srgbClr val="00843D"/>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scholar.google.com/citations?view_op=view_citation&amp;hl=en&amp;user=3jp9ihkAAAAJ&amp;sortby=pubdate&amp;alert_preview_top_rm=2&amp;citation_for_view=3jp9ihkAAAAJ:nroGzMJTTpEC" TargetMode="External"/><Relationship Id="rId3" Type="http://schemas.openxmlformats.org/officeDocument/2006/relationships/hyperlink" Target="https://scholar.google.com/citations?view_op=view_citation&amp;hl=en&amp;user=3jp9ihkAAAAJ&amp;sortby=pubdate&amp;alert_preview_top_rm=2&amp;citation_for_view=3jp9ihkAAAAJ:6pF0wJmtdfAC" TargetMode="External"/><Relationship Id="rId7" Type="http://schemas.openxmlformats.org/officeDocument/2006/relationships/hyperlink" Target="https://scholar.google.com/citations?view_op=view_citation&amp;hl=en&amp;user=3jp9ihkAAAAJ&amp;sortby=pubdate&amp;alert_preview_top_rm=2&amp;citation_for_view=3jp9ihkAAAAJ:5bfplxN71z4C"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scholar.google.com/citations?view_op=view_citation&amp;hl=en&amp;user=3jp9ihkAAAAJ&amp;sortby=pubdate&amp;alert_preview_top_rm=2&amp;citation_for_view=3jp9ihkAAAAJ:QAOzB4mb83kC" TargetMode="External"/><Relationship Id="rId5" Type="http://schemas.openxmlformats.org/officeDocument/2006/relationships/hyperlink" Target="https://scholar.google.com/citations?view_op=view_citation&amp;hl=en&amp;user=3jp9ihkAAAAJ&amp;sortby=pubdate&amp;alert_preview_top_rm=2&amp;citation_for_view=3jp9ihkAAAAJ:ovGv7akYl-cC" TargetMode="External"/><Relationship Id="rId4" Type="http://schemas.openxmlformats.org/officeDocument/2006/relationships/hyperlink" Target="https://scholar.google.com/citations?view_op=view_citation&amp;hl=en&amp;user=3jp9ihkAAAAJ&amp;sortby=pubdate&amp;alert_preview_top_rm=2&amp;citation_for_view=3jp9ihkAAAAJ:F9HO9s0W2bwC"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scholar.google.com/citations?view_op=view_citation&amp;hl=en&amp;user=3jp9ihkAAAAJ&amp;sortby=pubdate&amp;alert_preview_top_rm=2&amp;citation_for_view=3jp9ihkAAAAJ:onKP9CxGSkIC"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scholar.google.com/citations?view_op=view_citation&amp;hl=en&amp;user=3jp9ihkAAAAJ&amp;sortby=pubdate&amp;alert_preview_top_rm=2&amp;citation_for_view=3jp9ihkAAAAJ:6Zm5LS9gQ5UC"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scholar.google.com.pk/citations?view_op=view_citation&amp;hl=en&amp;user=k4JxphEAAAAJ&amp;sortby=pubdate&amp;citation_for_view=k4JxphEAAAAJ:uWQEDVKXjbEC" TargetMode="External"/><Relationship Id="rId3" Type="http://schemas.openxmlformats.org/officeDocument/2006/relationships/hyperlink" Target="https://scholar.google.com.pk/citations?view_op=view_citation&amp;hl=en&amp;user=k4JxphEAAAAJ&amp;sortby=pubdate&amp;citation_for_view=k4JxphEAAAAJ:WbkHhVStYXYC" TargetMode="External"/><Relationship Id="rId7" Type="http://schemas.openxmlformats.org/officeDocument/2006/relationships/hyperlink" Target="https://scholar.google.com.pk/citations?view_op=view_citation&amp;hl=en&amp;user=k4JxphEAAAAJ&amp;sortby=pubdate&amp;citation_for_view=k4JxphEAAAAJ:u9iWguZQMMsC"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scholar.google.com.pk/citations?view_op=view_citation&amp;hl=en&amp;user=k4JxphEAAAAJ&amp;sortby=pubdate&amp;citation_for_view=k4JxphEAAAAJ:OU6Ihb5iCvQC" TargetMode="External"/><Relationship Id="rId5" Type="http://schemas.openxmlformats.org/officeDocument/2006/relationships/hyperlink" Target="https://scholar.google.com.pk/citations?view_op=view_citation&amp;hl=en&amp;user=k4JxphEAAAAJ&amp;sortby=pubdate&amp;citation_for_view=k4JxphEAAAAJ:K3LRdlH-MEoC" TargetMode="External"/><Relationship Id="rId4" Type="http://schemas.openxmlformats.org/officeDocument/2006/relationships/hyperlink" Target="https://scholar.google.com.pk/citations?view_op=view_citation&amp;hl=en&amp;user=k4JxphEAAAAJ&amp;sortby=pubdate&amp;citation_for_view=k4JxphEAAAAJ:yD5IFk8b50cC" TargetMode="External"/><Relationship Id="rId9" Type="http://schemas.openxmlformats.org/officeDocument/2006/relationships/hyperlink" Target="https://scholar.google.com.pk/citations?view_op=view_citation&amp;hl=en&amp;user=k4JxphEAAAAJ&amp;sortby=pubdate&amp;citation_for_view=k4JxphEAAAAJ:SP6oXDckpogC"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hyperlink" Target="https://scholar.google.com/citations?view_op=view_citation&amp;hl=en&amp;user=3jp9ihkAAAAJ&amp;sortby=pubdate&amp;alert_preview_top_rm=2&amp;citation_for_view=3jp9ihkAAAAJ:ZYsTHYU9jrMC" TargetMode="External"/><Relationship Id="rId3" Type="http://schemas.openxmlformats.org/officeDocument/2006/relationships/hyperlink" Target="http://www.medium.com/" TargetMode="External"/><Relationship Id="rId7" Type="http://schemas.openxmlformats.org/officeDocument/2006/relationships/hyperlink" Target="https://scholar.google.com/citations?view_op=view_citation&amp;hl=en&amp;user=3jp9ihkAAAAJ&amp;sortby=pubdate&amp;alert_preview_top_rm=2&amp;citation_for_view=3jp9ihkAAAAJ:wlzmIqt2EaEC"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scholar.google.com/citations?view_op=view_citation&amp;hl=en&amp;user=3jp9ihkAAAAJ&amp;sortby=pubdate&amp;alert_preview_top_rm=2&amp;citation_for_view=3jp9ihkAAAAJ:JdL-Xu2nR38C" TargetMode="External"/><Relationship Id="rId5" Type="http://schemas.openxmlformats.org/officeDocument/2006/relationships/hyperlink" Target="https://medium.com/@saleemagulzar5/can-shaping-an-individual-shape-the-future-c24239c214ac" TargetMode="External"/><Relationship Id="rId4" Type="http://schemas.openxmlformats.org/officeDocument/2006/relationships/hyperlink" Target="https://medium.com/@saleemagulzar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76600"/>
            <a:ext cx="10363200" cy="1470025"/>
          </a:xfrm>
        </p:spPr>
        <p:txBody>
          <a:bodyPr>
            <a:normAutofit fontScale="90000"/>
          </a:bodyPr>
          <a:lstStyle/>
          <a:p>
            <a:pPr algn="ctr"/>
            <a:r>
              <a:rPr lang="en-US" sz="6000" b="1" dirty="0"/>
              <a:t>Public Health Stream</a:t>
            </a:r>
            <a:br>
              <a:rPr lang="en-US" sz="6000" b="1" dirty="0"/>
            </a:br>
            <a:r>
              <a:rPr lang="en-US" sz="6000" b="1" dirty="0"/>
              <a:t>Research Output 2021</a:t>
            </a:r>
            <a:endParaRPr lang="en-US" sz="6000" dirty="0"/>
          </a:p>
        </p:txBody>
      </p:sp>
      <p:sp>
        <p:nvSpPr>
          <p:cNvPr id="4" name="TextBox 3"/>
          <p:cNvSpPr txBox="1"/>
          <p:nvPr/>
        </p:nvSpPr>
        <p:spPr>
          <a:xfrm>
            <a:off x="4648200" y="1905000"/>
            <a:ext cx="3276600" cy="338554"/>
          </a:xfrm>
          <a:prstGeom prst="rect">
            <a:avLst/>
          </a:prstGeom>
          <a:noFill/>
        </p:spPr>
        <p:txBody>
          <a:bodyPr wrap="square" rtlCol="0">
            <a:spAutoFit/>
          </a:bodyPr>
          <a:lstStyle/>
          <a:p>
            <a:r>
              <a:rPr lang="en-US" sz="1600" b="1" dirty="0">
                <a:solidFill>
                  <a:schemeClr val="tx1">
                    <a:lumMod val="85000"/>
                    <a:lumOff val="15000"/>
                  </a:schemeClr>
                </a:solidFill>
                <a:latin typeface="Bodoni MT" panose="02070603080606020203" pitchFamily="18" charset="0"/>
              </a:rPr>
              <a:t>School of Nursing and Midwifery</a:t>
            </a:r>
          </a:p>
        </p:txBody>
      </p:sp>
      <p:sp>
        <p:nvSpPr>
          <p:cNvPr id="6" name="TextBox 5"/>
          <p:cNvSpPr txBox="1"/>
          <p:nvPr/>
        </p:nvSpPr>
        <p:spPr>
          <a:xfrm>
            <a:off x="0" y="5257800"/>
            <a:ext cx="12191999" cy="1631216"/>
          </a:xfrm>
          <a:prstGeom prst="rect">
            <a:avLst/>
          </a:prstGeom>
          <a:noFill/>
        </p:spPr>
        <p:txBody>
          <a:bodyPr wrap="square" rtlCol="0">
            <a:spAutoFit/>
          </a:bodyPr>
          <a:lstStyle/>
          <a:p>
            <a:pPr algn="ctr"/>
            <a:r>
              <a:rPr lang="en-GB" b="1" dirty="0">
                <a:latin typeface="+mj-lt"/>
                <a:cs typeface="Times New Roman" panose="02020603050405020304" pitchFamily="18" charset="0"/>
              </a:rPr>
              <a:t>Presenter: Dr Saleema Gulzar </a:t>
            </a:r>
            <a:endParaRPr lang="en-GB" b="1" dirty="0">
              <a:solidFill>
                <a:schemeClr val="tx1">
                  <a:lumMod val="85000"/>
                  <a:lumOff val="15000"/>
                </a:schemeClr>
              </a:solidFill>
              <a:latin typeface="+mj-lt"/>
              <a:cs typeface="Times New Roman" panose="02020603050405020304" pitchFamily="18" charset="0"/>
            </a:endParaRPr>
          </a:p>
          <a:p>
            <a:pPr algn="ctr"/>
            <a:r>
              <a:rPr lang="en-US" dirty="0">
                <a:latin typeface="+mj-lt"/>
                <a:cs typeface="Times New Roman" panose="02020603050405020304" pitchFamily="18" charset="0"/>
              </a:rPr>
              <a:t>MSc (Epidemiology),  BScN</a:t>
            </a:r>
          </a:p>
          <a:p>
            <a:pPr algn="ctr"/>
            <a:r>
              <a:rPr lang="en-GB" dirty="0">
                <a:latin typeface="+mj-lt"/>
                <a:cs typeface="Times New Roman" panose="02020603050405020304" pitchFamily="18" charset="0"/>
              </a:rPr>
              <a:t>                                             Assistant Professor, The Aga Khan University School of Nursing and Midwifery			</a:t>
            </a:r>
          </a:p>
          <a:p>
            <a:pPr algn="ctr"/>
            <a:r>
              <a:rPr lang="en-GB" dirty="0">
                <a:latin typeface="+mj-lt"/>
                <a:cs typeface="Times New Roman" panose="02020603050405020304" pitchFamily="18" charset="0"/>
              </a:rPr>
              <a:t>Karachi, Pakistan</a:t>
            </a:r>
          </a:p>
          <a:p>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4114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575" y="160338"/>
            <a:ext cx="11426825" cy="982662"/>
          </a:xfrm>
        </p:spPr>
        <p:txBody>
          <a:bodyPr>
            <a:normAutofit/>
          </a:bodyPr>
          <a:lstStyle/>
          <a:p>
            <a:r>
              <a:rPr lang="en-US" b="1" dirty="0"/>
              <a:t>International Journal Publications </a:t>
            </a:r>
          </a:p>
        </p:txBody>
      </p:sp>
      <p:sp>
        <p:nvSpPr>
          <p:cNvPr id="7"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 Placeholder 3">
            <a:extLst>
              <a:ext uri="{FF2B5EF4-FFF2-40B4-BE49-F238E27FC236}">
                <a16:creationId xmlns:a16="http://schemas.microsoft.com/office/drawing/2014/main" id="{D789E5AA-C5E3-4E6F-A708-8BA0EA6F18FB}"/>
              </a:ext>
            </a:extLst>
          </p:cNvPr>
          <p:cNvSpPr>
            <a:spLocks noGrp="1"/>
          </p:cNvSpPr>
          <p:nvPr>
            <p:ph type="body" sz="quarter" idx="11"/>
          </p:nvPr>
        </p:nvSpPr>
        <p:spPr>
          <a:xfrm>
            <a:off x="304799" y="1447801"/>
            <a:ext cx="11426825" cy="5029199"/>
          </a:xfrm>
        </p:spPr>
        <p:txBody>
          <a:bodyPr>
            <a:normAutofit fontScale="92500" lnSpcReduction="10000"/>
          </a:bodyPr>
          <a:lstStyle/>
          <a:p>
            <a:r>
              <a:rPr lang="en-US" sz="1900" b="1" i="0" u="sng"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Association of dowry practices with perceived marital life and intimate partner violence</a:t>
            </a:r>
            <a:r>
              <a:rPr lang="en-US" sz="1900" b="0" i="0" u="none" strike="noStrike" dirty="0">
                <a:effectLst/>
                <a:latin typeface="Times New Roman" panose="02020603050405020304" pitchFamily="18" charset="0"/>
                <a:cs typeface="Times New Roman" panose="02020603050405020304" pitchFamily="18" charset="0"/>
              </a:rPr>
              <a:t> TS Ali, N Hussain, S Zeb, A </a:t>
            </a:r>
            <a:r>
              <a:rPr lang="en-US" sz="1900" b="0" i="0" u="none" strike="noStrike" dirty="0" err="1">
                <a:effectLst/>
                <a:latin typeface="Times New Roman" panose="02020603050405020304" pitchFamily="18" charset="0"/>
                <a:cs typeface="Times New Roman" panose="02020603050405020304" pitchFamily="18" charset="0"/>
              </a:rPr>
              <a:t>Kulane</a:t>
            </a:r>
            <a:r>
              <a:rPr lang="en-US" sz="1900" b="0" i="0" u="none" strike="noStrike" dirty="0">
                <a:effectLst/>
                <a:latin typeface="Times New Roman" panose="02020603050405020304" pitchFamily="18" charset="0"/>
                <a:cs typeface="Times New Roman" panose="02020603050405020304" pitchFamily="18" charset="0"/>
              </a:rPr>
              <a:t> Journal of the Pakistan Medical Association 71 (10), 2298-2303</a:t>
            </a:r>
          </a:p>
          <a:p>
            <a:pPr marL="0" indent="0">
              <a:buNone/>
            </a:pPr>
            <a:endParaRPr lang="en-US" sz="1900" b="0" i="0" u="none" strike="noStrike" dirty="0">
              <a:effectLst/>
              <a:latin typeface="Times New Roman" panose="02020603050405020304" pitchFamily="18" charset="0"/>
              <a:cs typeface="Times New Roman" panose="02020603050405020304" pitchFamily="18" charset="0"/>
            </a:endParaRPr>
          </a:p>
          <a:p>
            <a:r>
              <a:rPr lang="en-US" sz="1800" b="1" i="0" u="sng"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Management of maternal depression: Qualitative exploration of perceptions of healthcare professionals from a public tertiary care hospital, Karachi, Pakistan</a:t>
            </a:r>
            <a:r>
              <a:rPr lang="en-US" sz="1800" b="0" i="0" u="none" strike="noStrike" dirty="0">
                <a:effectLst/>
                <a:latin typeface="Times New Roman" panose="02020603050405020304" pitchFamily="18" charset="0"/>
                <a:cs typeface="Times New Roman" panose="02020603050405020304" pitchFamily="18" charset="0"/>
              </a:rPr>
              <a:t> M Jawed, NA Pradhan, R Mistry, A Nazir, S </a:t>
            </a:r>
            <a:r>
              <a:rPr lang="en-US" sz="1800" b="0" i="0" u="none" strike="noStrike" dirty="0" err="1">
                <a:effectLst/>
                <a:latin typeface="Times New Roman" panose="02020603050405020304" pitchFamily="18" charset="0"/>
                <a:cs typeface="Times New Roman" panose="02020603050405020304" pitchFamily="18" charset="0"/>
              </a:rPr>
              <a:t>Shekhani</a:t>
            </a:r>
            <a:r>
              <a:rPr lang="en-US" sz="1800" b="0" i="0" u="none" strike="noStrike" dirty="0">
                <a:effectLst/>
                <a:latin typeface="Times New Roman" panose="02020603050405020304" pitchFamily="18" charset="0"/>
                <a:cs typeface="Times New Roman" panose="02020603050405020304" pitchFamily="18" charset="0"/>
              </a:rPr>
              <a:t>, TS Ali </a:t>
            </a:r>
            <a:r>
              <a:rPr lang="en-US" sz="1800" b="0" i="0" u="none" strike="noStrike" dirty="0" err="1">
                <a:effectLst/>
                <a:latin typeface="Times New Roman" panose="02020603050405020304" pitchFamily="18" charset="0"/>
                <a:cs typeface="Times New Roman" panose="02020603050405020304" pitchFamily="18" charset="0"/>
              </a:rPr>
              <a:t>Plos</a:t>
            </a:r>
            <a:r>
              <a:rPr lang="en-US" sz="1800" b="0" i="0" u="none" strike="noStrike" dirty="0">
                <a:effectLst/>
                <a:latin typeface="Times New Roman" panose="02020603050405020304" pitchFamily="18" charset="0"/>
                <a:cs typeface="Times New Roman" panose="02020603050405020304" pitchFamily="18" charset="0"/>
              </a:rPr>
              <a:t> one 16 (7), e0254212</a:t>
            </a:r>
          </a:p>
          <a:p>
            <a:pPr marL="0" indent="0">
              <a:buNone/>
            </a:pPr>
            <a:endParaRPr lang="en-US" sz="1800" dirty="0">
              <a:latin typeface="Times New Roman" panose="02020603050405020304" pitchFamily="18" charset="0"/>
              <a:cs typeface="Times New Roman" panose="02020603050405020304" pitchFamily="18" charset="0"/>
            </a:endParaRPr>
          </a:p>
          <a:p>
            <a:r>
              <a:rPr lang="en-US" sz="1800" b="1" i="0" u="sng" dirty="0">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Factors influencing nurses’ provision of self-management support for patients with chronic illnesses: A systematic mixed studies review</a:t>
            </a:r>
            <a:r>
              <a:rPr lang="en-US" sz="1800" b="0" i="0" u="none" strike="noStrike" dirty="0">
                <a:effectLst/>
                <a:latin typeface="Times New Roman" panose="02020603050405020304" pitchFamily="18" charset="0"/>
                <a:cs typeface="Times New Roman" panose="02020603050405020304" pitchFamily="18" charset="0"/>
              </a:rPr>
              <a:t> A Tharani, A Van Hecke, TS Ali, V </a:t>
            </a:r>
            <a:r>
              <a:rPr lang="en-US" sz="1800" b="0" i="0" u="none" strike="noStrike" dirty="0" err="1">
                <a:effectLst/>
                <a:latin typeface="Times New Roman" panose="02020603050405020304" pitchFamily="18" charset="0"/>
                <a:cs typeface="Times New Roman" panose="02020603050405020304" pitchFamily="18" charset="0"/>
              </a:rPr>
              <a:t>Duprez</a:t>
            </a:r>
            <a:r>
              <a:rPr lang="en-US" sz="1800" b="0" i="0" u="none" strike="noStrike" dirty="0">
                <a:effectLst/>
                <a:latin typeface="Times New Roman" panose="02020603050405020304" pitchFamily="18" charset="0"/>
                <a:cs typeface="Times New Roman" panose="02020603050405020304" pitchFamily="18" charset="0"/>
              </a:rPr>
              <a:t> International Journal of Nursing Studies, 103983</a:t>
            </a:r>
          </a:p>
          <a:p>
            <a:endParaRPr lang="en-US" sz="1800" b="0" i="0" u="none" strike="noStrike" dirty="0">
              <a:effectLst/>
              <a:latin typeface="Times New Roman" panose="02020603050405020304" pitchFamily="18" charset="0"/>
              <a:cs typeface="Times New Roman" panose="02020603050405020304" pitchFamily="18" charset="0"/>
            </a:endParaRPr>
          </a:p>
          <a:p>
            <a:r>
              <a:rPr lang="en-US" sz="1800" b="1" i="0" u="sng" dirty="0">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Effectiveness of Standard Precautions in the Prevention of COVID-19 https://www.longdom.org/open-access …</a:t>
            </a:r>
            <a:r>
              <a:rPr lang="en-US" sz="1800" b="0" i="0" u="none" strike="noStrike" dirty="0">
                <a:effectLst/>
                <a:latin typeface="Times New Roman" panose="02020603050405020304" pitchFamily="18" charset="0"/>
                <a:cs typeface="Times New Roman" panose="02020603050405020304" pitchFamily="18" charset="0"/>
              </a:rPr>
              <a:t> TS Ali, S Zeb, A Ali, Z Munir, SA Abbasi J Clin Res </a:t>
            </a:r>
            <a:r>
              <a:rPr lang="en-US" sz="1800" b="0" i="0" u="none" strike="noStrike" dirty="0" err="1">
                <a:effectLst/>
                <a:latin typeface="Times New Roman" panose="02020603050405020304" pitchFamily="18" charset="0"/>
                <a:cs typeface="Times New Roman" panose="02020603050405020304" pitchFamily="18" charset="0"/>
              </a:rPr>
              <a:t>Bioeth</a:t>
            </a:r>
            <a:r>
              <a:rPr lang="en-US" sz="1800" b="0" i="0" u="none" strike="noStrike" dirty="0">
                <a:effectLst/>
                <a:latin typeface="Times New Roman" panose="02020603050405020304" pitchFamily="18" charset="0"/>
                <a:cs typeface="Times New Roman" panose="02020603050405020304" pitchFamily="18" charset="0"/>
              </a:rPr>
              <a:t> 12 (3), 1000373</a:t>
            </a:r>
          </a:p>
          <a:p>
            <a:endParaRPr lang="en-US" sz="1800" dirty="0">
              <a:latin typeface="Times New Roman" panose="02020603050405020304" pitchFamily="18" charset="0"/>
              <a:cs typeface="Times New Roman" panose="02020603050405020304" pitchFamily="18" charset="0"/>
            </a:endParaRPr>
          </a:p>
          <a:p>
            <a:r>
              <a:rPr lang="en-US" sz="1800" b="1" i="0" u="sng" dirty="0">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Influence of Gender Roles and Responsibilities on Family Planning Decisions in Adults, in Karachi, Pakistan: a Qualitative Analysis of Open-ended Interviews</a:t>
            </a:r>
            <a:r>
              <a:rPr lang="en-US" sz="1800" b="0" i="0" u="none" strike="noStrike" dirty="0">
                <a:effectLst/>
                <a:latin typeface="Times New Roman" panose="02020603050405020304" pitchFamily="18" charset="0"/>
                <a:cs typeface="Times New Roman" panose="02020603050405020304" pitchFamily="18" charset="0"/>
              </a:rPr>
              <a:t> Z </a:t>
            </a:r>
            <a:r>
              <a:rPr lang="en-US" sz="1800" b="0" i="0" u="none" strike="noStrike" dirty="0" err="1">
                <a:effectLst/>
                <a:latin typeface="Times New Roman" panose="02020603050405020304" pitchFamily="18" charset="0"/>
                <a:cs typeface="Times New Roman" panose="02020603050405020304" pitchFamily="18" charset="0"/>
              </a:rPr>
              <a:t>Sajwani</a:t>
            </a:r>
            <a:r>
              <a:rPr lang="en-US" sz="1800" b="0" i="0" u="none" strike="noStrike" dirty="0">
                <a:effectLst/>
                <a:latin typeface="Times New Roman" panose="02020603050405020304" pitchFamily="18" charset="0"/>
                <a:cs typeface="Times New Roman" panose="02020603050405020304" pitchFamily="18" charset="0"/>
              </a:rPr>
              <a:t>, MM Khan, SAA Sachwani, W Ahmed, TS Ali</a:t>
            </a:r>
          </a:p>
          <a:p>
            <a:endParaRPr lang="en-US" sz="1800" b="0" i="0" u="none" strike="noStrike" dirty="0">
              <a:effectLst/>
              <a:latin typeface="Times New Roman" panose="02020603050405020304" pitchFamily="18" charset="0"/>
              <a:cs typeface="Times New Roman" panose="02020603050405020304" pitchFamily="18" charset="0"/>
            </a:endParaRPr>
          </a:p>
          <a:p>
            <a:r>
              <a:rPr lang="en-US" sz="1800" b="1" i="0" u="sng" dirty="0">
                <a:effectLst/>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Gynecological morbidities among married women and husband’s behavior: Evidence from a community‐based study</a:t>
            </a:r>
            <a:r>
              <a:rPr lang="en-US" sz="1800" b="0" i="0" u="none" strike="noStrike" dirty="0">
                <a:effectLst/>
                <a:latin typeface="Times New Roman" panose="02020603050405020304" pitchFamily="18" charset="0"/>
                <a:cs typeface="Times New Roman" panose="02020603050405020304" pitchFamily="18" charset="0"/>
              </a:rPr>
              <a:t> TS Ali, N Sami, AA Saeed, P Ali Nursing open 8 (2), 553-561</a:t>
            </a:r>
          </a:p>
          <a:p>
            <a:pPr marL="0" indent="0">
              <a:buNone/>
            </a:pPr>
            <a:endParaRPr lang="en-PK" sz="19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7066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575" y="7938"/>
            <a:ext cx="11426825" cy="982662"/>
          </a:xfrm>
        </p:spPr>
        <p:txBody>
          <a:bodyPr>
            <a:normAutofit/>
          </a:bodyPr>
          <a:lstStyle/>
          <a:p>
            <a:r>
              <a:rPr lang="en-US" b="1" dirty="0"/>
              <a:t>International Journal Publications </a:t>
            </a:r>
          </a:p>
        </p:txBody>
      </p:sp>
      <p:sp>
        <p:nvSpPr>
          <p:cNvPr id="7"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 Placeholder 3">
            <a:extLst>
              <a:ext uri="{FF2B5EF4-FFF2-40B4-BE49-F238E27FC236}">
                <a16:creationId xmlns:a16="http://schemas.microsoft.com/office/drawing/2014/main" id="{D789E5AA-C5E3-4E6F-A708-8BA0EA6F18FB}"/>
              </a:ext>
            </a:extLst>
          </p:cNvPr>
          <p:cNvSpPr>
            <a:spLocks noGrp="1"/>
          </p:cNvSpPr>
          <p:nvPr>
            <p:ph type="body" sz="quarter" idx="11"/>
          </p:nvPr>
        </p:nvSpPr>
        <p:spPr>
          <a:xfrm>
            <a:off x="304799" y="1504821"/>
            <a:ext cx="11658601" cy="5333999"/>
          </a:xfrm>
        </p:spPr>
        <p:txBody>
          <a:bodyPr>
            <a:noAutofit/>
          </a:bodyPr>
          <a:lstStyle/>
          <a:p>
            <a:r>
              <a:rPr lang="en-US" sz="1650" b="1" i="0" u="sng"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Factors associated with the compliance of standard precaution; review article.</a:t>
            </a:r>
            <a:r>
              <a:rPr lang="en-US" sz="1650" b="0" i="0" u="none" strike="noStrike" dirty="0">
                <a:effectLst/>
                <a:latin typeface="Times New Roman" panose="02020603050405020304" pitchFamily="18" charset="0"/>
                <a:cs typeface="Times New Roman" panose="02020603050405020304" pitchFamily="18" charset="0"/>
              </a:rPr>
              <a:t> S Zeb, TS Ali JPMA. The Journal of the Pakistan Medical Association 71 (2 (B)), 713-717</a:t>
            </a:r>
          </a:p>
          <a:p>
            <a:r>
              <a:rPr lang="en-US" sz="1650" b="1" i="0" u="sng"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Intimate partner violence against women: a comprehensive depiction of Pakistani literature</a:t>
            </a:r>
            <a:r>
              <a:rPr lang="en-US" sz="1650" b="0" i="0" u="none" strike="noStrike" dirty="0">
                <a:effectLst/>
                <a:latin typeface="Times New Roman" panose="02020603050405020304" pitchFamily="18" charset="0"/>
                <a:cs typeface="Times New Roman" panose="02020603050405020304" pitchFamily="18" charset="0"/>
              </a:rPr>
              <a:t> TS Ali, R Karmaliani, R Farhan, S Hussain, F Jawad</a:t>
            </a:r>
          </a:p>
          <a:p>
            <a:r>
              <a:rPr lang="en-PK" sz="1650" dirty="0">
                <a:effectLst/>
                <a:latin typeface="Times New Roman" panose="02020603050405020304" pitchFamily="18" charset="0"/>
                <a:ea typeface="Calibri" panose="020F0502020204030204" pitchFamily="34" charset="0"/>
              </a:rPr>
              <a:t>Bhamani, S. S.</a:t>
            </a:r>
            <a:r>
              <a:rPr lang="en-US" sz="1650" dirty="0">
                <a:latin typeface="Times New Roman" panose="02020603050405020304" pitchFamily="18" charset="0"/>
                <a:ea typeface="Calibri" panose="020F0502020204030204" pitchFamily="34" charset="0"/>
                <a:cs typeface="Times New Roman" panose="02020603050405020304" pitchFamily="18" charset="0"/>
              </a:rPr>
              <a:t>, </a:t>
            </a:r>
            <a:r>
              <a:rPr lang="en-PK" sz="1650" dirty="0">
                <a:effectLst/>
                <a:latin typeface="Times New Roman" panose="02020603050405020304" pitchFamily="18" charset="0"/>
                <a:ea typeface="Calibri" panose="020F0502020204030204" pitchFamily="34" charset="0"/>
              </a:rPr>
              <a:t>Primary</a:t>
            </a:r>
            <a:r>
              <a:rPr lang="en-US" sz="1650" dirty="0">
                <a:effectLst/>
                <a:latin typeface="Times New Roman" panose="02020603050405020304" pitchFamily="18" charset="0"/>
                <a:ea typeface="Calibri" panose="020F0502020204030204" pitchFamily="34" charset="0"/>
                <a:cs typeface="Times New Roman" panose="02020603050405020304" pitchFamily="18" charset="0"/>
              </a:rPr>
              <a:t>, </a:t>
            </a:r>
            <a:r>
              <a:rPr lang="en-PK" sz="1650" dirty="0">
                <a:effectLst/>
                <a:latin typeface="Times New Roman" panose="02020603050405020304" pitchFamily="18" charset="0"/>
                <a:ea typeface="Calibri" panose="020F0502020204030204" pitchFamily="34" charset="0"/>
              </a:rPr>
              <a:t>Zahid, N., Martins, R.S., Zahid, W., Khalid, W., Azam, I., Ahmad, K., Jabbar, A.A., Shamim, M.S.,Khan, R.J., Javed, G., Bari, E., Asad, N., Enam, S.A.</a:t>
            </a:r>
            <a:r>
              <a:rPr lang="en-US" sz="1650" dirty="0">
                <a:effectLst/>
                <a:latin typeface="Times New Roman" panose="02020603050405020304" pitchFamily="18" charset="0"/>
                <a:ea typeface="Calibri" panose="020F0502020204030204" pitchFamily="34" charset="0"/>
              </a:rPr>
              <a:t> </a:t>
            </a:r>
            <a:r>
              <a:rPr lang="en-PK" sz="1650" b="1" u="sng" dirty="0">
                <a:effectLst/>
                <a:latin typeface="Times New Roman" panose="02020603050405020304" pitchFamily="18" charset="0"/>
                <a:ea typeface="Calibri" panose="020F0502020204030204" pitchFamily="34" charset="0"/>
              </a:rPr>
              <a:t>Resilience and its Associated Factors in Brain </a:t>
            </a:r>
            <a:r>
              <a:rPr lang="en-PK" sz="1650" b="1" u="sng" dirty="0" err="1">
                <a:effectLst/>
                <a:latin typeface="Times New Roman" panose="02020603050405020304" pitchFamily="18" charset="0"/>
                <a:ea typeface="Calibri" panose="020F0502020204030204" pitchFamily="34" charset="0"/>
              </a:rPr>
              <a:t>Tumor</a:t>
            </a:r>
            <a:r>
              <a:rPr lang="en-PK" sz="1650" b="1" u="sng" dirty="0">
                <a:effectLst/>
                <a:latin typeface="Times New Roman" panose="02020603050405020304" pitchFamily="18" charset="0"/>
                <a:ea typeface="Calibri" panose="020F0502020204030204" pitchFamily="34" charset="0"/>
              </a:rPr>
              <a:t> Patients in Karachi, Pakistan: An Analytical Cross‐Sectional Study</a:t>
            </a:r>
            <a:r>
              <a:rPr lang="en-US" sz="1650" b="1" u="sng" dirty="0">
                <a:effectLst/>
                <a:latin typeface="Times New Roman" panose="02020603050405020304" pitchFamily="18" charset="0"/>
                <a:ea typeface="Calibri" panose="020F0502020204030204" pitchFamily="34" charset="0"/>
              </a:rPr>
              <a:t> , </a:t>
            </a:r>
            <a:r>
              <a:rPr lang="en-PK" sz="1650" dirty="0">
                <a:effectLst/>
                <a:latin typeface="Times New Roman" panose="02020603050405020304" pitchFamily="18" charset="0"/>
                <a:ea typeface="Calibri" panose="020F0502020204030204" pitchFamily="34" charset="0"/>
              </a:rPr>
              <a:t>Psycho‐Oncology</a:t>
            </a:r>
            <a:r>
              <a:rPr lang="en-US" sz="1650" dirty="0">
                <a:effectLst/>
                <a:latin typeface="Times New Roman" panose="02020603050405020304" pitchFamily="18" charset="0"/>
                <a:ea typeface="Calibri" panose="020F0502020204030204" pitchFamily="34" charset="0"/>
              </a:rPr>
              <a:t>, Year </a:t>
            </a:r>
            <a:r>
              <a:rPr lang="en-PK" sz="1650" dirty="0">
                <a:effectLst/>
                <a:latin typeface="Times New Roman" panose="02020603050405020304" pitchFamily="18" charset="0"/>
                <a:ea typeface="Calibri" panose="020F0502020204030204" pitchFamily="34" charset="0"/>
              </a:rPr>
              <a:t>2021</a:t>
            </a:r>
            <a:r>
              <a:rPr lang="en-US" sz="1650" dirty="0">
                <a:effectLst/>
                <a:latin typeface="Times New Roman" panose="02020603050405020304" pitchFamily="18" charset="0"/>
                <a:ea typeface="Calibri" panose="020F0502020204030204" pitchFamily="34" charset="0"/>
              </a:rPr>
              <a:t>, </a:t>
            </a:r>
            <a:r>
              <a:rPr lang="en-PK" sz="1650" dirty="0">
                <a:effectLst/>
                <a:latin typeface="Times New Roman" panose="02020603050405020304" pitchFamily="18" charset="0"/>
                <a:ea typeface="Calibri" panose="020F0502020204030204" pitchFamily="34" charset="0"/>
              </a:rPr>
              <a:t>2021;1–10</a:t>
            </a:r>
            <a:r>
              <a:rPr lang="en-US" sz="1650" dirty="0">
                <a:effectLst/>
                <a:latin typeface="Times New Roman" panose="02020603050405020304" pitchFamily="18" charset="0"/>
                <a:ea typeface="Calibri" panose="020F0502020204030204" pitchFamily="34" charset="0"/>
              </a:rPr>
              <a:t>, </a:t>
            </a:r>
            <a:r>
              <a:rPr lang="en-PK" sz="1650" dirty="0">
                <a:effectLst/>
                <a:latin typeface="Times New Roman" panose="02020603050405020304" pitchFamily="18" charset="0"/>
                <a:ea typeface="Calibri" panose="020F0502020204030204" pitchFamily="34" charset="0"/>
              </a:rPr>
              <a:t>3.01</a:t>
            </a:r>
            <a:r>
              <a:rPr lang="en-US" sz="1650" dirty="0">
                <a:effectLst/>
                <a:latin typeface="Times New Roman" panose="02020603050405020304" pitchFamily="18" charset="0"/>
                <a:ea typeface="Calibri" panose="020F0502020204030204" pitchFamily="34" charset="0"/>
              </a:rPr>
              <a:t>, </a:t>
            </a:r>
          </a:p>
          <a:p>
            <a:r>
              <a:rPr lang="en-PK" sz="1650" dirty="0">
                <a:effectLst/>
                <a:latin typeface="Times New Roman" panose="02020603050405020304" pitchFamily="18" charset="0"/>
                <a:ea typeface="Calibri" panose="020F0502020204030204" pitchFamily="34" charset="0"/>
              </a:rPr>
              <a:t>Bhamani, S. S.</a:t>
            </a:r>
            <a:r>
              <a:rPr lang="en-US" sz="1650" dirty="0">
                <a:latin typeface="Times New Roman" panose="02020603050405020304" pitchFamily="18" charset="0"/>
                <a:ea typeface="Calibri" panose="020F0502020204030204" pitchFamily="34" charset="0"/>
              </a:rPr>
              <a:t>, </a:t>
            </a:r>
            <a:r>
              <a:rPr lang="en-PK" sz="1650" dirty="0">
                <a:effectLst/>
                <a:latin typeface="Times New Roman" panose="02020603050405020304" pitchFamily="18" charset="0"/>
                <a:ea typeface="Calibri" panose="020F0502020204030204" pitchFamily="34" charset="0"/>
              </a:rPr>
              <a:t>Primary</a:t>
            </a:r>
            <a:r>
              <a:rPr lang="en-US" sz="1650" dirty="0">
                <a:latin typeface="Times New Roman" panose="02020603050405020304" pitchFamily="18" charset="0"/>
                <a:ea typeface="Calibri" panose="020F0502020204030204" pitchFamily="34" charset="0"/>
              </a:rPr>
              <a:t>, </a:t>
            </a:r>
            <a:r>
              <a:rPr lang="en-PK" sz="1650" dirty="0">
                <a:effectLst/>
                <a:latin typeface="Times New Roman" panose="02020603050405020304" pitchFamily="18" charset="0"/>
                <a:ea typeface="Calibri" panose="020F0502020204030204" pitchFamily="34" charset="0"/>
              </a:rPr>
              <a:t>Zahid, N., Zahid, W., Khalid, W., Azam, I., Ikram, M., Hassan, A., Iftikar, H.,, Jabbar, A.A.,Akhtar, S.,Siddiqui, M.I., Awan, M.S., Asad, N., and Ahmad, K.</a:t>
            </a:r>
            <a:r>
              <a:rPr lang="en-US" sz="1650" dirty="0">
                <a:effectLst/>
                <a:latin typeface="Times New Roman" panose="02020603050405020304" pitchFamily="18" charset="0"/>
                <a:ea typeface="Calibri" panose="020F0502020204030204" pitchFamily="34" charset="0"/>
              </a:rPr>
              <a:t>, </a:t>
            </a:r>
            <a:r>
              <a:rPr lang="en-PK" sz="1650" b="1" u="sng" dirty="0">
                <a:effectLst/>
                <a:latin typeface="Times New Roman" panose="02020603050405020304" pitchFamily="18" charset="0"/>
                <a:ea typeface="Calibri" panose="020F0502020204030204" pitchFamily="34" charset="0"/>
              </a:rPr>
              <a:t>Resilience and its associated factors in head and neck cancer patients in Pakistan: an analytical cross-sectional study</a:t>
            </a:r>
            <a:r>
              <a:rPr lang="en-US" sz="1650" b="1" u="sng" dirty="0">
                <a:effectLst/>
                <a:latin typeface="Times New Roman" panose="02020603050405020304" pitchFamily="18" charset="0"/>
                <a:ea typeface="Calibri" panose="020F0502020204030204" pitchFamily="34" charset="0"/>
              </a:rPr>
              <a:t>,</a:t>
            </a:r>
            <a:r>
              <a:rPr lang="en-US" sz="1650" dirty="0">
                <a:effectLst/>
                <a:latin typeface="Times New Roman" panose="02020603050405020304" pitchFamily="18" charset="0"/>
                <a:ea typeface="Calibri" panose="020F0502020204030204" pitchFamily="34" charset="0"/>
              </a:rPr>
              <a:t> </a:t>
            </a:r>
            <a:r>
              <a:rPr lang="en-PK" sz="1650" dirty="0">
                <a:effectLst/>
                <a:latin typeface="Times New Roman" panose="02020603050405020304" pitchFamily="18" charset="0"/>
                <a:ea typeface="Calibri" panose="020F0502020204030204" pitchFamily="34" charset="0"/>
              </a:rPr>
              <a:t>BMC cancer</a:t>
            </a:r>
            <a:r>
              <a:rPr lang="en-US" sz="1650" dirty="0">
                <a:effectLst/>
                <a:latin typeface="Times New Roman" panose="02020603050405020304" pitchFamily="18" charset="0"/>
                <a:ea typeface="Calibri" panose="020F0502020204030204" pitchFamily="34" charset="0"/>
              </a:rPr>
              <a:t>, </a:t>
            </a:r>
            <a:r>
              <a:rPr lang="en-PK" sz="1650" dirty="0">
                <a:effectLst/>
                <a:latin typeface="Times New Roman" panose="02020603050405020304" pitchFamily="18" charset="0"/>
                <a:ea typeface="Calibri" panose="020F0502020204030204" pitchFamily="34" charset="0"/>
              </a:rPr>
              <a:t>2021</a:t>
            </a:r>
            <a:r>
              <a:rPr lang="en-US" sz="1650" dirty="0">
                <a:effectLst/>
                <a:latin typeface="Times New Roman" panose="02020603050405020304" pitchFamily="18" charset="0"/>
                <a:ea typeface="Calibri" panose="020F0502020204030204" pitchFamily="34" charset="0"/>
              </a:rPr>
              <a:t>, </a:t>
            </a:r>
            <a:r>
              <a:rPr lang="en-PK" sz="1650" dirty="0">
                <a:effectLst/>
                <a:latin typeface="Times New Roman" panose="02020603050405020304" pitchFamily="18" charset="0"/>
                <a:ea typeface="Calibri" panose="020F0502020204030204" pitchFamily="34" charset="0"/>
              </a:rPr>
              <a:t>2021 ; 21:888</a:t>
            </a:r>
            <a:r>
              <a:rPr lang="en-US" sz="1650" dirty="0">
                <a:effectLst/>
                <a:latin typeface="Times New Roman" panose="02020603050405020304" pitchFamily="18" charset="0"/>
                <a:ea typeface="Calibri" panose="020F0502020204030204" pitchFamily="34" charset="0"/>
              </a:rPr>
              <a:t>, </a:t>
            </a:r>
            <a:r>
              <a:rPr lang="en-PK" sz="1650" dirty="0">
                <a:effectLst/>
                <a:latin typeface="Times New Roman" panose="02020603050405020304" pitchFamily="18" charset="0"/>
                <a:ea typeface="Calibri" panose="020F0502020204030204" pitchFamily="34" charset="0"/>
              </a:rPr>
              <a:t>4.40</a:t>
            </a:r>
            <a:r>
              <a:rPr lang="en-US" sz="1650" dirty="0">
                <a:effectLst/>
                <a:latin typeface="Times New Roman" panose="02020603050405020304" pitchFamily="18" charset="0"/>
                <a:ea typeface="Calibri" panose="020F0502020204030204" pitchFamily="34" charset="0"/>
              </a:rPr>
              <a:t>.</a:t>
            </a:r>
          </a:p>
          <a:p>
            <a:r>
              <a:rPr lang="en-PK" sz="1650" dirty="0">
                <a:effectLst/>
                <a:latin typeface="Times New Roman" panose="02020603050405020304" pitchFamily="18" charset="0"/>
                <a:ea typeface="Calibri" panose="020F0502020204030204" pitchFamily="34" charset="0"/>
              </a:rPr>
              <a:t>Bhamani, S. S.</a:t>
            </a:r>
            <a:r>
              <a:rPr lang="en-US" sz="1650" dirty="0">
                <a:latin typeface="Times New Roman" panose="02020603050405020304" pitchFamily="18" charset="0"/>
                <a:ea typeface="Calibri" panose="020F0502020204030204" pitchFamily="34" charset="0"/>
              </a:rPr>
              <a:t>, </a:t>
            </a:r>
            <a:r>
              <a:rPr lang="en-PK" sz="1650" dirty="0">
                <a:effectLst/>
                <a:latin typeface="Times New Roman" panose="02020603050405020304" pitchFamily="18" charset="0"/>
                <a:ea typeface="Calibri" panose="020F0502020204030204" pitchFamily="34" charset="0"/>
              </a:rPr>
              <a:t>Primary</a:t>
            </a:r>
            <a:r>
              <a:rPr lang="en-US" sz="1650" dirty="0">
                <a:latin typeface="Times New Roman" panose="02020603050405020304" pitchFamily="18" charset="0"/>
                <a:ea typeface="Calibri" panose="020F0502020204030204" pitchFamily="34" charset="0"/>
              </a:rPr>
              <a:t>, </a:t>
            </a:r>
            <a:r>
              <a:rPr lang="en-PK" sz="1650" dirty="0">
                <a:effectLst/>
                <a:latin typeface="Times New Roman" panose="02020603050405020304" pitchFamily="18" charset="0"/>
                <a:ea typeface="Calibri" panose="020F0502020204030204" pitchFamily="34" charset="0"/>
              </a:rPr>
              <a:t>Zahid, N., Martins, R.S., Zahid, W., Khalid, W., Azam, I., Asad, N., Ahmad, K., Jabbar, A.A., Shamim, M.S., Khan, R.J., Javed, G., Bari, E., and Enam, S.A.</a:t>
            </a:r>
            <a:r>
              <a:rPr lang="en-US" sz="1650" dirty="0">
                <a:latin typeface="Times New Roman" panose="02020603050405020304" pitchFamily="18" charset="0"/>
                <a:ea typeface="Calibri" panose="020F0502020204030204" pitchFamily="34" charset="0"/>
              </a:rPr>
              <a:t> </a:t>
            </a:r>
            <a:r>
              <a:rPr lang="en-PK" sz="1650" b="1" u="sng" dirty="0">
                <a:effectLst/>
                <a:latin typeface="Times New Roman" panose="02020603050405020304" pitchFamily="18" charset="0"/>
                <a:ea typeface="Calibri" panose="020F0502020204030204" pitchFamily="34" charset="0"/>
              </a:rPr>
              <a:t>Translation and validation of the Urdu version of the European organization for research and treatment of cancer core quality of life questionnaire (EORTC QLQ‑C30) and brain module (QLQ‑BN20) in primary brain </a:t>
            </a:r>
            <a:r>
              <a:rPr lang="en-PK" sz="1650" b="1" u="sng" dirty="0" err="1">
                <a:effectLst/>
                <a:latin typeface="Times New Roman" panose="02020603050405020304" pitchFamily="18" charset="0"/>
                <a:ea typeface="Calibri" panose="020F0502020204030204" pitchFamily="34" charset="0"/>
              </a:rPr>
              <a:t>tumor</a:t>
            </a:r>
            <a:r>
              <a:rPr lang="en-PK" sz="1650" b="1" u="sng" dirty="0">
                <a:effectLst/>
                <a:latin typeface="Times New Roman" panose="02020603050405020304" pitchFamily="18" charset="0"/>
                <a:ea typeface="Calibri" panose="020F0502020204030204" pitchFamily="34" charset="0"/>
              </a:rPr>
              <a:t> patients</a:t>
            </a:r>
            <a:r>
              <a:rPr lang="en-US" sz="1650" b="1" u="sng" dirty="0">
                <a:effectLst/>
                <a:latin typeface="Times New Roman" panose="02020603050405020304" pitchFamily="18" charset="0"/>
                <a:ea typeface="Calibri" panose="020F0502020204030204" pitchFamily="34" charset="0"/>
              </a:rPr>
              <a:t>, </a:t>
            </a:r>
            <a:r>
              <a:rPr lang="en-PK" sz="1650" b="1" u="sng" dirty="0">
                <a:effectLst/>
                <a:latin typeface="Times New Roman" panose="02020603050405020304" pitchFamily="18" charset="0"/>
                <a:ea typeface="Calibri" panose="020F0502020204030204" pitchFamily="34" charset="0"/>
              </a:rPr>
              <a:t>Journal of Patient- Reported Outcomes</a:t>
            </a:r>
            <a:r>
              <a:rPr lang="en-US" sz="1650" dirty="0">
                <a:effectLst/>
                <a:latin typeface="Times New Roman" panose="02020603050405020304" pitchFamily="18" charset="0"/>
                <a:ea typeface="Calibri" panose="020F0502020204030204" pitchFamily="34" charset="0"/>
              </a:rPr>
              <a:t>, </a:t>
            </a:r>
            <a:r>
              <a:rPr lang="en-PK" sz="1650" dirty="0">
                <a:effectLst/>
                <a:latin typeface="Times New Roman" panose="02020603050405020304" pitchFamily="18" charset="0"/>
                <a:ea typeface="Calibri" panose="020F0502020204030204" pitchFamily="34" charset="0"/>
              </a:rPr>
              <a:t>2021</a:t>
            </a:r>
            <a:r>
              <a:rPr lang="en-US" sz="1650" dirty="0">
                <a:effectLst/>
                <a:latin typeface="Times New Roman" panose="02020603050405020304" pitchFamily="18" charset="0"/>
                <a:ea typeface="Calibri" panose="020F0502020204030204" pitchFamily="34" charset="0"/>
              </a:rPr>
              <a:t>, </a:t>
            </a:r>
            <a:r>
              <a:rPr lang="en-PK" sz="1650" dirty="0">
                <a:effectLst/>
                <a:latin typeface="Times New Roman" panose="02020603050405020304" pitchFamily="18" charset="0"/>
                <a:ea typeface="Calibri" panose="020F0502020204030204" pitchFamily="34" charset="0"/>
              </a:rPr>
              <a:t>5(79)</a:t>
            </a:r>
            <a:r>
              <a:rPr lang="en-US" sz="1650" dirty="0">
                <a:effectLst/>
                <a:latin typeface="Times New Roman" panose="02020603050405020304" pitchFamily="18" charset="0"/>
                <a:ea typeface="Calibri" panose="020F0502020204030204" pitchFamily="34" charset="0"/>
              </a:rPr>
              <a:t> </a:t>
            </a:r>
            <a:r>
              <a:rPr lang="en-PK" sz="1650" dirty="0">
                <a:effectLst/>
                <a:latin typeface="Times New Roman" panose="02020603050405020304" pitchFamily="18" charset="0"/>
                <a:ea typeface="Calibri" panose="020F0502020204030204" pitchFamily="34" charset="0"/>
              </a:rPr>
              <a:t>2.70</a:t>
            </a:r>
            <a:r>
              <a:rPr lang="en-US" sz="1650" dirty="0">
                <a:effectLst/>
                <a:latin typeface="Times New Roman" panose="02020603050405020304" pitchFamily="18" charset="0"/>
                <a:ea typeface="Calibri" panose="020F0502020204030204" pitchFamily="34" charset="0"/>
              </a:rPr>
              <a:t>.</a:t>
            </a:r>
          </a:p>
          <a:p>
            <a:r>
              <a:rPr lang="en-PK" sz="1650" dirty="0">
                <a:effectLst/>
                <a:latin typeface="Times New Roman" panose="02020603050405020304" pitchFamily="18" charset="0"/>
                <a:ea typeface="Calibri" panose="020F0502020204030204" pitchFamily="34" charset="0"/>
              </a:rPr>
              <a:t>Bhamani, S. S.,</a:t>
            </a:r>
            <a:r>
              <a:rPr lang="en-US" sz="1650" dirty="0">
                <a:effectLst/>
                <a:latin typeface="Times New Roman" panose="02020603050405020304" pitchFamily="18" charset="0"/>
                <a:ea typeface="Calibri" panose="020F0502020204030204" pitchFamily="34" charset="0"/>
              </a:rPr>
              <a:t> </a:t>
            </a:r>
            <a:r>
              <a:rPr lang="en-PK" sz="1650" dirty="0">
                <a:effectLst/>
                <a:latin typeface="Times New Roman" panose="02020603050405020304" pitchFamily="18" charset="0"/>
                <a:ea typeface="Calibri" panose="020F0502020204030204" pitchFamily="34" charset="0"/>
              </a:rPr>
              <a:t>Primary</a:t>
            </a:r>
            <a:r>
              <a:rPr lang="en-US" sz="1650" dirty="0">
                <a:effectLst/>
                <a:latin typeface="Times New Roman" panose="02020603050405020304" pitchFamily="18" charset="0"/>
                <a:ea typeface="Calibri" panose="020F0502020204030204" pitchFamily="34" charset="0"/>
              </a:rPr>
              <a:t>, </a:t>
            </a:r>
            <a:r>
              <a:rPr lang="en-PK" sz="1650" dirty="0">
                <a:effectLst/>
                <a:latin typeface="Times New Roman" panose="02020603050405020304" pitchFamily="18" charset="0"/>
                <a:ea typeface="Calibri" panose="020F0502020204030204" pitchFamily="34" charset="0"/>
              </a:rPr>
              <a:t>Mubeen, K., Baig, M., Abbas, S., Adnan, F., Lakhani, A., &amp; Jan, R.</a:t>
            </a:r>
            <a:r>
              <a:rPr lang="en-US" sz="1650" dirty="0">
                <a:effectLst/>
                <a:latin typeface="Times New Roman" panose="02020603050405020304" pitchFamily="18" charset="0"/>
                <a:ea typeface="Calibri" panose="020F0502020204030204" pitchFamily="34" charset="0"/>
              </a:rPr>
              <a:t>, </a:t>
            </a:r>
            <a:r>
              <a:rPr lang="en-PK" sz="1650" b="1" u="sng" dirty="0">
                <a:effectLst/>
                <a:latin typeface="Times New Roman" panose="02020603050405020304" pitchFamily="18" charset="0"/>
                <a:ea typeface="Calibri" panose="020F0502020204030204" pitchFamily="34" charset="0"/>
              </a:rPr>
              <a:t>Helping babies </a:t>
            </a:r>
            <a:r>
              <a:rPr lang="en-US" sz="1650" b="1" u="sng" dirty="0">
                <a:effectLst/>
                <a:latin typeface="Times New Roman" panose="02020603050405020304" pitchFamily="18" charset="0"/>
                <a:ea typeface="Calibri" panose="020F0502020204030204" pitchFamily="34" charset="0"/>
              </a:rPr>
              <a:t>breathe</a:t>
            </a:r>
            <a:r>
              <a:rPr lang="en-PK" sz="1650" b="1" u="sng" dirty="0">
                <a:effectLst/>
                <a:latin typeface="Times New Roman" panose="02020603050405020304" pitchFamily="18" charset="0"/>
                <a:ea typeface="Calibri" panose="020F0502020204030204" pitchFamily="34" charset="0"/>
              </a:rPr>
              <a:t> assessing the effectiveness of simulation-based highfrequency recurring training in a </a:t>
            </a:r>
            <a:r>
              <a:rPr lang="en-US" sz="1650" b="1" u="sng" dirty="0">
                <a:effectLst/>
                <a:latin typeface="Times New Roman" panose="02020603050405020304" pitchFamily="18" charset="0"/>
                <a:ea typeface="Calibri" panose="020F0502020204030204" pitchFamily="34" charset="0"/>
              </a:rPr>
              <a:t>community-based</a:t>
            </a:r>
            <a:r>
              <a:rPr lang="en-PK" sz="1650" b="1" u="sng" dirty="0">
                <a:effectLst/>
                <a:latin typeface="Times New Roman" panose="02020603050405020304" pitchFamily="18" charset="0"/>
                <a:ea typeface="Calibri" panose="020F0502020204030204" pitchFamily="34" charset="0"/>
              </a:rPr>
              <a:t> setting of Pakistan</a:t>
            </a:r>
            <a:r>
              <a:rPr lang="en-US" sz="1650" dirty="0">
                <a:effectLst/>
                <a:latin typeface="Times New Roman" panose="02020603050405020304" pitchFamily="18" charset="0"/>
                <a:ea typeface="Calibri" panose="020F0502020204030204" pitchFamily="34" charset="0"/>
              </a:rPr>
              <a:t>, </a:t>
            </a:r>
            <a:r>
              <a:rPr lang="en-PK" sz="1650" dirty="0">
                <a:effectLst/>
                <a:latin typeface="Times New Roman" panose="02020603050405020304" pitchFamily="18" charset="0"/>
                <a:ea typeface="Calibri" panose="020F0502020204030204" pitchFamily="34" charset="0"/>
              </a:rPr>
              <a:t>BMC </a:t>
            </a:r>
            <a:r>
              <a:rPr lang="en-PK" sz="1650" dirty="0" err="1">
                <a:effectLst/>
                <a:latin typeface="Times New Roman" panose="02020603050405020304" pitchFamily="18" charset="0"/>
                <a:ea typeface="Calibri" panose="020F0502020204030204" pitchFamily="34" charset="0"/>
              </a:rPr>
              <a:t>Pediatrics</a:t>
            </a:r>
            <a:r>
              <a:rPr lang="en-US" sz="1650" dirty="0">
                <a:effectLst/>
                <a:latin typeface="Times New Roman" panose="02020603050405020304" pitchFamily="18" charset="0"/>
                <a:ea typeface="Calibri" panose="020F0502020204030204" pitchFamily="34" charset="0"/>
              </a:rPr>
              <a:t>, </a:t>
            </a:r>
            <a:r>
              <a:rPr lang="en-PK" sz="1650" dirty="0">
                <a:effectLst/>
                <a:latin typeface="Times New Roman" panose="02020603050405020304" pitchFamily="18" charset="0"/>
                <a:ea typeface="Calibri" panose="020F0502020204030204" pitchFamily="34" charset="0"/>
              </a:rPr>
              <a:t>2021</a:t>
            </a:r>
            <a:r>
              <a:rPr lang="en-US" sz="1650" dirty="0">
                <a:effectLst/>
                <a:latin typeface="Times New Roman" panose="02020603050405020304" pitchFamily="18" charset="0"/>
                <a:ea typeface="Calibri" panose="020F0502020204030204" pitchFamily="34" charset="0"/>
              </a:rPr>
              <a:t>, </a:t>
            </a:r>
            <a:r>
              <a:rPr lang="en-PK" sz="1650" dirty="0">
                <a:effectLst/>
                <a:latin typeface="Times New Roman" panose="02020603050405020304" pitchFamily="18" charset="0"/>
                <a:ea typeface="Calibri" panose="020F0502020204030204" pitchFamily="34" charset="0"/>
              </a:rPr>
              <a:t>21:555</a:t>
            </a:r>
            <a:r>
              <a:rPr lang="en-US" sz="1650" dirty="0">
                <a:effectLst/>
                <a:latin typeface="Times New Roman" panose="02020603050405020304" pitchFamily="18" charset="0"/>
                <a:ea typeface="Calibri" panose="020F0502020204030204" pitchFamily="34" charset="0"/>
              </a:rPr>
              <a:t>, </a:t>
            </a:r>
            <a:r>
              <a:rPr lang="en-PK" sz="1650" dirty="0">
                <a:effectLst/>
                <a:latin typeface="Times New Roman" panose="02020603050405020304" pitchFamily="18" charset="0"/>
                <a:ea typeface="Calibri" panose="020F0502020204030204" pitchFamily="34" charset="0"/>
              </a:rPr>
              <a:t>2.03</a:t>
            </a:r>
            <a:endParaRPr lang="en-PK" sz="165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54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575" y="7938"/>
            <a:ext cx="11426825" cy="982662"/>
          </a:xfrm>
        </p:spPr>
        <p:txBody>
          <a:bodyPr>
            <a:normAutofit/>
          </a:bodyPr>
          <a:lstStyle/>
          <a:p>
            <a:r>
              <a:rPr lang="en-US" b="1" dirty="0"/>
              <a:t>International Journal Publications </a:t>
            </a:r>
          </a:p>
        </p:txBody>
      </p:sp>
      <p:sp>
        <p:nvSpPr>
          <p:cNvPr id="7"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 Placeholder 3">
            <a:extLst>
              <a:ext uri="{FF2B5EF4-FFF2-40B4-BE49-F238E27FC236}">
                <a16:creationId xmlns:a16="http://schemas.microsoft.com/office/drawing/2014/main" id="{D789E5AA-C5E3-4E6F-A708-8BA0EA6F18FB}"/>
              </a:ext>
            </a:extLst>
          </p:cNvPr>
          <p:cNvSpPr>
            <a:spLocks noGrp="1"/>
          </p:cNvSpPr>
          <p:nvPr>
            <p:ph type="body" sz="quarter" idx="11"/>
          </p:nvPr>
        </p:nvSpPr>
        <p:spPr>
          <a:xfrm>
            <a:off x="304799" y="1447800"/>
            <a:ext cx="11426825" cy="5029200"/>
          </a:xfrm>
        </p:spPr>
        <p:txBody>
          <a:bodyPr>
            <a:noAutofit/>
          </a:bodyPr>
          <a:lstStyle/>
          <a:p>
            <a:r>
              <a:rPr lang="en-PK" sz="1600" b="1"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“I am not the person I used to be”: </a:t>
            </a:r>
            <a:r>
              <a:rPr lang="en-PK" sz="1600"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Perceptions and experiences of menopausal women living in Karachi, Pakistan</a:t>
            </a:r>
            <a:r>
              <a:rPr lang="en-US" sz="1600" strike="noStrike" dirty="0">
                <a:effectLst/>
                <a:latin typeface="Times New Roman" panose="02020603050405020304" pitchFamily="18" charset="0"/>
                <a:ea typeface="Calibri" panose="020F0502020204030204" pitchFamily="34" charset="0"/>
                <a:cs typeface="Times New Roman" panose="02020603050405020304" pitchFamily="18" charset="0"/>
              </a:rPr>
              <a:t> 2021, </a:t>
            </a:r>
            <a:r>
              <a:rPr lang="en-PK" sz="1600" dirty="0">
                <a:effectLst/>
                <a:latin typeface="Times New Roman" panose="02020603050405020304" pitchFamily="18" charset="0"/>
                <a:ea typeface="Calibri" panose="020F0502020204030204" pitchFamily="34" charset="0"/>
                <a:cs typeface="Times New Roman" panose="02020603050405020304" pitchFamily="18" charset="0"/>
              </a:rPr>
              <a:t>N Asad, R </a:t>
            </a:r>
            <a:r>
              <a:rPr lang="en-PK" sz="1600" dirty="0" err="1">
                <a:effectLst/>
                <a:latin typeface="Times New Roman" panose="02020603050405020304" pitchFamily="18" charset="0"/>
                <a:ea typeface="Calibri" panose="020F0502020204030204" pitchFamily="34" charset="0"/>
                <a:cs typeface="Times New Roman" panose="02020603050405020304" pitchFamily="18" charset="0"/>
              </a:rPr>
              <a:t>Somani</a:t>
            </a:r>
            <a:r>
              <a:rPr lang="en-PK" sz="1600" dirty="0">
                <a:effectLst/>
                <a:latin typeface="Times New Roman" panose="02020603050405020304" pitchFamily="18" charset="0"/>
                <a:ea typeface="Calibri" panose="020F0502020204030204" pitchFamily="34" charset="0"/>
                <a:cs typeface="Times New Roman" panose="02020603050405020304" pitchFamily="18" charset="0"/>
              </a:rPr>
              <a:t>, N Peerwani, S Pirani, N Zuberi, M </a:t>
            </a:r>
            <a:r>
              <a:rPr lang="en-PK" sz="1600" dirty="0" err="1">
                <a:effectLst/>
                <a:latin typeface="Times New Roman" panose="02020603050405020304" pitchFamily="18" charset="0"/>
                <a:ea typeface="Calibri" panose="020F0502020204030204" pitchFamily="34" charset="0"/>
                <a:cs typeface="Times New Roman" panose="02020603050405020304" pitchFamily="18" charset="0"/>
              </a:rPr>
              <a:t>Andrades</a:t>
            </a:r>
            <a:r>
              <a:rPr lang="en-PK" sz="1600" dirty="0">
                <a:effectLst/>
                <a:latin typeface="Times New Roman" panose="02020603050405020304" pitchFamily="18" charset="0"/>
                <a:ea typeface="Calibri" panose="020F0502020204030204" pitchFamily="34" charset="0"/>
                <a:cs typeface="Times New Roman" panose="02020603050405020304" pitchFamily="18" charset="0"/>
              </a:rPr>
              <a:t>, ...Post Reproductive Health 27 (4), 199-207</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PK" sz="1600" b="1"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Anti-gay “</a:t>
            </a:r>
            <a:r>
              <a:rPr lang="en-PK" sz="1600" b="1" strike="noStrike" dirty="0" err="1">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Honor</a:t>
            </a:r>
            <a:r>
              <a:rPr lang="en-PK" sz="1600" b="1"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 Abuse: A Multinational Attitudinal Study of Collectivist-Versus Individualist-Orientated Populations in Asia and England</a:t>
            </a:r>
            <a:r>
              <a:rPr lang="en-US" sz="1600" strike="noStrike" dirty="0">
                <a:effectLst/>
                <a:latin typeface="Times New Roman" panose="02020603050405020304" pitchFamily="18" charset="0"/>
                <a:ea typeface="Calibri" panose="020F0502020204030204" pitchFamily="34" charset="0"/>
                <a:cs typeface="Times New Roman" panose="02020603050405020304" pitchFamily="18" charset="0"/>
              </a:rPr>
              <a:t> 2021, </a:t>
            </a:r>
            <a:r>
              <a:rPr lang="en-PK" sz="1600" dirty="0">
                <a:effectLst/>
                <a:latin typeface="Times New Roman" panose="02020603050405020304" pitchFamily="18" charset="0"/>
                <a:ea typeface="Calibri" panose="020F0502020204030204" pitchFamily="34" charset="0"/>
                <a:cs typeface="Times New Roman" panose="02020603050405020304" pitchFamily="18" charset="0"/>
              </a:rPr>
              <a:t>M Lowe, R Khan, V Thanzami, M Barzy, R Karmaliani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PK" sz="1600" dirty="0">
                <a:effectLst/>
                <a:latin typeface="Times New Roman" panose="02020603050405020304" pitchFamily="18" charset="0"/>
                <a:ea typeface="Calibri" panose="020F0502020204030204" pitchFamily="34" charset="0"/>
                <a:cs typeface="Times New Roman" panose="02020603050405020304" pitchFamily="18" charset="0"/>
              </a:rPr>
              <a:t>Journal of interpersonal violence 36 (15-16), 7866-7885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PK" sz="1600" b="1"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Out-of-School Children: Examining the Reasons in Semi-urban Setting in Pakistan</a:t>
            </a:r>
            <a:r>
              <a:rPr lang="en-US" sz="1600" b="1"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strike="noStrike" dirty="0">
                <a:effectLst/>
                <a:latin typeface="Times New Roman" panose="02020603050405020304" pitchFamily="18" charset="0"/>
                <a:ea typeface="Calibri" panose="020F0502020204030204" pitchFamily="34" charset="0"/>
                <a:cs typeface="Times New Roman" panose="02020603050405020304" pitchFamily="18" charset="0"/>
              </a:rPr>
              <a:t>2021 </a:t>
            </a:r>
            <a:r>
              <a:rPr lang="en-PK" sz="1600" dirty="0">
                <a:effectLst/>
                <a:latin typeface="Times New Roman" panose="02020603050405020304" pitchFamily="18" charset="0"/>
                <a:ea typeface="Calibri" panose="020F0502020204030204" pitchFamily="34" charset="0"/>
                <a:cs typeface="Times New Roman" panose="02020603050405020304" pitchFamily="18" charset="0"/>
              </a:rPr>
              <a:t>N </a:t>
            </a:r>
            <a:r>
              <a:rPr lang="en-PK" sz="1600" dirty="0" err="1">
                <a:effectLst/>
                <a:latin typeface="Times New Roman" panose="02020603050405020304" pitchFamily="18" charset="0"/>
                <a:ea typeface="Calibri" panose="020F0502020204030204" pitchFamily="34" charset="0"/>
                <a:cs typeface="Times New Roman" panose="02020603050405020304" pitchFamily="18" charset="0"/>
              </a:rPr>
              <a:t>Akber</a:t>
            </a:r>
            <a:r>
              <a:rPr lang="en-PK" sz="1600" dirty="0">
                <a:effectLst/>
                <a:latin typeface="Times New Roman" panose="02020603050405020304" pitchFamily="18" charset="0"/>
                <a:ea typeface="Calibri" panose="020F0502020204030204" pitchFamily="34" charset="0"/>
                <a:cs typeface="Times New Roman" panose="02020603050405020304" pitchFamily="18" charset="0"/>
              </a:rPr>
              <a:t> Pradhan, T Jamali, S Shehzad Bhamani, T Saeed Ali,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PK" sz="1600" dirty="0">
                <a:effectLst/>
                <a:latin typeface="Times New Roman" panose="02020603050405020304" pitchFamily="18" charset="0"/>
                <a:ea typeface="Calibri" panose="020F0502020204030204" pitchFamily="34" charset="0"/>
                <a:cs typeface="Times New Roman" panose="02020603050405020304" pitchFamily="18" charset="0"/>
              </a:rPr>
              <a:t>Pakistan Journal of Educational Research and Evaluation (PJERE) 5 (2)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PK" sz="1600" b="1" u="sng"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Unit costs and other musings: a response</a:t>
            </a:r>
            <a:r>
              <a:rPr lang="en-US" sz="1600" b="1" u="sng"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strike="noStrike" dirty="0">
                <a:effectLst/>
                <a:latin typeface="Times New Roman" panose="02020603050405020304" pitchFamily="18" charset="0"/>
                <a:ea typeface="Calibri" panose="020F0502020204030204" pitchFamily="34" charset="0"/>
                <a:cs typeface="Times New Roman" panose="02020603050405020304" pitchFamily="18" charset="0"/>
              </a:rPr>
              <a:t>2021 </a:t>
            </a:r>
            <a:r>
              <a:rPr lang="en-PK" sz="1600" dirty="0">
                <a:effectLst/>
                <a:latin typeface="Times New Roman" panose="02020603050405020304" pitchFamily="18" charset="0"/>
                <a:ea typeface="Calibri" panose="020F0502020204030204" pitchFamily="34" charset="0"/>
                <a:cs typeface="Times New Roman" panose="02020603050405020304" pitchFamily="18" charset="0"/>
              </a:rPr>
              <a:t>S Torres-Rueda, G Ferrari, S </a:t>
            </a:r>
            <a:r>
              <a:rPr lang="en-PK" sz="1600" dirty="0" err="1">
                <a:effectLst/>
                <a:latin typeface="Times New Roman" panose="02020603050405020304" pitchFamily="18" charset="0"/>
                <a:ea typeface="Calibri" panose="020F0502020204030204" pitchFamily="34" charset="0"/>
                <a:cs typeface="Times New Roman" panose="02020603050405020304" pitchFamily="18" charset="0"/>
              </a:rPr>
              <a:t>Orangi</a:t>
            </a:r>
            <a:r>
              <a:rPr lang="en-PK" sz="1600" dirty="0">
                <a:effectLst/>
                <a:latin typeface="Times New Roman" panose="02020603050405020304" pitchFamily="18" charset="0"/>
                <a:ea typeface="Calibri" panose="020F0502020204030204" pitchFamily="34" charset="0"/>
                <a:cs typeface="Times New Roman" panose="02020603050405020304" pitchFamily="18" charset="0"/>
              </a:rPr>
              <a:t>, R </a:t>
            </a:r>
            <a:r>
              <a:rPr lang="en-PK" sz="1600" dirty="0" err="1">
                <a:effectLst/>
                <a:latin typeface="Times New Roman" panose="02020603050405020304" pitchFamily="18" charset="0"/>
                <a:ea typeface="Calibri" panose="020F0502020204030204" pitchFamily="34" charset="0"/>
                <a:cs typeface="Times New Roman" panose="02020603050405020304" pitchFamily="18" charset="0"/>
              </a:rPr>
              <a:t>Hitimana</a:t>
            </a:r>
            <a:r>
              <a:rPr lang="en-PK" sz="1600" dirty="0">
                <a:effectLst/>
                <a:latin typeface="Times New Roman" panose="02020603050405020304" pitchFamily="18" charset="0"/>
                <a:ea typeface="Calibri" panose="020F0502020204030204" pitchFamily="34" charset="0"/>
                <a:cs typeface="Times New Roman" panose="02020603050405020304" pitchFamily="18" charset="0"/>
              </a:rPr>
              <a:t>, E </a:t>
            </a:r>
            <a:r>
              <a:rPr lang="en-PK" sz="1600" dirty="0" err="1">
                <a:effectLst/>
                <a:latin typeface="Times New Roman" panose="02020603050405020304" pitchFamily="18" charset="0"/>
                <a:ea typeface="Calibri" panose="020F0502020204030204" pitchFamily="34" charset="0"/>
                <a:cs typeface="Times New Roman" panose="02020603050405020304" pitchFamily="18" charset="0"/>
              </a:rPr>
              <a:t>Daviaud</a:t>
            </a:r>
            <a:r>
              <a:rPr lang="en-PK" sz="1600" dirty="0">
                <a:effectLst/>
                <a:latin typeface="Times New Roman" panose="02020603050405020304" pitchFamily="18" charset="0"/>
                <a:ea typeface="Calibri" panose="020F0502020204030204" pitchFamily="34" charset="0"/>
                <a:cs typeface="Times New Roman" panose="02020603050405020304" pitchFamily="18" charset="0"/>
              </a:rPr>
              <a:t>, T Tawiah,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PK" sz="1600" dirty="0">
                <a:effectLst/>
                <a:latin typeface="Times New Roman" panose="02020603050405020304" pitchFamily="18" charset="0"/>
                <a:ea typeface="Calibri" panose="020F0502020204030204" pitchFamily="34" charset="0"/>
                <a:cs typeface="Times New Roman" panose="02020603050405020304" pitchFamily="18" charset="0"/>
              </a:rPr>
              <a:t>Health Policy and Planning 36 (2), 223-225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PK" sz="1600" b="1"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Factors Influencing Low </a:t>
            </a:r>
            <a:r>
              <a:rPr lang="en-PK" sz="1600" b="1" strike="noStrike" dirty="0" err="1">
                <a:effectLst/>
                <a:latin typeface="Times New Roman" panose="02020603050405020304" pitchFamily="18"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Enrollment</a:t>
            </a:r>
            <a:r>
              <a:rPr lang="en-PK" sz="1600" b="1"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 in a Community Based Health Insurance Scheme, Karachi, Pakistan: a Mixed Methods Case Study</a:t>
            </a:r>
            <a:r>
              <a:rPr lang="en-US" sz="1600" strike="noStrike" dirty="0">
                <a:effectLst/>
                <a:latin typeface="Times New Roman" panose="02020603050405020304" pitchFamily="18" charset="0"/>
                <a:ea typeface="Calibri" panose="020F0502020204030204" pitchFamily="34" charset="0"/>
                <a:cs typeface="Times New Roman" panose="02020603050405020304" pitchFamily="18" charset="0"/>
              </a:rPr>
              <a:t> 2021 </a:t>
            </a:r>
            <a:r>
              <a:rPr lang="en-PK" sz="1600" dirty="0">
                <a:effectLst/>
                <a:latin typeface="Times New Roman" panose="02020603050405020304" pitchFamily="18" charset="0"/>
                <a:ea typeface="Calibri" panose="020F0502020204030204" pitchFamily="34" charset="0"/>
                <a:cs typeface="Times New Roman" panose="02020603050405020304" pitchFamily="18" charset="0"/>
              </a:rPr>
              <a:t>HMA </a:t>
            </a:r>
            <a:r>
              <a:rPr lang="en-PK" sz="1600" dirty="0" err="1">
                <a:effectLst/>
                <a:latin typeface="Times New Roman" panose="02020603050405020304" pitchFamily="18" charset="0"/>
                <a:ea typeface="Calibri" panose="020F0502020204030204" pitchFamily="34" charset="0"/>
                <a:cs typeface="Times New Roman" panose="02020603050405020304" pitchFamily="18" charset="0"/>
              </a:rPr>
              <a:t>Khuwaja</a:t>
            </a:r>
            <a:r>
              <a:rPr lang="en-PK" sz="1600" dirty="0">
                <a:effectLst/>
                <a:latin typeface="Times New Roman" panose="02020603050405020304" pitchFamily="18" charset="0"/>
                <a:ea typeface="Calibri" panose="020F0502020204030204" pitchFamily="34" charset="0"/>
                <a:cs typeface="Times New Roman" panose="02020603050405020304" pitchFamily="18" charset="0"/>
              </a:rPr>
              <a:t>, R Karmaliani, R Mistry, MA Malik, R Sikandar</a:t>
            </a:r>
          </a:p>
          <a:p>
            <a:r>
              <a:rPr lang="en-PK" sz="1600" dirty="0">
                <a:effectLst/>
                <a:latin typeface="Times New Roman" panose="02020603050405020304" pitchFamily="18" charset="0"/>
                <a:ea typeface="Calibri" panose="020F0502020204030204" pitchFamily="34" charset="0"/>
                <a:cs typeface="Times New Roman" panose="02020603050405020304" pitchFamily="18" charset="0"/>
              </a:rPr>
              <a:t>Bangladesh Journal of Medical Science 20 (2), 293-301</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en-PK" sz="1600" b="1"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Peer victimization and experiences of violence at school and at home among school age children with disabilities in Pakistan and Afghanistan</a:t>
            </a:r>
            <a:r>
              <a:rPr lang="en-US" sz="1600" b="1"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strike="noStrike" dirty="0">
                <a:effectLst/>
                <a:latin typeface="Times New Roman" panose="02020603050405020304" pitchFamily="18" charset="0"/>
                <a:ea typeface="Calibri" panose="020F0502020204030204" pitchFamily="34" charset="0"/>
                <a:cs typeface="Times New Roman" panose="02020603050405020304" pitchFamily="18" charset="0"/>
              </a:rPr>
              <a:t>2021 </a:t>
            </a:r>
            <a:r>
              <a:rPr lang="en-PK" sz="1600" dirty="0">
                <a:effectLst/>
                <a:latin typeface="Times New Roman" panose="02020603050405020304" pitchFamily="18" charset="0"/>
                <a:ea typeface="Calibri" panose="020F0502020204030204" pitchFamily="34" charset="0"/>
                <a:cs typeface="Times New Roman" panose="02020603050405020304" pitchFamily="18" charset="0"/>
              </a:rPr>
              <a:t>R Somani, J Corboz, R Karmaliani, ED Chirwa, J McFarlane, Global health action 14 (1), 1857084</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PK" sz="1800" b="1"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Intimate partner violence against women: a comprehensive depiction of Pakistani literature</a:t>
            </a:r>
            <a:r>
              <a:rPr lang="en-US" sz="1800" b="1" strike="noStrike" dirty="0">
                <a:latin typeface="Times New Roman" panose="02020603050405020304" pitchFamily="18" charset="0"/>
                <a:ea typeface="Calibri" panose="020F0502020204030204" pitchFamily="34" charset="0"/>
                <a:cs typeface="Times New Roman" panose="02020603050405020304" pitchFamily="18" charset="0"/>
              </a:rPr>
              <a:t> </a:t>
            </a:r>
            <a:r>
              <a:rPr lang="en-PK" sz="1800" dirty="0">
                <a:effectLst/>
                <a:latin typeface="Times New Roman" panose="02020603050405020304" pitchFamily="18" charset="0"/>
                <a:ea typeface="Calibri" panose="020F0502020204030204" pitchFamily="34" charset="0"/>
                <a:cs typeface="Times New Roman" panose="02020603050405020304" pitchFamily="18" charset="0"/>
              </a:rPr>
              <a:t>TS Ali, R Karmaliani, R Farhan, S Hussain, F Jawad</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650" b="0" i="0" u="none" strike="noStrike"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944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42856"/>
            <a:ext cx="10972800" cy="870170"/>
          </a:xfrm>
        </p:spPr>
        <p:txBody>
          <a:bodyPr/>
          <a:lstStyle/>
          <a:p>
            <a:r>
              <a:rPr lang="en-US" b="1" dirty="0"/>
              <a:t>Extramural Grants Secured </a:t>
            </a:r>
          </a:p>
        </p:txBody>
      </p:sp>
      <p:sp>
        <p:nvSpPr>
          <p:cNvPr id="7"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a:ea typeface="+mn-ea"/>
              <a:cs typeface="+mn-cs"/>
            </a:endParaRPr>
          </a:p>
        </p:txBody>
      </p:sp>
      <p:sp>
        <p:nvSpPr>
          <p:cNvPr id="2" name="Rectangle 1"/>
          <p:cNvSpPr/>
          <p:nvPr/>
        </p:nvSpPr>
        <p:spPr>
          <a:xfrm>
            <a:off x="250190" y="1371600"/>
            <a:ext cx="10896600" cy="4462760"/>
          </a:xfrm>
          <a:prstGeom prst="rect">
            <a:avLst/>
          </a:prstGeom>
        </p:spPr>
        <p:txBody>
          <a:bodyPr wrap="square">
            <a:spAutoFit/>
          </a:bodyPr>
          <a:lstStyle/>
          <a:p>
            <a:pPr marR="0" lvl="0">
              <a:spcBef>
                <a:spcPts val="0"/>
              </a:spcBef>
              <a:spcAft>
                <a:spcPts val="120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R="0" lvl="0">
              <a:spcBef>
                <a:spcPts val="0"/>
              </a:spcBef>
              <a:spcAft>
                <a:spcPts val="120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R="0" lvl="0">
              <a:spcBef>
                <a:spcPts val="0"/>
              </a:spcBef>
              <a:spcAft>
                <a:spcPts val="120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R="0" lvl="0">
              <a:spcBef>
                <a:spcPts val="0"/>
              </a:spcBef>
              <a:spcAft>
                <a:spcPts val="120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R="0" lvl="0">
              <a:spcBef>
                <a:spcPts val="0"/>
              </a:spcBef>
              <a:spcAft>
                <a:spcPts val="120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200"/>
              </a:spcAft>
            </a:pPr>
            <a:endParaRPr lang="en-US" sz="2000" dirty="0">
              <a:latin typeface="Times New Roman" panose="02020603050405020304" pitchFamily="18" charset="0"/>
              <a:cs typeface="Times New Roman" panose="02020603050405020304" pitchFamily="18" charset="0"/>
            </a:endParaRPr>
          </a:p>
          <a:p>
            <a:pPr>
              <a:spcAft>
                <a:spcPts val="1200"/>
              </a:spcAft>
            </a:pPr>
            <a:endParaRPr lang="en-US" sz="2000" dirty="0">
              <a:latin typeface="Times New Roman" panose="02020603050405020304" pitchFamily="18" charset="0"/>
              <a:cs typeface="Times New Roman" panose="02020603050405020304" pitchFamily="18" charset="0"/>
            </a:endParaRPr>
          </a:p>
          <a:p>
            <a:pPr marL="342900" indent="-342900">
              <a:spcAft>
                <a:spcPts val="1200"/>
              </a:spcAft>
              <a:buFont typeface="Wingdings" panose="05000000000000000000" pitchFamily="2" charset="2"/>
              <a:buChar char=""/>
            </a:pPr>
            <a:endParaRPr lang="en-US" dirty="0"/>
          </a:p>
          <a:p>
            <a:pPr marL="342900" indent="-342900">
              <a:spcAft>
                <a:spcPts val="1200"/>
              </a:spcAft>
              <a:buFont typeface="Wingdings" panose="05000000000000000000" pitchFamily="2" charset="2"/>
              <a:buChar char=""/>
            </a:pPr>
            <a:endParaRPr lang="en-US" dirty="0"/>
          </a:p>
          <a:p>
            <a:pPr marL="342900" indent="-342900">
              <a:spcAft>
                <a:spcPts val="1200"/>
              </a:spcAft>
              <a:buFont typeface="Wingdings" panose="05000000000000000000" pitchFamily="2" charset="2"/>
              <a:buChar char=""/>
            </a:pPr>
            <a:endParaRPr lang="en-US" dirty="0">
              <a:latin typeface="Cambria" panose="02040503050406030204" pitchFamily="18" charset="0"/>
              <a:ea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D6B506FE-73C7-4980-B622-5ADED11C1FF6}"/>
              </a:ext>
            </a:extLst>
          </p:cNvPr>
          <p:cNvGraphicFramePr>
            <a:graphicFrameLocks noGrp="1"/>
          </p:cNvGraphicFramePr>
          <p:nvPr>
            <p:extLst>
              <p:ext uri="{D42A27DB-BD31-4B8C-83A1-F6EECF244321}">
                <p14:modId xmlns:p14="http://schemas.microsoft.com/office/powerpoint/2010/main" val="108456518"/>
              </p:ext>
            </p:extLst>
          </p:nvPr>
        </p:nvGraphicFramePr>
        <p:xfrm>
          <a:off x="155575" y="1467285"/>
          <a:ext cx="11655426" cy="4200483"/>
        </p:xfrm>
        <a:graphic>
          <a:graphicData uri="http://schemas.openxmlformats.org/drawingml/2006/table">
            <a:tbl>
              <a:tblPr firstRow="1" bandRow="1">
                <a:tableStyleId>{5940675A-B579-460E-94D1-54222C63F5DA}</a:tableStyleId>
              </a:tblPr>
              <a:tblGrid>
                <a:gridCol w="2615518">
                  <a:extLst>
                    <a:ext uri="{9D8B030D-6E8A-4147-A177-3AD203B41FA5}">
                      <a16:colId xmlns:a16="http://schemas.microsoft.com/office/drawing/2014/main" val="20000"/>
                    </a:ext>
                  </a:extLst>
                </a:gridCol>
                <a:gridCol w="2773202">
                  <a:extLst>
                    <a:ext uri="{9D8B030D-6E8A-4147-A177-3AD203B41FA5}">
                      <a16:colId xmlns:a16="http://schemas.microsoft.com/office/drawing/2014/main" val="20001"/>
                    </a:ext>
                  </a:extLst>
                </a:gridCol>
                <a:gridCol w="3478697">
                  <a:extLst>
                    <a:ext uri="{9D8B030D-6E8A-4147-A177-3AD203B41FA5}">
                      <a16:colId xmlns:a16="http://schemas.microsoft.com/office/drawing/2014/main" val="944618352"/>
                    </a:ext>
                  </a:extLst>
                </a:gridCol>
                <a:gridCol w="1436247">
                  <a:extLst>
                    <a:ext uri="{9D8B030D-6E8A-4147-A177-3AD203B41FA5}">
                      <a16:colId xmlns:a16="http://schemas.microsoft.com/office/drawing/2014/main" val="20002"/>
                    </a:ext>
                  </a:extLst>
                </a:gridCol>
                <a:gridCol w="1351762">
                  <a:extLst>
                    <a:ext uri="{9D8B030D-6E8A-4147-A177-3AD203B41FA5}">
                      <a16:colId xmlns:a16="http://schemas.microsoft.com/office/drawing/2014/main" val="2131418690"/>
                    </a:ext>
                  </a:extLst>
                </a:gridCol>
              </a:tblGrid>
              <a:tr h="648223">
                <a:tc>
                  <a:txBody>
                    <a:bodyPr/>
                    <a:lstStyle/>
                    <a:p>
                      <a:pPr algn="ctr"/>
                      <a:r>
                        <a:rPr lang="en-US" sz="1800" b="1" dirty="0">
                          <a:latin typeface="Times New Roman" panose="02020603050405020304" pitchFamily="18" charset="0"/>
                          <a:cs typeface="Times New Roman" panose="02020603050405020304" pitchFamily="18" charset="0"/>
                        </a:rPr>
                        <a:t>Investigator</a:t>
                      </a:r>
                      <a:r>
                        <a:rPr lang="en-US" sz="1800" b="1" baseline="0" dirty="0">
                          <a:latin typeface="Times New Roman" panose="02020603050405020304" pitchFamily="18" charset="0"/>
                          <a:cs typeface="Times New Roman" panose="02020603050405020304" pitchFamily="18" charset="0"/>
                        </a:rPr>
                        <a:t> (PI)</a:t>
                      </a:r>
                      <a:endParaRPr lang="en-US" sz="1800" b="1" dirty="0">
                        <a:latin typeface="Times New Roman" panose="02020603050405020304" pitchFamily="18" charset="0"/>
                        <a:cs typeface="Times New Roman" panose="02020603050405020304" pitchFamily="18" charset="0"/>
                      </a:endParaRPr>
                    </a:p>
                  </a:txBody>
                  <a:tcPr/>
                </a:tc>
                <a:tc>
                  <a:txBody>
                    <a:bodyPr/>
                    <a:lstStyle/>
                    <a:p>
                      <a:pPr algn="ctr"/>
                      <a:r>
                        <a:rPr lang="en-US" sz="1800" b="1" dirty="0">
                          <a:latin typeface="Times New Roman" panose="02020603050405020304" pitchFamily="18" charset="0"/>
                          <a:cs typeface="Times New Roman" panose="02020603050405020304" pitchFamily="18" charset="0"/>
                        </a:rPr>
                        <a:t>Investigator</a:t>
                      </a:r>
                    </a:p>
                    <a:p>
                      <a:pPr algn="ctr"/>
                      <a:r>
                        <a:rPr lang="en-US" sz="1800" b="1" dirty="0">
                          <a:latin typeface="Times New Roman" panose="02020603050405020304" pitchFamily="18" charset="0"/>
                          <a:cs typeface="Times New Roman" panose="02020603050405020304" pitchFamily="18" charset="0"/>
                        </a:rPr>
                        <a:t>(Co-PI)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anose="02020603050405020304" pitchFamily="18" charset="0"/>
                          <a:cs typeface="Times New Roman" panose="02020603050405020304" pitchFamily="18" charset="0"/>
                        </a:rPr>
                        <a:t>Title of the project </a:t>
                      </a:r>
                    </a:p>
                  </a:txBody>
                  <a:tcPr/>
                </a:tc>
                <a:tc>
                  <a:txBody>
                    <a:bodyPr/>
                    <a:lstStyle/>
                    <a:p>
                      <a:pPr algn="ctr"/>
                      <a:r>
                        <a:rPr lang="en-US" sz="1800" b="1" dirty="0">
                          <a:latin typeface="Times New Roman" panose="02020603050405020304" pitchFamily="18" charset="0"/>
                          <a:cs typeface="Times New Roman" panose="02020603050405020304" pitchFamily="18" charset="0"/>
                        </a:rPr>
                        <a:t>Grant</a:t>
                      </a:r>
                      <a:r>
                        <a:rPr lang="en-US" sz="1800" b="1" baseline="0" dirty="0">
                          <a:latin typeface="Times New Roman" panose="02020603050405020304" pitchFamily="18" charset="0"/>
                          <a:cs typeface="Times New Roman" panose="02020603050405020304" pitchFamily="18" charset="0"/>
                        </a:rPr>
                        <a:t> Agency </a:t>
                      </a:r>
                      <a:endParaRPr lang="en-US" sz="1800" b="1" dirty="0">
                        <a:latin typeface="Times New Roman" panose="02020603050405020304" pitchFamily="18" charset="0"/>
                        <a:cs typeface="Times New Roman" panose="02020603050405020304" pitchFamily="18" charset="0"/>
                      </a:endParaRPr>
                    </a:p>
                  </a:txBody>
                  <a:tcPr/>
                </a:tc>
                <a:tc>
                  <a:txBody>
                    <a:bodyPr/>
                    <a:lstStyle/>
                    <a:p>
                      <a:pPr algn="ctr"/>
                      <a:r>
                        <a:rPr lang="en-US" sz="1800" b="1" dirty="0">
                          <a:latin typeface="Times New Roman" panose="02020603050405020304" pitchFamily="18" charset="0"/>
                          <a:cs typeface="Times New Roman" panose="02020603050405020304" pitchFamily="18" charset="0"/>
                        </a:rPr>
                        <a:t>Amount</a:t>
                      </a:r>
                    </a:p>
                  </a:txBody>
                  <a:tcPr/>
                </a:tc>
                <a:extLst>
                  <a:ext uri="{0D108BD9-81ED-4DB2-BD59-A6C34878D82A}">
                    <a16:rowId xmlns:a16="http://schemas.microsoft.com/office/drawing/2014/main" val="10000"/>
                  </a:ext>
                </a:extLst>
              </a:tr>
              <a:tr h="1408487">
                <a:tc>
                  <a:txBody>
                    <a:bodyPr/>
                    <a:lstStyle/>
                    <a:p>
                      <a:pPr algn="l"/>
                      <a:r>
                        <a:rPr lang="en-US" sz="1600" b="0" i="0" kern="1200" dirty="0">
                          <a:solidFill>
                            <a:schemeClr val="tx1"/>
                          </a:solidFill>
                          <a:effectLst/>
                          <a:latin typeface="Times New Roman" panose="02020603050405020304" pitchFamily="18" charset="0"/>
                          <a:ea typeface="+mn-ea"/>
                          <a:cs typeface="Times New Roman" panose="02020603050405020304" pitchFamily="18" charset="0"/>
                        </a:rPr>
                        <a:t>Dr Tazeen Saeed Ali</a:t>
                      </a:r>
                      <a:endParaRPr lang="en-US" sz="1600" b="0" dirty="0">
                        <a:latin typeface="Times New Roman" panose="02020603050405020304" pitchFamily="18" charset="0"/>
                        <a:cs typeface="Times New Roman" panose="02020603050405020304" pitchFamily="18" charset="0"/>
                      </a:endParaRPr>
                    </a:p>
                  </a:txBody>
                  <a:tcPr/>
                </a:tc>
                <a:tc>
                  <a:txBody>
                    <a:bodyPr/>
                    <a:lstStyle/>
                    <a:p>
                      <a:pPr algn="l"/>
                      <a:r>
                        <a:rPr lang="en-US" sz="1600" b="0" i="0" kern="1200" dirty="0">
                          <a:solidFill>
                            <a:schemeClr val="tx1"/>
                          </a:solidFill>
                          <a:effectLst/>
                          <a:latin typeface="Times New Roman" panose="02020603050405020304" pitchFamily="18" charset="0"/>
                          <a:ea typeface="+mn-ea"/>
                          <a:cs typeface="Times New Roman" panose="02020603050405020304" pitchFamily="18" charset="0"/>
                        </a:rPr>
                        <a:t>Shahnaz Shahid Nimira Asif Farzana Yameen</a:t>
                      </a:r>
                      <a:endParaRPr lang="en-US" sz="1600" dirty="0">
                        <a:latin typeface="Times New Roman" panose="02020603050405020304" pitchFamily="18" charset="0"/>
                        <a:cs typeface="Times New Roman" panose="02020603050405020304" pitchFamily="18" charset="0"/>
                      </a:endParaRPr>
                    </a:p>
                  </a:txBody>
                  <a:tcPr/>
                </a:tc>
                <a:tc>
                  <a:txBody>
                    <a:bodyPr/>
                    <a:lstStyle/>
                    <a:p>
                      <a:pPr algn="l"/>
                      <a:r>
                        <a:rPr lang="en-US" sz="1800" b="0" i="0" kern="1200" dirty="0" err="1">
                          <a:solidFill>
                            <a:schemeClr val="tx1"/>
                          </a:solidFill>
                          <a:effectLst/>
                          <a:latin typeface="Times New Roman" panose="02020603050405020304" pitchFamily="18" charset="0"/>
                          <a:ea typeface="+mn-ea"/>
                          <a:cs typeface="Times New Roman" panose="02020603050405020304" pitchFamily="18" charset="0"/>
                        </a:rPr>
                        <a:t>Sihaat</a:t>
                      </a:r>
                      <a:r>
                        <a:rPr lang="en-US" sz="1800" b="0" i="0" kern="1200" dirty="0">
                          <a:solidFill>
                            <a:schemeClr val="tx1"/>
                          </a:solidFill>
                          <a:effectLst/>
                          <a:latin typeface="Times New Roman" panose="02020603050405020304" pitchFamily="18" charset="0"/>
                          <a:ea typeface="+mn-ea"/>
                          <a:cs typeface="Times New Roman" panose="02020603050405020304" pitchFamily="18" charset="0"/>
                        </a:rPr>
                        <a:t> mand </a:t>
                      </a:r>
                      <a:r>
                        <a:rPr lang="en-US" sz="1800" b="0" i="0" kern="1200" dirty="0" err="1">
                          <a:solidFill>
                            <a:schemeClr val="tx1"/>
                          </a:solidFill>
                          <a:effectLst/>
                          <a:latin typeface="Times New Roman" panose="02020603050405020304" pitchFamily="18" charset="0"/>
                          <a:ea typeface="+mn-ea"/>
                          <a:cs typeface="Times New Roman" panose="02020603050405020304" pitchFamily="18" charset="0"/>
                        </a:rPr>
                        <a:t>Khaandaan</a:t>
                      </a:r>
                      <a:r>
                        <a:rPr lang="en-US" sz="1800" b="0" i="0" kern="1200" dirty="0">
                          <a:solidFill>
                            <a:schemeClr val="tx1"/>
                          </a:solidFill>
                          <a:effectLst/>
                          <a:latin typeface="Times New Roman" panose="02020603050405020304" pitchFamily="18" charset="0"/>
                          <a:ea typeface="+mn-ea"/>
                          <a:cs typeface="Times New Roman" panose="02020603050405020304" pitchFamily="18" charset="0"/>
                        </a:rPr>
                        <a:t> – Healthy Families for Pakistan (SMK) Through accelerating FP services in Pakistan (Phase II)</a:t>
                      </a:r>
                      <a:endParaRPr lang="en-US" sz="16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1600" b="0" i="0" dirty="0">
                          <a:solidFill>
                            <a:srgbClr val="000000"/>
                          </a:solidFill>
                          <a:effectLst/>
                          <a:latin typeface="Times New Roman" panose="02020603050405020304" pitchFamily="18" charset="0"/>
                          <a:cs typeface="Times New Roman" panose="02020603050405020304" pitchFamily="18" charset="0"/>
                        </a:rPr>
                        <a:t>Aga Khan Foundation, Pakistan</a:t>
                      </a:r>
                    </a:p>
                  </a:txBody>
                  <a:tcPr/>
                </a:tc>
                <a:tc>
                  <a:txBody>
                    <a:bodyPr/>
                    <a:lstStyle/>
                    <a:p>
                      <a:pPr algn="l"/>
                      <a:r>
                        <a:rPr lang="en-US" sz="1600" b="0" i="0" kern="1200" dirty="0">
                          <a:solidFill>
                            <a:schemeClr val="tx1"/>
                          </a:solidFill>
                          <a:effectLst/>
                          <a:latin typeface="Times New Roman" panose="02020603050405020304" pitchFamily="18" charset="0"/>
                          <a:ea typeface="+mn-ea"/>
                          <a:cs typeface="Times New Roman" panose="02020603050405020304" pitchFamily="18" charset="0"/>
                        </a:rPr>
                        <a:t>4470441 PKR</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1076973">
                <a:tc>
                  <a:txBody>
                    <a:bodyPr/>
                    <a:lstStyle/>
                    <a:p>
                      <a:pPr algn="l"/>
                      <a:r>
                        <a:rPr lang="en-US" sz="1600" b="0" i="0" kern="1200" dirty="0">
                          <a:solidFill>
                            <a:schemeClr val="tx1"/>
                          </a:solidFill>
                          <a:effectLst/>
                          <a:latin typeface="Times New Roman" panose="02020603050405020304" pitchFamily="18" charset="0"/>
                          <a:ea typeface="+mn-ea"/>
                          <a:cs typeface="Times New Roman" panose="02020603050405020304" pitchFamily="18" charset="0"/>
                        </a:rPr>
                        <a:t>Zahra Tharani</a:t>
                      </a:r>
                      <a:endParaRPr lang="en-US" sz="1600" dirty="0">
                        <a:latin typeface="Times New Roman" panose="02020603050405020304" pitchFamily="18" charset="0"/>
                        <a:cs typeface="Times New Roman" panose="02020603050405020304" pitchFamily="18" charset="0"/>
                      </a:endParaRPr>
                    </a:p>
                  </a:txBody>
                  <a:tcPr/>
                </a:tc>
                <a:tc>
                  <a:txBody>
                    <a:bodyPr/>
                    <a:lstStyle/>
                    <a:p>
                      <a:pPr algn="l"/>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Dr Tazeen Saeed Ali </a:t>
                      </a:r>
                    </a:p>
                    <a:p>
                      <a:pPr algn="l"/>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Nimira Asif</a:t>
                      </a:r>
                      <a:endParaRPr lang="en-US" sz="1600" dirty="0">
                        <a:latin typeface="Times New Roman" panose="02020603050405020304" pitchFamily="18" charset="0"/>
                        <a:cs typeface="Times New Roman" panose="02020603050405020304" pitchFamily="18" charset="0"/>
                      </a:endParaRPr>
                    </a:p>
                  </a:txBody>
                  <a:tcPr/>
                </a:tc>
                <a:tc>
                  <a:txBody>
                    <a:bodyPr/>
                    <a:lstStyle/>
                    <a:p>
                      <a:pPr algn="l"/>
                      <a:r>
                        <a:rPr lang="en-US" sz="1600" dirty="0">
                          <a:latin typeface="Times New Roman" panose="02020603050405020304" pitchFamily="18" charset="0"/>
                          <a:cs typeface="Times New Roman" panose="02020603050405020304" pitchFamily="18" charset="0"/>
                        </a:rPr>
                        <a:t>Capacity Building of Young Leaders for Sexual Health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000000"/>
                          </a:solidFill>
                          <a:effectLst/>
                          <a:latin typeface="Times New Roman" panose="02020603050405020304" pitchFamily="18" charset="0"/>
                          <a:cs typeface="Times New Roman" panose="02020603050405020304" pitchFamily="18" charset="0"/>
                        </a:rPr>
                        <a:t>Martha Farrell Fellowships</a:t>
                      </a:r>
                      <a:endParaRPr lang="en-US" sz="1600" dirty="0">
                        <a:solidFill>
                          <a:srgbClr val="000000"/>
                        </a:solidFill>
                        <a:latin typeface="Times New Roman" panose="02020603050405020304" pitchFamily="18" charset="0"/>
                        <a:cs typeface="Times New Roman" panose="02020603050405020304" pitchFamily="18" charset="0"/>
                      </a:endParaRPr>
                    </a:p>
                  </a:txBody>
                  <a:tcPr/>
                </a:tc>
                <a:tc>
                  <a:txBody>
                    <a:bodyPr/>
                    <a:lstStyle/>
                    <a:p>
                      <a:pPr algn="l"/>
                      <a:r>
                        <a:rPr lang="en-US" sz="1600" b="0" i="0" kern="1200" dirty="0">
                          <a:solidFill>
                            <a:schemeClr val="tx1"/>
                          </a:solidFill>
                          <a:effectLst/>
                          <a:latin typeface="Times New Roman" panose="02020603050405020304" pitchFamily="18" charset="0"/>
                          <a:ea typeface="+mn-ea"/>
                          <a:cs typeface="Times New Roman" panose="02020603050405020304" pitchFamily="18" charset="0"/>
                        </a:rPr>
                        <a:t>1,009 GBP</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1037833">
                <a:tc>
                  <a:txBody>
                    <a:bodyPr/>
                    <a:lstStyle/>
                    <a:p>
                      <a:pPr algn="l"/>
                      <a:r>
                        <a:rPr lang="en-US" sz="1600" dirty="0">
                          <a:latin typeface="Times New Roman" panose="02020603050405020304" pitchFamily="18" charset="0"/>
                          <a:cs typeface="Times New Roman" panose="02020603050405020304" pitchFamily="18" charset="0"/>
                        </a:rPr>
                        <a:t>Dr Rafat Jan</a:t>
                      </a:r>
                    </a:p>
                  </a:txBody>
                  <a:tcPr/>
                </a:tc>
                <a:tc>
                  <a:txBody>
                    <a:bodyPr/>
                    <a:lstStyle/>
                    <a:p>
                      <a:pPr algn="l"/>
                      <a:r>
                        <a:rPr lang="en-US" sz="1600" b="0" dirty="0">
                          <a:latin typeface="Times New Roman" panose="02020603050405020304" pitchFamily="18" charset="0"/>
                          <a:cs typeface="Times New Roman" panose="02020603050405020304" pitchFamily="18" charset="0"/>
                        </a:rPr>
                        <a:t>Dr Saleema Gulzar</a:t>
                      </a:r>
                    </a:p>
                  </a:txBody>
                  <a:tcPr/>
                </a:tc>
                <a:tc>
                  <a:txBody>
                    <a:bodyPr/>
                    <a:lstStyle/>
                    <a:p>
                      <a:pPr algn="l"/>
                      <a:r>
                        <a:rPr lang="en-US" sz="1600" dirty="0">
                          <a:latin typeface="Times New Roman" panose="02020603050405020304" pitchFamily="18" charset="0"/>
                          <a:cs typeface="Times New Roman" panose="02020603050405020304" pitchFamily="18" charset="0"/>
                        </a:rPr>
                        <a:t>Empowering Health Professionals to Combat COVID 19 through Virtual Continuing Professional Education Approach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Times New Roman" panose="02020603050405020304" pitchFamily="18" charset="0"/>
                          <a:cs typeface="Times New Roman" panose="02020603050405020304" pitchFamily="18" charset="0"/>
                        </a:rPr>
                        <a:t>EU Civil Prot.&amp; Humanitarian Aid Ops</a:t>
                      </a:r>
                    </a:p>
                  </a:txBody>
                  <a:tcPr/>
                </a:tc>
                <a:tc>
                  <a:txBody>
                    <a:bodyPr/>
                    <a:lstStyle/>
                    <a:p>
                      <a:pPr algn="l"/>
                      <a:r>
                        <a:rPr lang="en-US" sz="1600" dirty="0">
                          <a:latin typeface="Times New Roman" panose="02020603050405020304" pitchFamily="18" charset="0"/>
                          <a:cs typeface="Times New Roman" panose="02020603050405020304" pitchFamily="18" charset="0"/>
                        </a:rPr>
                        <a:t>141,937 Euro</a:t>
                      </a:r>
                    </a:p>
                  </a:txBody>
                  <a:tcPr/>
                </a:tc>
                <a:extLst>
                  <a:ext uri="{0D108BD9-81ED-4DB2-BD59-A6C34878D82A}">
                    <a16:rowId xmlns:a16="http://schemas.microsoft.com/office/drawing/2014/main" val="1129607689"/>
                  </a:ext>
                </a:extLst>
              </a:tr>
            </a:tbl>
          </a:graphicData>
        </a:graphic>
      </p:graphicFrame>
    </p:spTree>
    <p:extLst>
      <p:ext uri="{BB962C8B-B14F-4D97-AF65-F5344CB8AC3E}">
        <p14:creationId xmlns:p14="http://schemas.microsoft.com/office/powerpoint/2010/main" val="143869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44230"/>
            <a:ext cx="10972800" cy="870170"/>
          </a:xfrm>
        </p:spPr>
        <p:txBody>
          <a:bodyPr/>
          <a:lstStyle/>
          <a:p>
            <a:r>
              <a:rPr lang="en-US" b="1" dirty="0"/>
              <a:t>Extramural Grants Secured </a:t>
            </a:r>
          </a:p>
        </p:txBody>
      </p:sp>
      <p:sp>
        <p:nvSpPr>
          <p:cNvPr id="7"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a:ea typeface="+mn-ea"/>
              <a:cs typeface="+mn-cs"/>
            </a:endParaRPr>
          </a:p>
        </p:txBody>
      </p:sp>
      <p:sp>
        <p:nvSpPr>
          <p:cNvPr id="2" name="Rectangle 1"/>
          <p:cNvSpPr/>
          <p:nvPr/>
        </p:nvSpPr>
        <p:spPr>
          <a:xfrm>
            <a:off x="250190" y="1371600"/>
            <a:ext cx="10896600" cy="4462760"/>
          </a:xfrm>
          <a:prstGeom prst="rect">
            <a:avLst/>
          </a:prstGeom>
        </p:spPr>
        <p:txBody>
          <a:bodyPr wrap="square">
            <a:spAutoFit/>
          </a:bodyPr>
          <a:lstStyle/>
          <a:p>
            <a:pPr marR="0" lvl="0">
              <a:spcBef>
                <a:spcPts val="0"/>
              </a:spcBef>
              <a:spcAft>
                <a:spcPts val="120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R="0" lvl="0">
              <a:spcBef>
                <a:spcPts val="0"/>
              </a:spcBef>
              <a:spcAft>
                <a:spcPts val="120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R="0" lvl="0">
              <a:spcBef>
                <a:spcPts val="0"/>
              </a:spcBef>
              <a:spcAft>
                <a:spcPts val="120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R="0" lvl="0">
              <a:spcBef>
                <a:spcPts val="0"/>
              </a:spcBef>
              <a:spcAft>
                <a:spcPts val="120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R="0" lvl="0">
              <a:spcBef>
                <a:spcPts val="0"/>
              </a:spcBef>
              <a:spcAft>
                <a:spcPts val="120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200"/>
              </a:spcAft>
            </a:pPr>
            <a:endParaRPr lang="en-US" sz="2000" dirty="0">
              <a:latin typeface="Times New Roman" panose="02020603050405020304" pitchFamily="18" charset="0"/>
              <a:cs typeface="Times New Roman" panose="02020603050405020304" pitchFamily="18" charset="0"/>
            </a:endParaRPr>
          </a:p>
          <a:p>
            <a:pPr>
              <a:spcAft>
                <a:spcPts val="1200"/>
              </a:spcAft>
            </a:pPr>
            <a:endParaRPr lang="en-US" sz="2000" dirty="0">
              <a:latin typeface="Times New Roman" panose="02020603050405020304" pitchFamily="18" charset="0"/>
              <a:cs typeface="Times New Roman" panose="02020603050405020304" pitchFamily="18" charset="0"/>
            </a:endParaRPr>
          </a:p>
          <a:p>
            <a:pPr marL="342900" indent="-342900">
              <a:spcAft>
                <a:spcPts val="1200"/>
              </a:spcAft>
              <a:buFont typeface="Wingdings" panose="05000000000000000000" pitchFamily="2" charset="2"/>
              <a:buChar char=""/>
            </a:pPr>
            <a:endParaRPr lang="en-US" dirty="0"/>
          </a:p>
          <a:p>
            <a:pPr marL="342900" indent="-342900">
              <a:spcAft>
                <a:spcPts val="1200"/>
              </a:spcAft>
              <a:buFont typeface="Wingdings" panose="05000000000000000000" pitchFamily="2" charset="2"/>
              <a:buChar char=""/>
            </a:pPr>
            <a:endParaRPr lang="en-US" dirty="0"/>
          </a:p>
          <a:p>
            <a:pPr marL="342900" indent="-342900">
              <a:spcAft>
                <a:spcPts val="1200"/>
              </a:spcAft>
              <a:buFont typeface="Wingdings" panose="05000000000000000000" pitchFamily="2" charset="2"/>
              <a:buChar char=""/>
            </a:pPr>
            <a:endParaRPr lang="en-US" dirty="0">
              <a:latin typeface="Cambria" panose="02040503050406030204" pitchFamily="18" charset="0"/>
              <a:ea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D6B506FE-73C7-4980-B622-5ADED11C1FF6}"/>
              </a:ext>
            </a:extLst>
          </p:cNvPr>
          <p:cNvGraphicFramePr>
            <a:graphicFrameLocks noGrp="1"/>
          </p:cNvGraphicFramePr>
          <p:nvPr>
            <p:extLst>
              <p:ext uri="{D42A27DB-BD31-4B8C-83A1-F6EECF244321}">
                <p14:modId xmlns:p14="http://schemas.microsoft.com/office/powerpoint/2010/main" val="3975359453"/>
              </p:ext>
            </p:extLst>
          </p:nvPr>
        </p:nvGraphicFramePr>
        <p:xfrm>
          <a:off x="307974" y="1370505"/>
          <a:ext cx="11122026" cy="3993718"/>
        </p:xfrm>
        <a:graphic>
          <a:graphicData uri="http://schemas.openxmlformats.org/drawingml/2006/table">
            <a:tbl>
              <a:tblPr firstRow="1" bandRow="1">
                <a:tableStyleId>{5940675A-B579-460E-94D1-54222C63F5DA}</a:tableStyleId>
              </a:tblPr>
              <a:tblGrid>
                <a:gridCol w="2796624">
                  <a:extLst>
                    <a:ext uri="{9D8B030D-6E8A-4147-A177-3AD203B41FA5}">
                      <a16:colId xmlns:a16="http://schemas.microsoft.com/office/drawing/2014/main" val="20000"/>
                    </a:ext>
                  </a:extLst>
                </a:gridCol>
                <a:gridCol w="4515403">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981199">
                  <a:extLst>
                    <a:ext uri="{9D8B030D-6E8A-4147-A177-3AD203B41FA5}">
                      <a16:colId xmlns:a16="http://schemas.microsoft.com/office/drawing/2014/main" val="2131418690"/>
                    </a:ext>
                  </a:extLst>
                </a:gridCol>
              </a:tblGrid>
              <a:tr h="915495">
                <a:tc>
                  <a:txBody>
                    <a:bodyPr/>
                    <a:lstStyle/>
                    <a:p>
                      <a:pPr algn="ctr"/>
                      <a:r>
                        <a:rPr lang="en-US" sz="2000" b="1" dirty="0">
                          <a:latin typeface="Times New Roman" panose="02020603050405020304" pitchFamily="18" charset="0"/>
                          <a:cs typeface="Times New Roman" panose="02020603050405020304" pitchFamily="18" charset="0"/>
                        </a:rPr>
                        <a:t>Investigator</a:t>
                      </a:r>
                      <a:r>
                        <a:rPr lang="en-US" sz="2000" b="1" baseline="0" dirty="0">
                          <a:latin typeface="Times New Roman" panose="02020603050405020304" pitchFamily="18" charset="0"/>
                          <a:cs typeface="Times New Roman" panose="02020603050405020304" pitchFamily="18" charset="0"/>
                        </a:rPr>
                        <a:t> (PI &amp; CoPI)</a:t>
                      </a:r>
                      <a:endParaRPr lang="en-US" sz="2000" b="1" dirty="0">
                        <a:latin typeface="Times New Roman" panose="02020603050405020304" pitchFamily="18" charset="0"/>
                        <a:cs typeface="Times New Roman" panose="02020603050405020304" pitchFamily="18" charset="0"/>
                      </a:endParaRPr>
                    </a:p>
                  </a:txBody>
                  <a:tcPr/>
                </a:tc>
                <a:tc>
                  <a:txBody>
                    <a:bodyPr/>
                    <a:lstStyle/>
                    <a:p>
                      <a:pPr algn="ctr"/>
                      <a:r>
                        <a:rPr lang="en-US" sz="2000" b="1" dirty="0">
                          <a:latin typeface="Times New Roman" panose="02020603050405020304" pitchFamily="18" charset="0"/>
                          <a:cs typeface="Times New Roman" panose="02020603050405020304" pitchFamily="18" charset="0"/>
                        </a:rPr>
                        <a:t>Title of the project </a:t>
                      </a:r>
                    </a:p>
                  </a:txBody>
                  <a:tcPr/>
                </a:tc>
                <a:tc>
                  <a:txBody>
                    <a:bodyPr/>
                    <a:lstStyle/>
                    <a:p>
                      <a:pPr algn="ctr"/>
                      <a:r>
                        <a:rPr lang="en-US" sz="2000" b="1" dirty="0">
                          <a:latin typeface="Times New Roman" panose="02020603050405020304" pitchFamily="18" charset="0"/>
                          <a:cs typeface="Times New Roman" panose="02020603050405020304" pitchFamily="18" charset="0"/>
                        </a:rPr>
                        <a:t>Grant</a:t>
                      </a:r>
                      <a:r>
                        <a:rPr lang="en-US" sz="2000" b="1" baseline="0" dirty="0">
                          <a:latin typeface="Times New Roman" panose="02020603050405020304" pitchFamily="18" charset="0"/>
                          <a:cs typeface="Times New Roman" panose="02020603050405020304" pitchFamily="18" charset="0"/>
                        </a:rPr>
                        <a:t> Agency </a:t>
                      </a:r>
                      <a:endParaRPr lang="en-US" sz="2000" b="1" dirty="0">
                        <a:latin typeface="Times New Roman" panose="02020603050405020304" pitchFamily="18" charset="0"/>
                        <a:cs typeface="Times New Roman" panose="02020603050405020304" pitchFamily="18" charset="0"/>
                      </a:endParaRPr>
                    </a:p>
                  </a:txBody>
                  <a:tcPr/>
                </a:tc>
                <a:tc>
                  <a:txBody>
                    <a:bodyPr/>
                    <a:lstStyle/>
                    <a:p>
                      <a:pPr algn="ctr"/>
                      <a:r>
                        <a:rPr lang="en-US" sz="2000" b="1" dirty="0">
                          <a:latin typeface="Times New Roman" panose="02020603050405020304" pitchFamily="18" charset="0"/>
                          <a:cs typeface="Times New Roman" panose="02020603050405020304" pitchFamily="18" charset="0"/>
                        </a:rPr>
                        <a:t>Amount</a:t>
                      </a:r>
                    </a:p>
                  </a:txBody>
                  <a:tcPr/>
                </a:tc>
                <a:extLst>
                  <a:ext uri="{0D108BD9-81ED-4DB2-BD59-A6C34878D82A}">
                    <a16:rowId xmlns:a16="http://schemas.microsoft.com/office/drawing/2014/main" val="10000"/>
                  </a:ext>
                </a:extLst>
              </a:tr>
              <a:tr h="1616446">
                <a:tc>
                  <a:txBody>
                    <a:bodyPr/>
                    <a:lstStyle/>
                    <a:p>
                      <a:pPr algn="l"/>
                      <a:r>
                        <a:rPr lang="en-US" sz="1800" dirty="0">
                          <a:latin typeface="Times New Roman" panose="02020603050405020304" pitchFamily="18" charset="0"/>
                          <a:cs typeface="Times New Roman" panose="02020603050405020304" pitchFamily="18" charset="0"/>
                        </a:rPr>
                        <a:t>PI: </a:t>
                      </a:r>
                      <a:r>
                        <a:rPr lang="en-US" sz="1800" b="0" dirty="0">
                          <a:latin typeface="Times New Roman" panose="02020603050405020304" pitchFamily="18" charset="0"/>
                          <a:cs typeface="Times New Roman" panose="02020603050405020304" pitchFamily="18" charset="0"/>
                        </a:rPr>
                        <a:t>Dr Rozina Karmaliani</a:t>
                      </a:r>
                    </a:p>
                    <a:p>
                      <a:pPr algn="l"/>
                      <a:r>
                        <a:rPr lang="en-US" sz="1800" dirty="0" err="1">
                          <a:latin typeface="Times New Roman" panose="02020603050405020304" pitchFamily="18" charset="0"/>
                          <a:cs typeface="Times New Roman" panose="02020603050405020304" pitchFamily="18" charset="0"/>
                        </a:rPr>
                        <a:t>CoPI</a:t>
                      </a:r>
                      <a:r>
                        <a:rPr lang="en-US" sz="1800" dirty="0">
                          <a:latin typeface="Times New Roman" panose="02020603050405020304" pitchFamily="18" charset="0"/>
                          <a:cs typeface="Times New Roman" panose="02020603050405020304" pitchFamily="18" charset="0"/>
                        </a:rPr>
                        <a:t>: Dr Laila </a:t>
                      </a:r>
                      <a:r>
                        <a:rPr lang="en-US" sz="1800" dirty="0" err="1">
                          <a:latin typeface="Times New Roman" panose="02020603050405020304" pitchFamily="18" charset="0"/>
                          <a:cs typeface="Times New Roman" panose="02020603050405020304" pitchFamily="18" charset="0"/>
                        </a:rPr>
                        <a:t>Ladak</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Arusa</a:t>
                      </a:r>
                      <a:r>
                        <a:rPr lang="en-US" sz="1800" dirty="0">
                          <a:latin typeface="Times New Roman" panose="02020603050405020304" pitchFamily="18" charset="0"/>
                          <a:cs typeface="Times New Roman" panose="02020603050405020304" pitchFamily="18" charset="0"/>
                        </a:rPr>
                        <a:t> Lakhani, Yasmin Parpio, Marina Baig</a:t>
                      </a:r>
                    </a:p>
                  </a:txBody>
                  <a:tcPr/>
                </a:tc>
                <a:tc>
                  <a:txBody>
                    <a:bodyPr/>
                    <a:lstStyle/>
                    <a:p>
                      <a:pPr algn="l"/>
                      <a:r>
                        <a:rPr lang="en-US" sz="1800" dirty="0">
                          <a:latin typeface="Times New Roman" panose="02020603050405020304" pitchFamily="18" charset="0"/>
                          <a:cs typeface="Times New Roman" panose="02020603050405020304" pitchFamily="18" charset="0"/>
                        </a:rPr>
                        <a:t>Health systems analysis, Women’s Reproductive Health and barriers to availability, utilization and readiness of sexual and reproductive health services in COVID-19 affected areas.</a:t>
                      </a:r>
                    </a:p>
                  </a:txBody>
                  <a:tcPr/>
                </a:tc>
                <a:tc>
                  <a:txBody>
                    <a:bodyPr/>
                    <a:lstStyle/>
                    <a:p>
                      <a:pPr algn="l"/>
                      <a:r>
                        <a:rPr lang="en-US" sz="1800" dirty="0">
                          <a:latin typeface="Times New Roman" panose="02020603050405020304" pitchFamily="18" charset="0"/>
                          <a:cs typeface="Times New Roman" panose="02020603050405020304" pitchFamily="18" charset="0"/>
                        </a:rPr>
                        <a:t>WHO - EMRO</a:t>
                      </a:r>
                    </a:p>
                  </a:txBody>
                  <a:tcPr/>
                </a:tc>
                <a:tc>
                  <a:txBody>
                    <a:bodyPr/>
                    <a:lstStyle/>
                    <a:p>
                      <a:pPr algn="l"/>
                      <a:r>
                        <a:rPr lang="en-US" sz="1800" dirty="0">
                          <a:latin typeface="Times New Roman" panose="02020603050405020304" pitchFamily="18" charset="0"/>
                          <a:cs typeface="Times New Roman" panose="02020603050405020304" pitchFamily="18" charset="0"/>
                        </a:rPr>
                        <a:t>85,377 USD</a:t>
                      </a:r>
                    </a:p>
                  </a:txBody>
                  <a:tcPr/>
                </a:tc>
                <a:extLst>
                  <a:ext uri="{0D108BD9-81ED-4DB2-BD59-A6C34878D82A}">
                    <a16:rowId xmlns:a16="http://schemas.microsoft.com/office/drawing/2014/main" val="10002"/>
                  </a:ext>
                </a:extLst>
              </a:tr>
              <a:tr h="1461777">
                <a:tc>
                  <a:txBody>
                    <a:bodyPr/>
                    <a:lstStyle/>
                    <a:p>
                      <a:pPr algn="l"/>
                      <a:r>
                        <a:rPr lang="en-US" sz="1800" dirty="0" err="1">
                          <a:latin typeface="Times New Roman" panose="02020603050405020304" pitchFamily="18" charset="0"/>
                          <a:cs typeface="Times New Roman" panose="02020603050405020304" pitchFamily="18" charset="0"/>
                        </a:rPr>
                        <a:t>CoPI</a:t>
                      </a:r>
                      <a:r>
                        <a:rPr lang="en-US" sz="1800"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Dr Rozina Karmaliani</a:t>
                      </a:r>
                    </a:p>
                    <a:p>
                      <a:pPr algn="l"/>
                      <a:r>
                        <a:rPr lang="en-US" sz="1800" dirty="0">
                          <a:latin typeface="Times New Roman" panose="02020603050405020304" pitchFamily="18" charset="0"/>
                          <a:cs typeface="Times New Roman" panose="02020603050405020304" pitchFamily="18" charset="0"/>
                        </a:rPr>
                        <a:t>Dr </a:t>
                      </a:r>
                      <a:r>
                        <a:rPr lang="en-US" sz="1800" dirty="0" err="1">
                          <a:latin typeface="Times New Roman" panose="02020603050405020304" pitchFamily="18" charset="0"/>
                          <a:cs typeface="Times New Roman" panose="02020603050405020304" pitchFamily="18" charset="0"/>
                        </a:rPr>
                        <a:t>Rafat</a:t>
                      </a:r>
                      <a:r>
                        <a:rPr lang="en-US" sz="1800" dirty="0">
                          <a:latin typeface="Times New Roman" panose="02020603050405020304" pitchFamily="18" charset="0"/>
                          <a:cs typeface="Times New Roman" panose="02020603050405020304" pitchFamily="18" charset="0"/>
                        </a:rPr>
                        <a:t> Jan</a:t>
                      </a:r>
                    </a:p>
                    <a:p>
                      <a:pPr algn="l"/>
                      <a:r>
                        <a:rPr lang="en-US" sz="1800" dirty="0">
                          <a:latin typeface="Times New Roman" panose="02020603050405020304" pitchFamily="18" charset="0"/>
                          <a:cs typeface="Times New Roman" panose="02020603050405020304" pitchFamily="18" charset="0"/>
                        </a:rPr>
                        <a:t>Nasreen </a:t>
                      </a:r>
                      <a:r>
                        <a:rPr lang="en-US" sz="1800" dirty="0" err="1">
                          <a:latin typeface="Times New Roman" panose="02020603050405020304" pitchFamily="18" charset="0"/>
                          <a:cs typeface="Times New Roman" panose="02020603050405020304" pitchFamily="18" charset="0"/>
                        </a:rPr>
                        <a:t>Panjwani</a:t>
                      </a:r>
                      <a:endParaRPr lang="en-US" sz="1800" dirty="0">
                        <a:latin typeface="Times New Roman" panose="02020603050405020304" pitchFamily="18" charset="0"/>
                        <a:cs typeface="Times New Roman" panose="02020603050405020304" pitchFamily="18" charset="0"/>
                      </a:endParaRPr>
                    </a:p>
                  </a:txBody>
                  <a:tcPr/>
                </a:tc>
                <a:tc>
                  <a:txBody>
                    <a:bodyPr/>
                    <a:lstStyle/>
                    <a:p>
                      <a:pPr algn="l"/>
                      <a:r>
                        <a:rPr lang="en-US" sz="1800" dirty="0">
                          <a:latin typeface="Times New Roman" panose="02020603050405020304" pitchFamily="18" charset="0"/>
                          <a:cs typeface="Times New Roman" panose="02020603050405020304" pitchFamily="18" charset="0"/>
                        </a:rPr>
                        <a:t>Foundation for Health Empowerment (Pakistan)</a:t>
                      </a:r>
                    </a:p>
                  </a:txBody>
                  <a:tcPr/>
                </a:tc>
                <a:tc>
                  <a:txBody>
                    <a:bodyPr/>
                    <a:lstStyle/>
                    <a:p>
                      <a:pPr algn="l"/>
                      <a:r>
                        <a:rPr lang="en-US" sz="1800" dirty="0">
                          <a:latin typeface="Times New Roman" panose="02020603050405020304" pitchFamily="18" charset="0"/>
                          <a:cs typeface="Times New Roman" panose="02020603050405020304" pitchFamily="18" charset="0"/>
                        </a:rPr>
                        <a:t>Global Affairs Canada</a:t>
                      </a:r>
                    </a:p>
                  </a:txBody>
                  <a:tcPr/>
                </a:tc>
                <a:tc>
                  <a:txBody>
                    <a:bodyPr/>
                    <a:lstStyle/>
                    <a:p>
                      <a:pPr algn="l"/>
                      <a:r>
                        <a:rPr lang="en-US" sz="1800" dirty="0">
                          <a:latin typeface="Times New Roman" panose="02020603050405020304" pitchFamily="18" charset="0"/>
                          <a:cs typeface="Times New Roman" panose="02020603050405020304" pitchFamily="18" charset="0"/>
                        </a:rPr>
                        <a:t>563,111 CAD </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0167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44230"/>
            <a:ext cx="10972800" cy="870170"/>
          </a:xfrm>
        </p:spPr>
        <p:txBody>
          <a:bodyPr/>
          <a:lstStyle/>
          <a:p>
            <a:r>
              <a:rPr lang="en-US" b="1" dirty="0"/>
              <a:t>Extramural Grants Secured </a:t>
            </a:r>
          </a:p>
        </p:txBody>
      </p:sp>
      <p:sp>
        <p:nvSpPr>
          <p:cNvPr id="7"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a:ea typeface="+mn-ea"/>
              <a:cs typeface="+mn-cs"/>
            </a:endParaRPr>
          </a:p>
        </p:txBody>
      </p:sp>
      <p:sp>
        <p:nvSpPr>
          <p:cNvPr id="2" name="Rectangle 1"/>
          <p:cNvSpPr/>
          <p:nvPr/>
        </p:nvSpPr>
        <p:spPr>
          <a:xfrm>
            <a:off x="250190" y="1066800"/>
            <a:ext cx="10896600" cy="4462760"/>
          </a:xfrm>
          <a:prstGeom prst="rect">
            <a:avLst/>
          </a:prstGeom>
        </p:spPr>
        <p:txBody>
          <a:bodyPr wrap="square">
            <a:spAutoFit/>
          </a:bodyPr>
          <a:lstStyle/>
          <a:p>
            <a:pPr marR="0" lvl="0">
              <a:spcBef>
                <a:spcPts val="0"/>
              </a:spcBef>
              <a:spcAft>
                <a:spcPts val="120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R="0" lvl="0">
              <a:spcBef>
                <a:spcPts val="0"/>
              </a:spcBef>
              <a:spcAft>
                <a:spcPts val="120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R="0" lvl="0">
              <a:spcBef>
                <a:spcPts val="0"/>
              </a:spcBef>
              <a:spcAft>
                <a:spcPts val="120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R="0" lvl="0">
              <a:spcBef>
                <a:spcPts val="0"/>
              </a:spcBef>
              <a:spcAft>
                <a:spcPts val="120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R="0" lvl="0">
              <a:spcBef>
                <a:spcPts val="0"/>
              </a:spcBef>
              <a:spcAft>
                <a:spcPts val="120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200"/>
              </a:spcAft>
            </a:pPr>
            <a:endParaRPr lang="en-US" sz="2000" dirty="0">
              <a:latin typeface="Times New Roman" panose="02020603050405020304" pitchFamily="18" charset="0"/>
              <a:cs typeface="Times New Roman" panose="02020603050405020304" pitchFamily="18" charset="0"/>
            </a:endParaRPr>
          </a:p>
          <a:p>
            <a:pPr>
              <a:spcAft>
                <a:spcPts val="1200"/>
              </a:spcAft>
            </a:pPr>
            <a:endParaRPr lang="en-US" sz="2000" dirty="0">
              <a:latin typeface="Times New Roman" panose="02020603050405020304" pitchFamily="18" charset="0"/>
              <a:cs typeface="Times New Roman" panose="02020603050405020304" pitchFamily="18" charset="0"/>
            </a:endParaRPr>
          </a:p>
          <a:p>
            <a:pPr marL="342900" indent="-342900">
              <a:spcAft>
                <a:spcPts val="1200"/>
              </a:spcAft>
              <a:buFont typeface="Wingdings" panose="05000000000000000000" pitchFamily="2" charset="2"/>
              <a:buChar char=""/>
            </a:pPr>
            <a:endParaRPr lang="en-US" dirty="0"/>
          </a:p>
          <a:p>
            <a:pPr marL="342900" indent="-342900">
              <a:spcAft>
                <a:spcPts val="1200"/>
              </a:spcAft>
              <a:buFont typeface="Wingdings" panose="05000000000000000000" pitchFamily="2" charset="2"/>
              <a:buChar char=""/>
            </a:pPr>
            <a:endParaRPr lang="en-US" dirty="0"/>
          </a:p>
          <a:p>
            <a:pPr marL="342900" indent="-342900">
              <a:spcAft>
                <a:spcPts val="1200"/>
              </a:spcAft>
              <a:buFont typeface="Wingdings" panose="05000000000000000000" pitchFamily="2" charset="2"/>
              <a:buChar char=""/>
            </a:pPr>
            <a:endParaRPr lang="en-US" dirty="0">
              <a:latin typeface="Cambria" panose="02040503050406030204" pitchFamily="18" charset="0"/>
              <a:ea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D6B506FE-73C7-4980-B622-5ADED11C1FF6}"/>
              </a:ext>
            </a:extLst>
          </p:cNvPr>
          <p:cNvGraphicFramePr>
            <a:graphicFrameLocks noGrp="1"/>
          </p:cNvGraphicFramePr>
          <p:nvPr>
            <p:extLst>
              <p:ext uri="{D42A27DB-BD31-4B8C-83A1-F6EECF244321}">
                <p14:modId xmlns:p14="http://schemas.microsoft.com/office/powerpoint/2010/main" val="503625817"/>
              </p:ext>
            </p:extLst>
          </p:nvPr>
        </p:nvGraphicFramePr>
        <p:xfrm>
          <a:off x="460375" y="1371600"/>
          <a:ext cx="11481436" cy="4831080"/>
        </p:xfrm>
        <a:graphic>
          <a:graphicData uri="http://schemas.openxmlformats.org/drawingml/2006/table">
            <a:tbl>
              <a:tblPr firstRow="1" bandRow="1">
                <a:tableStyleId>{5940675A-B579-460E-94D1-54222C63F5DA}</a:tableStyleId>
              </a:tblPr>
              <a:tblGrid>
                <a:gridCol w="4098315">
                  <a:extLst>
                    <a:ext uri="{9D8B030D-6E8A-4147-A177-3AD203B41FA5}">
                      <a16:colId xmlns:a16="http://schemas.microsoft.com/office/drawing/2014/main" val="20000"/>
                    </a:ext>
                  </a:extLst>
                </a:gridCol>
                <a:gridCol w="3117317">
                  <a:extLst>
                    <a:ext uri="{9D8B030D-6E8A-4147-A177-3AD203B41FA5}">
                      <a16:colId xmlns:a16="http://schemas.microsoft.com/office/drawing/2014/main" val="20001"/>
                    </a:ext>
                  </a:extLst>
                </a:gridCol>
                <a:gridCol w="2649399">
                  <a:extLst>
                    <a:ext uri="{9D8B030D-6E8A-4147-A177-3AD203B41FA5}">
                      <a16:colId xmlns:a16="http://schemas.microsoft.com/office/drawing/2014/main" val="20002"/>
                    </a:ext>
                  </a:extLst>
                </a:gridCol>
                <a:gridCol w="1616405">
                  <a:extLst>
                    <a:ext uri="{9D8B030D-6E8A-4147-A177-3AD203B41FA5}">
                      <a16:colId xmlns:a16="http://schemas.microsoft.com/office/drawing/2014/main" val="2131418690"/>
                    </a:ext>
                  </a:extLst>
                </a:gridCol>
              </a:tblGrid>
              <a:tr h="533400">
                <a:tc>
                  <a:txBody>
                    <a:bodyPr/>
                    <a:lstStyle/>
                    <a:p>
                      <a:pPr algn="ctr"/>
                      <a:r>
                        <a:rPr lang="en-US" sz="2000" b="1" dirty="0">
                          <a:latin typeface="Times New Roman" panose="02020603050405020304" pitchFamily="18" charset="0"/>
                          <a:cs typeface="Times New Roman" panose="02020603050405020304" pitchFamily="18" charset="0"/>
                        </a:rPr>
                        <a:t>Investigator</a:t>
                      </a:r>
                      <a:r>
                        <a:rPr lang="en-US" sz="2000" b="1" baseline="0" dirty="0">
                          <a:latin typeface="Times New Roman" panose="02020603050405020304" pitchFamily="18" charset="0"/>
                          <a:cs typeface="Times New Roman" panose="02020603050405020304" pitchFamily="18" charset="0"/>
                        </a:rPr>
                        <a:t> (PI &amp; CoPI)</a:t>
                      </a:r>
                      <a:endParaRPr lang="en-US" sz="2000" b="1" dirty="0">
                        <a:latin typeface="Times New Roman" panose="02020603050405020304" pitchFamily="18" charset="0"/>
                        <a:cs typeface="Times New Roman" panose="02020603050405020304" pitchFamily="18" charset="0"/>
                      </a:endParaRPr>
                    </a:p>
                  </a:txBody>
                  <a:tcPr/>
                </a:tc>
                <a:tc>
                  <a:txBody>
                    <a:bodyPr/>
                    <a:lstStyle/>
                    <a:p>
                      <a:pPr algn="ctr"/>
                      <a:r>
                        <a:rPr lang="en-US" sz="2000" b="1" dirty="0">
                          <a:latin typeface="Times New Roman" panose="02020603050405020304" pitchFamily="18" charset="0"/>
                          <a:cs typeface="Times New Roman" panose="02020603050405020304" pitchFamily="18" charset="0"/>
                        </a:rPr>
                        <a:t>Title of the project </a:t>
                      </a:r>
                    </a:p>
                  </a:txBody>
                  <a:tcPr/>
                </a:tc>
                <a:tc>
                  <a:txBody>
                    <a:bodyPr/>
                    <a:lstStyle/>
                    <a:p>
                      <a:pPr algn="ctr"/>
                      <a:r>
                        <a:rPr lang="en-US" sz="2000" b="1" dirty="0">
                          <a:latin typeface="Times New Roman" panose="02020603050405020304" pitchFamily="18" charset="0"/>
                          <a:cs typeface="Times New Roman" panose="02020603050405020304" pitchFamily="18" charset="0"/>
                        </a:rPr>
                        <a:t>Grant</a:t>
                      </a:r>
                      <a:r>
                        <a:rPr lang="en-US" sz="2000" b="1" baseline="0" dirty="0">
                          <a:latin typeface="Times New Roman" panose="02020603050405020304" pitchFamily="18" charset="0"/>
                          <a:cs typeface="Times New Roman" panose="02020603050405020304" pitchFamily="18" charset="0"/>
                        </a:rPr>
                        <a:t> Agency </a:t>
                      </a:r>
                      <a:endParaRPr lang="en-US" sz="2000" b="1" dirty="0">
                        <a:latin typeface="Times New Roman" panose="02020603050405020304" pitchFamily="18" charset="0"/>
                        <a:cs typeface="Times New Roman" panose="02020603050405020304" pitchFamily="18" charset="0"/>
                      </a:endParaRPr>
                    </a:p>
                  </a:txBody>
                  <a:tcPr/>
                </a:tc>
                <a:tc>
                  <a:txBody>
                    <a:bodyPr/>
                    <a:lstStyle/>
                    <a:p>
                      <a:pPr algn="ctr"/>
                      <a:r>
                        <a:rPr lang="en-US" sz="2000" b="1" dirty="0">
                          <a:latin typeface="Times New Roman" panose="02020603050405020304" pitchFamily="18" charset="0"/>
                          <a:cs typeface="Times New Roman" panose="02020603050405020304" pitchFamily="18" charset="0"/>
                        </a:rPr>
                        <a:t>Amount</a:t>
                      </a:r>
                    </a:p>
                  </a:txBody>
                  <a:tcPr/>
                </a:tc>
                <a:extLst>
                  <a:ext uri="{0D108BD9-81ED-4DB2-BD59-A6C34878D82A}">
                    <a16:rowId xmlns:a16="http://schemas.microsoft.com/office/drawing/2014/main" val="10000"/>
                  </a:ext>
                </a:extLst>
              </a:tr>
              <a:tr h="744801">
                <a:tc>
                  <a:txBody>
                    <a:bodyPr/>
                    <a:lstStyle/>
                    <a:p>
                      <a:pPr algn="l"/>
                      <a:r>
                        <a:rPr lang="en-US" sz="1800" dirty="0">
                          <a:latin typeface="Times New Roman" panose="02020603050405020304" pitchFamily="18" charset="0"/>
                          <a:cs typeface="Times New Roman" panose="02020603050405020304" pitchFamily="18" charset="0"/>
                        </a:rPr>
                        <a:t>PI : Dr Rozina Karmaliani</a:t>
                      </a:r>
                    </a:p>
                    <a:p>
                      <a:pPr algn="l"/>
                      <a:r>
                        <a:rPr lang="en-US" sz="1800" dirty="0" err="1">
                          <a:latin typeface="Times New Roman" panose="02020603050405020304" pitchFamily="18" charset="0"/>
                          <a:cs typeface="Times New Roman" panose="02020603050405020304" pitchFamily="18" charset="0"/>
                        </a:rPr>
                        <a:t>CoPI</a:t>
                      </a:r>
                      <a:r>
                        <a:rPr lang="en-US" sz="1800" dirty="0">
                          <a:latin typeface="Times New Roman" panose="02020603050405020304" pitchFamily="18" charset="0"/>
                          <a:cs typeface="Times New Roman" panose="02020603050405020304" pitchFamily="18" charset="0"/>
                        </a:rPr>
                        <a:t>: Khairulnissa Ajani</a:t>
                      </a:r>
                    </a:p>
                    <a:p>
                      <a:pPr algn="l"/>
                      <a:r>
                        <a:rPr lang="en-US" sz="1800" dirty="0">
                          <a:latin typeface="Times New Roman" panose="02020603050405020304" pitchFamily="18" charset="0"/>
                          <a:cs typeface="Times New Roman" panose="02020603050405020304" pitchFamily="18" charset="0"/>
                        </a:rPr>
                        <a:t>          Dr Rubina Barolia</a:t>
                      </a:r>
                    </a:p>
                    <a:p>
                      <a:pPr algn="l"/>
                      <a:r>
                        <a:rPr lang="en-US" sz="1800" dirty="0">
                          <a:latin typeface="Times New Roman" panose="02020603050405020304" pitchFamily="18" charset="0"/>
                          <a:cs typeface="Times New Roman" panose="02020603050405020304" pitchFamily="18" charset="0"/>
                        </a:rPr>
                        <a:t>          Dr </a:t>
                      </a:r>
                      <a:r>
                        <a:rPr lang="en-US" sz="1800" dirty="0" err="1">
                          <a:latin typeface="Times New Roman" panose="02020603050405020304" pitchFamily="18" charset="0"/>
                          <a:cs typeface="Times New Roman" panose="02020603050405020304" pitchFamily="18" charset="0"/>
                        </a:rPr>
                        <a:t>Rafat</a:t>
                      </a:r>
                      <a:r>
                        <a:rPr lang="en-US" sz="1800" dirty="0">
                          <a:latin typeface="Times New Roman" panose="02020603050405020304" pitchFamily="18" charset="0"/>
                          <a:cs typeface="Times New Roman" panose="02020603050405020304" pitchFamily="18" charset="0"/>
                        </a:rPr>
                        <a:t> Jan</a:t>
                      </a:r>
                    </a:p>
                    <a:p>
                      <a:pPr algn="l"/>
                      <a:r>
                        <a:rPr lang="en-US" sz="1800" dirty="0">
                          <a:latin typeface="Times New Roman" panose="02020603050405020304" pitchFamily="18" charset="0"/>
                          <a:cs typeface="Times New Roman" panose="02020603050405020304" pitchFamily="18" charset="0"/>
                        </a:rPr>
                        <a:t>          Marina Baig</a:t>
                      </a:r>
                    </a:p>
                    <a:p>
                      <a:pPr algn="l"/>
                      <a:r>
                        <a:rPr lang="en-US" sz="1800" dirty="0">
                          <a:latin typeface="Times New Roman" panose="02020603050405020304" pitchFamily="18" charset="0"/>
                          <a:cs typeface="Times New Roman" panose="02020603050405020304" pitchFamily="18" charset="0"/>
                        </a:rPr>
                        <a:t>          Sadia Karimi</a:t>
                      </a:r>
                    </a:p>
                    <a:p>
                      <a:pPr algn="l"/>
                      <a:r>
                        <a:rPr lang="en-US" sz="1800" dirty="0">
                          <a:latin typeface="Times New Roman" panose="02020603050405020304" pitchFamily="18" charset="0"/>
                          <a:cs typeface="Times New Roman" panose="02020603050405020304" pitchFamily="18" charset="0"/>
                        </a:rPr>
                        <a:t>          Ambreen Tharani</a:t>
                      </a:r>
                    </a:p>
                    <a:p>
                      <a:pPr algn="l"/>
                      <a:r>
                        <a:rPr lang="en-US" sz="1800" dirty="0">
                          <a:latin typeface="Times New Roman" panose="02020603050405020304" pitchFamily="18" charset="0"/>
                          <a:cs typeface="Times New Roman" panose="02020603050405020304" pitchFamily="18" charset="0"/>
                        </a:rPr>
                        <a:t>          Nasreen </a:t>
                      </a:r>
                      <a:r>
                        <a:rPr lang="en-US" sz="1800" dirty="0" err="1">
                          <a:latin typeface="Times New Roman" panose="02020603050405020304" pitchFamily="18" charset="0"/>
                          <a:cs typeface="Times New Roman" panose="02020603050405020304" pitchFamily="18" charset="0"/>
                        </a:rPr>
                        <a:t>Panjwani</a:t>
                      </a:r>
                      <a:endParaRPr lang="en-US" sz="1800" dirty="0">
                        <a:latin typeface="Times New Roman" panose="02020603050405020304" pitchFamily="18" charset="0"/>
                        <a:cs typeface="Times New Roman" panose="02020603050405020304" pitchFamily="18" charset="0"/>
                      </a:endParaRPr>
                    </a:p>
                    <a:p>
                      <a:pPr algn="l"/>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Arusa</a:t>
                      </a:r>
                      <a:r>
                        <a:rPr lang="en-US" sz="1800" dirty="0">
                          <a:latin typeface="Times New Roman" panose="02020603050405020304" pitchFamily="18" charset="0"/>
                          <a:cs typeface="Times New Roman" panose="02020603050405020304" pitchFamily="18" charset="0"/>
                        </a:rPr>
                        <a:t> Lakhani</a:t>
                      </a:r>
                    </a:p>
                    <a:p>
                      <a:pPr algn="l"/>
                      <a:r>
                        <a:rPr lang="en-US" sz="1800" dirty="0">
                          <a:latin typeface="Times New Roman" panose="02020603050405020304" pitchFamily="18" charset="0"/>
                          <a:cs typeface="Times New Roman" panose="02020603050405020304" pitchFamily="18" charset="0"/>
                        </a:rPr>
                        <a:t>          Farida Bibi Mughal</a:t>
                      </a:r>
                    </a:p>
                    <a:p>
                      <a:pPr algn="l"/>
                      <a:r>
                        <a:rPr lang="en-US" sz="1800" dirty="0">
                          <a:latin typeface="Times New Roman" panose="02020603050405020304" pitchFamily="18" charset="0"/>
                          <a:cs typeface="Times New Roman" panose="02020603050405020304" pitchFamily="18" charset="0"/>
                        </a:rPr>
                        <a:t>          Nimira Asif</a:t>
                      </a:r>
                    </a:p>
                    <a:p>
                      <a:pPr algn="l"/>
                      <a:r>
                        <a:rPr lang="en-US" sz="1800" dirty="0">
                          <a:latin typeface="Times New Roman" panose="02020603050405020304" pitchFamily="18" charset="0"/>
                          <a:cs typeface="Times New Roman" panose="02020603050405020304" pitchFamily="18" charset="0"/>
                        </a:rPr>
                        <a:t>          Yasmin Parpio</a:t>
                      </a:r>
                    </a:p>
                  </a:txBody>
                  <a:tcPr/>
                </a:tc>
                <a:tc>
                  <a:txBody>
                    <a:bodyPr/>
                    <a:lstStyle/>
                    <a:p>
                      <a:pPr algn="l"/>
                      <a:r>
                        <a:rPr lang="en-US" sz="1800" dirty="0">
                          <a:latin typeface="Times New Roman" panose="02020603050405020304" pitchFamily="18" charset="0"/>
                          <a:cs typeface="Times New Roman" panose="02020603050405020304" pitchFamily="18" charset="0"/>
                        </a:rPr>
                        <a:t>Foundation for Health Empowerment (</a:t>
                      </a:r>
                      <a:r>
                        <a:rPr lang="en-US" sz="1800" dirty="0" err="1">
                          <a:latin typeface="Times New Roman" panose="02020603050405020304" pitchFamily="18" charset="0"/>
                          <a:cs typeface="Times New Roman" panose="02020603050405020304" pitchFamily="18" charset="0"/>
                        </a:rPr>
                        <a:t>Krygystan</a:t>
                      </a:r>
                      <a:r>
                        <a:rPr lang="en-US" sz="1800" dirty="0">
                          <a:latin typeface="Times New Roman" panose="02020603050405020304" pitchFamily="18" charset="0"/>
                          <a:cs typeface="Times New Roman" panose="02020603050405020304" pitchFamily="18" charset="0"/>
                        </a:rPr>
                        <a:t>)</a:t>
                      </a:r>
                    </a:p>
                  </a:txBody>
                  <a:tcPr/>
                </a:tc>
                <a:tc>
                  <a:txBody>
                    <a:bodyPr/>
                    <a:lstStyle/>
                    <a:p>
                      <a:pPr algn="l"/>
                      <a:r>
                        <a:rPr lang="en-US" sz="1800" dirty="0">
                          <a:latin typeface="Times New Roman" panose="02020603050405020304" pitchFamily="18" charset="0"/>
                          <a:cs typeface="Times New Roman" panose="02020603050405020304" pitchFamily="18" charset="0"/>
                        </a:rPr>
                        <a:t>Global Affairs Canada</a:t>
                      </a:r>
                    </a:p>
                  </a:txBody>
                  <a:tcPr/>
                </a:tc>
                <a:tc>
                  <a:txBody>
                    <a:bodyPr/>
                    <a:lstStyle/>
                    <a:p>
                      <a:pPr algn="l"/>
                      <a:r>
                        <a:rPr lang="en-US" sz="1800" dirty="0">
                          <a:latin typeface="Times New Roman" panose="02020603050405020304" pitchFamily="18" charset="0"/>
                          <a:cs typeface="Times New Roman" panose="02020603050405020304" pitchFamily="18" charset="0"/>
                        </a:rPr>
                        <a:t>240,465 CAD</a:t>
                      </a:r>
                    </a:p>
                  </a:txBody>
                  <a:tcPr/>
                </a:tc>
                <a:extLst>
                  <a:ext uri="{0D108BD9-81ED-4DB2-BD59-A6C34878D82A}">
                    <a16:rowId xmlns:a16="http://schemas.microsoft.com/office/drawing/2014/main" val="10001"/>
                  </a:ext>
                </a:extLst>
              </a:tr>
              <a:tr h="744801">
                <a:tc>
                  <a:txBody>
                    <a:bodyPr/>
                    <a:lstStyle/>
                    <a:p>
                      <a:pPr algn="l"/>
                      <a:r>
                        <a:rPr lang="it-IT" sz="1800" dirty="0">
                          <a:latin typeface="Times New Roman" panose="02020603050405020304" pitchFamily="18" charset="0"/>
                          <a:cs typeface="Times New Roman" panose="02020603050405020304" pitchFamily="18" charset="0"/>
                        </a:rPr>
                        <a:t>PI: Dr Rozina Karmaliani</a:t>
                      </a:r>
                    </a:p>
                    <a:p>
                      <a:pPr algn="l"/>
                      <a:r>
                        <a:rPr lang="it-IT" sz="1800" dirty="0">
                          <a:latin typeface="Times New Roman" panose="02020603050405020304" pitchFamily="18" charset="0"/>
                          <a:cs typeface="Times New Roman" panose="02020603050405020304" pitchFamily="18" charset="0"/>
                        </a:rPr>
                        <a:t>CoPI: Hussain Maqbool</a:t>
                      </a:r>
                      <a:endParaRPr lang="en-US" sz="1800" dirty="0">
                        <a:latin typeface="Times New Roman" panose="02020603050405020304" pitchFamily="18" charset="0"/>
                        <a:cs typeface="Times New Roman" panose="02020603050405020304" pitchFamily="18" charset="0"/>
                      </a:endParaRPr>
                    </a:p>
                  </a:txBody>
                  <a:tcPr/>
                </a:tc>
                <a:tc>
                  <a:txBody>
                    <a:bodyPr/>
                    <a:lstStyle/>
                    <a:p>
                      <a:pPr algn="l"/>
                      <a:r>
                        <a:rPr lang="en-US" sz="1800" dirty="0">
                          <a:latin typeface="Times New Roman" panose="02020603050405020304" pitchFamily="18" charset="0"/>
                          <a:cs typeface="Times New Roman" panose="02020603050405020304" pitchFamily="18" charset="0"/>
                        </a:rPr>
                        <a:t>Roshan </a:t>
                      </a:r>
                      <a:r>
                        <a:rPr lang="en-US" sz="1800" dirty="0" err="1">
                          <a:latin typeface="Times New Roman" panose="02020603050405020304" pitchFamily="18" charset="0"/>
                          <a:cs typeface="Times New Roman" panose="02020603050405020304" pitchFamily="18" charset="0"/>
                        </a:rPr>
                        <a:t>Rastay</a:t>
                      </a:r>
                      <a:r>
                        <a:rPr lang="en-US" sz="1800" dirty="0">
                          <a:latin typeface="Times New Roman" panose="02020603050405020304" pitchFamily="18" charset="0"/>
                          <a:cs typeface="Times New Roman" panose="02020603050405020304" pitchFamily="18" charset="0"/>
                        </a:rPr>
                        <a:t> - Pathways for a Brighter Future Through Play and Sports </a:t>
                      </a:r>
                    </a:p>
                  </a:txBody>
                  <a:tcPr/>
                </a:tc>
                <a:tc>
                  <a:txBody>
                    <a:bodyPr/>
                    <a:lstStyle/>
                    <a:p>
                      <a:pPr algn="l"/>
                      <a:r>
                        <a:rPr lang="en-US" sz="1800" dirty="0">
                          <a:latin typeface="Times New Roman" panose="02020603050405020304" pitchFamily="18" charset="0"/>
                          <a:cs typeface="Times New Roman" panose="02020603050405020304" pitchFamily="18" charset="0"/>
                        </a:rPr>
                        <a:t>Right to play</a:t>
                      </a:r>
                    </a:p>
                  </a:txBody>
                  <a:tcPr/>
                </a:tc>
                <a:tc>
                  <a:txBody>
                    <a:bodyPr/>
                    <a:lstStyle/>
                    <a:p>
                      <a:pPr algn="l"/>
                      <a:r>
                        <a:rPr lang="en-US" sz="1800" dirty="0">
                          <a:latin typeface="Times New Roman" panose="02020603050405020304" pitchFamily="18" charset="0"/>
                          <a:cs typeface="Times New Roman" panose="02020603050405020304" pitchFamily="18" charset="0"/>
                        </a:rPr>
                        <a:t>8,969,173 PKR</a:t>
                      </a:r>
                    </a:p>
                  </a:txBody>
                  <a:tcPr/>
                </a:tc>
                <a:extLst>
                  <a:ext uri="{0D108BD9-81ED-4DB2-BD59-A6C34878D82A}">
                    <a16:rowId xmlns:a16="http://schemas.microsoft.com/office/drawing/2014/main" val="757866783"/>
                  </a:ext>
                </a:extLst>
              </a:tr>
            </a:tbl>
          </a:graphicData>
        </a:graphic>
      </p:graphicFrame>
    </p:spTree>
    <p:extLst>
      <p:ext uri="{BB962C8B-B14F-4D97-AF65-F5344CB8AC3E}">
        <p14:creationId xmlns:p14="http://schemas.microsoft.com/office/powerpoint/2010/main" val="206390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74638"/>
            <a:ext cx="10972800" cy="870170"/>
          </a:xfrm>
        </p:spPr>
        <p:txBody>
          <a:bodyPr/>
          <a:lstStyle/>
          <a:p>
            <a:r>
              <a:rPr lang="en-US" b="1" dirty="0"/>
              <a:t>Extramural Grants Secured </a:t>
            </a:r>
          </a:p>
        </p:txBody>
      </p:sp>
      <p:sp>
        <p:nvSpPr>
          <p:cNvPr id="7"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a:ea typeface="+mn-ea"/>
              <a:cs typeface="+mn-cs"/>
            </a:endParaRPr>
          </a:p>
        </p:txBody>
      </p:sp>
      <p:sp>
        <p:nvSpPr>
          <p:cNvPr id="2" name="Rectangle 1"/>
          <p:cNvSpPr/>
          <p:nvPr/>
        </p:nvSpPr>
        <p:spPr>
          <a:xfrm>
            <a:off x="250190" y="1371600"/>
            <a:ext cx="10896600" cy="4462760"/>
          </a:xfrm>
          <a:prstGeom prst="rect">
            <a:avLst/>
          </a:prstGeom>
        </p:spPr>
        <p:txBody>
          <a:bodyPr wrap="square">
            <a:spAutoFit/>
          </a:bodyPr>
          <a:lstStyle/>
          <a:p>
            <a:pPr marR="0" lvl="0">
              <a:spcBef>
                <a:spcPts val="0"/>
              </a:spcBef>
              <a:spcAft>
                <a:spcPts val="120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R="0" lvl="0">
              <a:spcBef>
                <a:spcPts val="0"/>
              </a:spcBef>
              <a:spcAft>
                <a:spcPts val="120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R="0" lvl="0">
              <a:spcBef>
                <a:spcPts val="0"/>
              </a:spcBef>
              <a:spcAft>
                <a:spcPts val="120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R="0" lvl="0">
              <a:spcBef>
                <a:spcPts val="0"/>
              </a:spcBef>
              <a:spcAft>
                <a:spcPts val="120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R="0" lvl="0">
              <a:spcBef>
                <a:spcPts val="0"/>
              </a:spcBef>
              <a:spcAft>
                <a:spcPts val="120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200"/>
              </a:spcAft>
            </a:pPr>
            <a:endParaRPr lang="en-US" sz="2000" dirty="0">
              <a:latin typeface="Times New Roman" panose="02020603050405020304" pitchFamily="18" charset="0"/>
              <a:cs typeface="Times New Roman" panose="02020603050405020304" pitchFamily="18" charset="0"/>
            </a:endParaRPr>
          </a:p>
          <a:p>
            <a:pPr>
              <a:spcAft>
                <a:spcPts val="1200"/>
              </a:spcAft>
            </a:pPr>
            <a:endParaRPr lang="en-US" sz="2000" dirty="0">
              <a:latin typeface="Times New Roman" panose="02020603050405020304" pitchFamily="18" charset="0"/>
              <a:cs typeface="Times New Roman" panose="02020603050405020304" pitchFamily="18" charset="0"/>
            </a:endParaRPr>
          </a:p>
          <a:p>
            <a:pPr marL="342900" indent="-342900">
              <a:spcAft>
                <a:spcPts val="1200"/>
              </a:spcAft>
              <a:buFont typeface="Wingdings" panose="05000000000000000000" pitchFamily="2" charset="2"/>
              <a:buChar char=""/>
            </a:pPr>
            <a:endParaRPr lang="en-US" dirty="0"/>
          </a:p>
          <a:p>
            <a:pPr marL="342900" indent="-342900">
              <a:spcAft>
                <a:spcPts val="1200"/>
              </a:spcAft>
              <a:buFont typeface="Wingdings" panose="05000000000000000000" pitchFamily="2" charset="2"/>
              <a:buChar char=""/>
            </a:pPr>
            <a:endParaRPr lang="en-US" dirty="0"/>
          </a:p>
          <a:p>
            <a:pPr marL="342900" indent="-342900">
              <a:spcAft>
                <a:spcPts val="1200"/>
              </a:spcAft>
              <a:buFont typeface="Wingdings" panose="05000000000000000000" pitchFamily="2" charset="2"/>
              <a:buChar char=""/>
            </a:pPr>
            <a:endParaRPr lang="en-US" dirty="0">
              <a:latin typeface="Cambria" panose="02040503050406030204" pitchFamily="18" charset="0"/>
              <a:ea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D6B506FE-73C7-4980-B622-5ADED11C1FF6}"/>
              </a:ext>
            </a:extLst>
          </p:cNvPr>
          <p:cNvGraphicFramePr>
            <a:graphicFrameLocks noGrp="1"/>
          </p:cNvGraphicFramePr>
          <p:nvPr>
            <p:extLst>
              <p:ext uri="{D42A27DB-BD31-4B8C-83A1-F6EECF244321}">
                <p14:modId xmlns:p14="http://schemas.microsoft.com/office/powerpoint/2010/main" val="916763315"/>
              </p:ext>
            </p:extLst>
          </p:nvPr>
        </p:nvGraphicFramePr>
        <p:xfrm>
          <a:off x="307974" y="1371600"/>
          <a:ext cx="11503027" cy="4968240"/>
        </p:xfrm>
        <a:graphic>
          <a:graphicData uri="http://schemas.openxmlformats.org/drawingml/2006/table">
            <a:tbl>
              <a:tblPr firstRow="1" bandRow="1">
                <a:tableStyleId>{5940675A-B579-460E-94D1-54222C63F5DA}</a:tableStyleId>
              </a:tblPr>
              <a:tblGrid>
                <a:gridCol w="3613337">
                  <a:extLst>
                    <a:ext uri="{9D8B030D-6E8A-4147-A177-3AD203B41FA5}">
                      <a16:colId xmlns:a16="http://schemas.microsoft.com/office/drawing/2014/main" val="20000"/>
                    </a:ext>
                  </a:extLst>
                </a:gridCol>
                <a:gridCol w="3806598">
                  <a:extLst>
                    <a:ext uri="{9D8B030D-6E8A-4147-A177-3AD203B41FA5}">
                      <a16:colId xmlns:a16="http://schemas.microsoft.com/office/drawing/2014/main" val="20001"/>
                    </a:ext>
                  </a:extLst>
                </a:gridCol>
                <a:gridCol w="2319938">
                  <a:extLst>
                    <a:ext uri="{9D8B030D-6E8A-4147-A177-3AD203B41FA5}">
                      <a16:colId xmlns:a16="http://schemas.microsoft.com/office/drawing/2014/main" val="20002"/>
                    </a:ext>
                  </a:extLst>
                </a:gridCol>
                <a:gridCol w="1763154">
                  <a:extLst>
                    <a:ext uri="{9D8B030D-6E8A-4147-A177-3AD203B41FA5}">
                      <a16:colId xmlns:a16="http://schemas.microsoft.com/office/drawing/2014/main" val="2131418690"/>
                    </a:ext>
                  </a:extLst>
                </a:gridCol>
              </a:tblGrid>
              <a:tr h="381000">
                <a:tc>
                  <a:txBody>
                    <a:bodyPr/>
                    <a:lstStyle/>
                    <a:p>
                      <a:pPr algn="ctr"/>
                      <a:r>
                        <a:rPr lang="en-US" sz="2000" b="1" dirty="0">
                          <a:latin typeface="Times New Roman" panose="02020603050405020304" pitchFamily="18" charset="0"/>
                          <a:cs typeface="Times New Roman" panose="02020603050405020304" pitchFamily="18" charset="0"/>
                        </a:rPr>
                        <a:t>Investigator</a:t>
                      </a:r>
                      <a:r>
                        <a:rPr lang="en-US" sz="2000" b="1" baseline="0" dirty="0">
                          <a:latin typeface="Times New Roman" panose="02020603050405020304" pitchFamily="18" charset="0"/>
                          <a:cs typeface="Times New Roman" panose="02020603050405020304" pitchFamily="18" charset="0"/>
                        </a:rPr>
                        <a:t> (PI &amp; CoPI)</a:t>
                      </a:r>
                      <a:endParaRPr lang="en-US" sz="2000" b="1" dirty="0">
                        <a:latin typeface="Times New Roman" panose="02020603050405020304" pitchFamily="18" charset="0"/>
                        <a:cs typeface="Times New Roman" panose="02020603050405020304" pitchFamily="18" charset="0"/>
                      </a:endParaRPr>
                    </a:p>
                  </a:txBody>
                  <a:tcPr/>
                </a:tc>
                <a:tc>
                  <a:txBody>
                    <a:bodyPr/>
                    <a:lstStyle/>
                    <a:p>
                      <a:pPr algn="ctr"/>
                      <a:r>
                        <a:rPr lang="en-US" sz="2000" b="1" dirty="0">
                          <a:latin typeface="Times New Roman" panose="02020603050405020304" pitchFamily="18" charset="0"/>
                          <a:cs typeface="Times New Roman" panose="02020603050405020304" pitchFamily="18" charset="0"/>
                        </a:rPr>
                        <a:t>Title of the project </a:t>
                      </a:r>
                    </a:p>
                  </a:txBody>
                  <a:tcPr/>
                </a:tc>
                <a:tc>
                  <a:txBody>
                    <a:bodyPr/>
                    <a:lstStyle/>
                    <a:p>
                      <a:pPr algn="ctr"/>
                      <a:r>
                        <a:rPr lang="en-US" sz="2000" b="1" dirty="0">
                          <a:latin typeface="Times New Roman" panose="02020603050405020304" pitchFamily="18" charset="0"/>
                          <a:cs typeface="Times New Roman" panose="02020603050405020304" pitchFamily="18" charset="0"/>
                        </a:rPr>
                        <a:t>Grant</a:t>
                      </a:r>
                      <a:r>
                        <a:rPr lang="en-US" sz="2000" b="1" baseline="0" dirty="0">
                          <a:latin typeface="Times New Roman" panose="02020603050405020304" pitchFamily="18" charset="0"/>
                          <a:cs typeface="Times New Roman" panose="02020603050405020304" pitchFamily="18" charset="0"/>
                        </a:rPr>
                        <a:t> Agency </a:t>
                      </a:r>
                      <a:endParaRPr lang="en-US" sz="2000" b="1" dirty="0">
                        <a:latin typeface="Times New Roman" panose="02020603050405020304" pitchFamily="18" charset="0"/>
                        <a:cs typeface="Times New Roman" panose="02020603050405020304" pitchFamily="18" charset="0"/>
                      </a:endParaRPr>
                    </a:p>
                  </a:txBody>
                  <a:tcPr/>
                </a:tc>
                <a:tc>
                  <a:txBody>
                    <a:bodyPr/>
                    <a:lstStyle/>
                    <a:p>
                      <a:pPr algn="ctr"/>
                      <a:r>
                        <a:rPr lang="en-US" sz="2000" b="1" dirty="0">
                          <a:latin typeface="Times New Roman" panose="02020603050405020304" pitchFamily="18" charset="0"/>
                          <a:cs typeface="Times New Roman" panose="02020603050405020304" pitchFamily="18" charset="0"/>
                        </a:rPr>
                        <a:t>Amount</a:t>
                      </a:r>
                    </a:p>
                  </a:txBody>
                  <a:tcPr/>
                </a:tc>
                <a:extLst>
                  <a:ext uri="{0D108BD9-81ED-4DB2-BD59-A6C34878D82A}">
                    <a16:rowId xmlns:a16="http://schemas.microsoft.com/office/drawing/2014/main" val="10000"/>
                  </a:ext>
                </a:extLst>
              </a:tr>
              <a:tr h="744801">
                <a:tc>
                  <a:txBody>
                    <a:bodyPr/>
                    <a:lstStyle/>
                    <a:p>
                      <a:pPr algn="l"/>
                      <a:r>
                        <a:rPr lang="en-US" sz="1800" dirty="0">
                          <a:latin typeface="Times New Roman" panose="02020603050405020304" pitchFamily="18" charset="0"/>
                          <a:cs typeface="Times New Roman" panose="02020603050405020304" pitchFamily="18" charset="0"/>
                        </a:rPr>
                        <a:t>PI : Dr Rozina Karmaliani</a:t>
                      </a:r>
                    </a:p>
                    <a:p>
                      <a:pPr algn="l"/>
                      <a:r>
                        <a:rPr lang="en-US" sz="1800" dirty="0" err="1">
                          <a:latin typeface="Times New Roman" panose="02020603050405020304" pitchFamily="18" charset="0"/>
                          <a:cs typeface="Times New Roman" panose="02020603050405020304" pitchFamily="18" charset="0"/>
                        </a:rPr>
                        <a:t>CoPI</a:t>
                      </a:r>
                      <a:r>
                        <a:rPr lang="en-US" sz="1800" dirty="0">
                          <a:latin typeface="Times New Roman" panose="02020603050405020304" pitchFamily="18" charset="0"/>
                          <a:cs typeface="Times New Roman" panose="02020603050405020304" pitchFamily="18" charset="0"/>
                        </a:rPr>
                        <a:t>: Khairulnissa Ajani</a:t>
                      </a:r>
                    </a:p>
                    <a:p>
                      <a:pPr algn="l"/>
                      <a:r>
                        <a:rPr lang="en-US" sz="1800" dirty="0">
                          <a:latin typeface="Times New Roman" panose="02020603050405020304" pitchFamily="18" charset="0"/>
                          <a:cs typeface="Times New Roman" panose="02020603050405020304" pitchFamily="18" charset="0"/>
                        </a:rPr>
                        <a:t>          Dr Rubina Barolia</a:t>
                      </a:r>
                    </a:p>
                    <a:p>
                      <a:pPr algn="l"/>
                      <a:r>
                        <a:rPr lang="en-US" sz="1800" dirty="0">
                          <a:latin typeface="Times New Roman" panose="02020603050405020304" pitchFamily="18" charset="0"/>
                          <a:cs typeface="Times New Roman" panose="02020603050405020304" pitchFamily="18" charset="0"/>
                        </a:rPr>
                        <a:t>          Dr </a:t>
                      </a:r>
                      <a:r>
                        <a:rPr lang="en-US" sz="1800" dirty="0" err="1">
                          <a:latin typeface="Times New Roman" panose="02020603050405020304" pitchFamily="18" charset="0"/>
                          <a:cs typeface="Times New Roman" panose="02020603050405020304" pitchFamily="18" charset="0"/>
                        </a:rPr>
                        <a:t>Rafat</a:t>
                      </a:r>
                      <a:r>
                        <a:rPr lang="en-US" sz="1800" dirty="0">
                          <a:latin typeface="Times New Roman" panose="02020603050405020304" pitchFamily="18" charset="0"/>
                          <a:cs typeface="Times New Roman" panose="02020603050405020304" pitchFamily="18" charset="0"/>
                        </a:rPr>
                        <a:t> Jan</a:t>
                      </a:r>
                    </a:p>
                    <a:p>
                      <a:pPr algn="l"/>
                      <a:r>
                        <a:rPr lang="en-US" sz="1800" dirty="0">
                          <a:latin typeface="Times New Roman" panose="02020603050405020304" pitchFamily="18" charset="0"/>
                          <a:cs typeface="Times New Roman" panose="02020603050405020304" pitchFamily="18" charset="0"/>
                        </a:rPr>
                        <a:t>          Marina Baig</a:t>
                      </a:r>
                    </a:p>
                    <a:p>
                      <a:pPr algn="l"/>
                      <a:r>
                        <a:rPr lang="en-US" sz="1800" dirty="0">
                          <a:latin typeface="Times New Roman" panose="02020603050405020304" pitchFamily="18" charset="0"/>
                          <a:cs typeface="Times New Roman" panose="02020603050405020304" pitchFamily="18" charset="0"/>
                        </a:rPr>
                        <a:t>          Sadia Karimi</a:t>
                      </a:r>
                    </a:p>
                    <a:p>
                      <a:pPr algn="l"/>
                      <a:r>
                        <a:rPr lang="en-US" sz="1800" dirty="0">
                          <a:latin typeface="Times New Roman" panose="02020603050405020304" pitchFamily="18" charset="0"/>
                          <a:cs typeface="Times New Roman" panose="02020603050405020304" pitchFamily="18" charset="0"/>
                        </a:rPr>
                        <a:t>          Ambreen Tharani</a:t>
                      </a:r>
                    </a:p>
                    <a:p>
                      <a:pPr algn="l"/>
                      <a:r>
                        <a:rPr lang="en-US" sz="1800" dirty="0">
                          <a:latin typeface="Times New Roman" panose="02020603050405020304" pitchFamily="18" charset="0"/>
                          <a:cs typeface="Times New Roman" panose="02020603050405020304" pitchFamily="18" charset="0"/>
                        </a:rPr>
                        <a:t>          Nasreen </a:t>
                      </a:r>
                      <a:r>
                        <a:rPr lang="en-US" sz="1800" dirty="0" err="1">
                          <a:latin typeface="Times New Roman" panose="02020603050405020304" pitchFamily="18" charset="0"/>
                          <a:cs typeface="Times New Roman" panose="02020603050405020304" pitchFamily="18" charset="0"/>
                        </a:rPr>
                        <a:t>Panjwani</a:t>
                      </a:r>
                      <a:endParaRPr lang="en-US" sz="1800" dirty="0">
                        <a:latin typeface="Times New Roman" panose="02020603050405020304" pitchFamily="18" charset="0"/>
                        <a:cs typeface="Times New Roman" panose="02020603050405020304" pitchFamily="18" charset="0"/>
                      </a:endParaRPr>
                    </a:p>
                    <a:p>
                      <a:pPr algn="l"/>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Arusa</a:t>
                      </a:r>
                      <a:r>
                        <a:rPr lang="en-US" sz="1800" dirty="0">
                          <a:latin typeface="Times New Roman" panose="02020603050405020304" pitchFamily="18" charset="0"/>
                          <a:cs typeface="Times New Roman" panose="02020603050405020304" pitchFamily="18" charset="0"/>
                        </a:rPr>
                        <a:t> Lakhani</a:t>
                      </a:r>
                    </a:p>
                    <a:p>
                      <a:pPr algn="l"/>
                      <a:r>
                        <a:rPr lang="en-US" sz="1800" dirty="0">
                          <a:latin typeface="Times New Roman" panose="02020603050405020304" pitchFamily="18" charset="0"/>
                          <a:cs typeface="Times New Roman" panose="02020603050405020304" pitchFamily="18" charset="0"/>
                        </a:rPr>
                        <a:t>          Farida Bibi Mughal</a:t>
                      </a:r>
                    </a:p>
                    <a:p>
                      <a:pPr algn="l"/>
                      <a:r>
                        <a:rPr lang="en-US" sz="1800" dirty="0">
                          <a:latin typeface="Times New Roman" panose="02020603050405020304" pitchFamily="18" charset="0"/>
                          <a:cs typeface="Times New Roman" panose="02020603050405020304" pitchFamily="18" charset="0"/>
                        </a:rPr>
                        <a:t>          Nimira Asif</a:t>
                      </a:r>
                    </a:p>
                    <a:p>
                      <a:pPr algn="l"/>
                      <a:r>
                        <a:rPr lang="en-US" sz="1800" dirty="0">
                          <a:latin typeface="Times New Roman" panose="02020603050405020304" pitchFamily="18" charset="0"/>
                          <a:cs typeface="Times New Roman" panose="02020603050405020304" pitchFamily="18" charset="0"/>
                        </a:rPr>
                        <a:t>          Yasmin Parpio</a:t>
                      </a:r>
                    </a:p>
                  </a:txBody>
                  <a:tcPr/>
                </a:tc>
                <a:tc>
                  <a:txBody>
                    <a:bodyPr/>
                    <a:lstStyle/>
                    <a:p>
                      <a:pPr algn="l"/>
                      <a:r>
                        <a:rPr lang="en-US" sz="1800" dirty="0">
                          <a:latin typeface="Times New Roman" panose="02020603050405020304" pitchFamily="18" charset="0"/>
                          <a:cs typeface="Times New Roman" panose="02020603050405020304" pitchFamily="18" charset="0"/>
                        </a:rPr>
                        <a:t>Foundation for Health Empowerment (Tajikistan)</a:t>
                      </a:r>
                    </a:p>
                  </a:txBody>
                  <a:tcPr/>
                </a:tc>
                <a:tc>
                  <a:txBody>
                    <a:bodyPr/>
                    <a:lstStyle/>
                    <a:p>
                      <a:pPr algn="l"/>
                      <a:r>
                        <a:rPr lang="en-US" sz="1800" dirty="0">
                          <a:latin typeface="Times New Roman" panose="02020603050405020304" pitchFamily="18" charset="0"/>
                          <a:cs typeface="Times New Roman" panose="02020603050405020304" pitchFamily="18" charset="0"/>
                        </a:rPr>
                        <a:t>Global Affairs Canada</a:t>
                      </a:r>
                    </a:p>
                  </a:txBody>
                  <a:tcPr/>
                </a:tc>
                <a:tc>
                  <a:txBody>
                    <a:bodyPr/>
                    <a:lstStyle/>
                    <a:p>
                      <a:pPr algn="l"/>
                      <a:r>
                        <a:rPr lang="en-US" sz="1800" dirty="0">
                          <a:latin typeface="Times New Roman" panose="02020603050405020304" pitchFamily="18" charset="0"/>
                          <a:cs typeface="Times New Roman" panose="02020603050405020304" pitchFamily="18" charset="0"/>
                        </a:rPr>
                        <a:t>437, 390 CAD</a:t>
                      </a:r>
                    </a:p>
                  </a:txBody>
                  <a:tcPr/>
                </a:tc>
                <a:extLst>
                  <a:ext uri="{0D108BD9-81ED-4DB2-BD59-A6C34878D82A}">
                    <a16:rowId xmlns:a16="http://schemas.microsoft.com/office/drawing/2014/main" val="10001"/>
                  </a:ext>
                </a:extLst>
              </a:tr>
              <a:tr h="744801">
                <a:tc>
                  <a:txBody>
                    <a:bodyPr/>
                    <a:lstStyle/>
                    <a:p>
                      <a:pPr algn="l"/>
                      <a:r>
                        <a:rPr lang="en-US" sz="1800" dirty="0">
                          <a:latin typeface="Times New Roman" panose="02020603050405020304" pitchFamily="18" charset="0"/>
                          <a:cs typeface="Times New Roman" panose="02020603050405020304" pitchFamily="18" charset="0"/>
                        </a:rPr>
                        <a:t>PI: Dr Rozina Karmaliani</a:t>
                      </a:r>
                    </a:p>
                    <a:p>
                      <a:pPr algn="l"/>
                      <a:r>
                        <a:rPr lang="en-US" sz="1800" dirty="0" err="1">
                          <a:latin typeface="Times New Roman" panose="02020603050405020304" pitchFamily="18" charset="0"/>
                          <a:cs typeface="Times New Roman" panose="02020603050405020304" pitchFamily="18" charset="0"/>
                        </a:rPr>
                        <a:t>CoPI</a:t>
                      </a:r>
                      <a:r>
                        <a:rPr lang="en-US" sz="1800" dirty="0">
                          <a:latin typeface="Times New Roman" panose="02020603050405020304" pitchFamily="18" charset="0"/>
                          <a:cs typeface="Times New Roman" panose="02020603050405020304" pitchFamily="18" charset="0"/>
                        </a:rPr>
                        <a:t>: Farida Mughal, Shireen Shehzad, Dr Tania Nadeem, Dr </a:t>
                      </a:r>
                      <a:r>
                        <a:rPr lang="en-US" sz="1800" dirty="0" err="1">
                          <a:latin typeface="Times New Roman" panose="02020603050405020304" pitchFamily="18" charset="0"/>
                          <a:cs typeface="Times New Roman" panose="02020603050405020304" pitchFamily="18" charset="0"/>
                        </a:rPr>
                        <a:t>Rosemin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Qassam</a:t>
                      </a:r>
                      <a:r>
                        <a:rPr lang="en-US" sz="1800" dirty="0">
                          <a:latin typeface="Times New Roman" panose="02020603050405020304" pitchFamily="18" charset="0"/>
                          <a:cs typeface="Times New Roman" panose="02020603050405020304" pitchFamily="18" charset="0"/>
                        </a:rPr>
                        <a:t>, Dr Nargis Asad</a:t>
                      </a:r>
                    </a:p>
                  </a:txBody>
                  <a:tcPr/>
                </a:tc>
                <a:tc>
                  <a:txBody>
                    <a:bodyPr/>
                    <a:lstStyle/>
                    <a:p>
                      <a:pPr algn="l"/>
                      <a:r>
                        <a:rPr lang="en-US" sz="1800" dirty="0">
                          <a:latin typeface="Times New Roman" panose="02020603050405020304" pitchFamily="18" charset="0"/>
                          <a:cs typeface="Times New Roman" panose="02020603050405020304" pitchFamily="18" charset="0"/>
                        </a:rPr>
                        <a:t>Mental health impact of COVID-19 on essential workers in Pakistan</a:t>
                      </a:r>
                    </a:p>
                  </a:txBody>
                  <a:tcPr/>
                </a:tc>
                <a:tc>
                  <a:txBody>
                    <a:bodyPr/>
                    <a:lstStyle/>
                    <a:p>
                      <a:pPr algn="l"/>
                      <a:r>
                        <a:rPr lang="en-US" sz="1800" dirty="0">
                          <a:latin typeface="Times New Roman" panose="02020603050405020304" pitchFamily="18" charset="0"/>
                          <a:cs typeface="Times New Roman" panose="02020603050405020304" pitchFamily="18" charset="0"/>
                        </a:rPr>
                        <a:t>Canadian Institutes of Health Research</a:t>
                      </a:r>
                    </a:p>
                  </a:txBody>
                  <a:tcPr/>
                </a:tc>
                <a:tc>
                  <a:txBody>
                    <a:bodyPr/>
                    <a:lstStyle/>
                    <a:p>
                      <a:pPr algn="l"/>
                      <a:r>
                        <a:rPr lang="en-US" sz="1800" dirty="0">
                          <a:latin typeface="Times New Roman" panose="02020603050405020304" pitchFamily="18" charset="0"/>
                          <a:cs typeface="Times New Roman" panose="02020603050405020304" pitchFamily="18" charset="0"/>
                        </a:rPr>
                        <a:t>199,255 CAD</a:t>
                      </a:r>
                    </a:p>
                  </a:txBody>
                  <a:tcPr/>
                </a:tc>
                <a:extLst>
                  <a:ext uri="{0D108BD9-81ED-4DB2-BD59-A6C34878D82A}">
                    <a16:rowId xmlns:a16="http://schemas.microsoft.com/office/drawing/2014/main" val="102800672"/>
                  </a:ext>
                </a:extLst>
              </a:tr>
            </a:tbl>
          </a:graphicData>
        </a:graphic>
      </p:graphicFrame>
    </p:spTree>
    <p:extLst>
      <p:ext uri="{BB962C8B-B14F-4D97-AF65-F5344CB8AC3E}">
        <p14:creationId xmlns:p14="http://schemas.microsoft.com/office/powerpoint/2010/main" val="150043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4DDCAA-5C93-43F7-BCAC-0E4A327FF022}"/>
              </a:ext>
            </a:extLst>
          </p:cNvPr>
          <p:cNvSpPr>
            <a:spLocks noGrp="1"/>
          </p:cNvSpPr>
          <p:nvPr>
            <p:ph type="title"/>
          </p:nvPr>
        </p:nvSpPr>
        <p:spPr>
          <a:xfrm>
            <a:off x="609600" y="76200"/>
            <a:ext cx="10972800" cy="990600"/>
          </a:xfrm>
        </p:spPr>
        <p:txBody>
          <a:bodyPr/>
          <a:lstStyle/>
          <a:p>
            <a:r>
              <a:rPr lang="en-US" b="1" dirty="0"/>
              <a:t>Extramural Grants Applied:</a:t>
            </a:r>
            <a:endParaRPr lang="en-US" dirty="0"/>
          </a:p>
        </p:txBody>
      </p:sp>
      <p:graphicFrame>
        <p:nvGraphicFramePr>
          <p:cNvPr id="4" name="Table 4">
            <a:extLst>
              <a:ext uri="{FF2B5EF4-FFF2-40B4-BE49-F238E27FC236}">
                <a16:creationId xmlns:a16="http://schemas.microsoft.com/office/drawing/2014/main" id="{4BF9F22E-A990-4ADD-A88B-880F5D85C6AC}"/>
              </a:ext>
            </a:extLst>
          </p:cNvPr>
          <p:cNvGraphicFramePr>
            <a:graphicFrameLocks noGrp="1"/>
          </p:cNvGraphicFramePr>
          <p:nvPr>
            <p:extLst>
              <p:ext uri="{D42A27DB-BD31-4B8C-83A1-F6EECF244321}">
                <p14:modId xmlns:p14="http://schemas.microsoft.com/office/powerpoint/2010/main" val="328781575"/>
              </p:ext>
            </p:extLst>
          </p:nvPr>
        </p:nvGraphicFramePr>
        <p:xfrm>
          <a:off x="228600" y="1371600"/>
          <a:ext cx="11506200" cy="3930846"/>
        </p:xfrm>
        <a:graphic>
          <a:graphicData uri="http://schemas.openxmlformats.org/drawingml/2006/table">
            <a:tbl>
              <a:tblPr firstRow="1" bandRow="1">
                <a:tableStyleId>{616DA210-FB5B-4158-B5E0-FEB733F419BA}</a:tableStyleId>
              </a:tblPr>
              <a:tblGrid>
                <a:gridCol w="2301240">
                  <a:extLst>
                    <a:ext uri="{9D8B030D-6E8A-4147-A177-3AD203B41FA5}">
                      <a16:colId xmlns:a16="http://schemas.microsoft.com/office/drawing/2014/main" val="2909591801"/>
                    </a:ext>
                  </a:extLst>
                </a:gridCol>
                <a:gridCol w="2301240">
                  <a:extLst>
                    <a:ext uri="{9D8B030D-6E8A-4147-A177-3AD203B41FA5}">
                      <a16:colId xmlns:a16="http://schemas.microsoft.com/office/drawing/2014/main" val="1716447335"/>
                    </a:ext>
                  </a:extLst>
                </a:gridCol>
                <a:gridCol w="3057121">
                  <a:extLst>
                    <a:ext uri="{9D8B030D-6E8A-4147-A177-3AD203B41FA5}">
                      <a16:colId xmlns:a16="http://schemas.microsoft.com/office/drawing/2014/main" val="18880020"/>
                    </a:ext>
                  </a:extLst>
                </a:gridCol>
                <a:gridCol w="1816093">
                  <a:extLst>
                    <a:ext uri="{9D8B030D-6E8A-4147-A177-3AD203B41FA5}">
                      <a16:colId xmlns:a16="http://schemas.microsoft.com/office/drawing/2014/main" val="3300919321"/>
                    </a:ext>
                  </a:extLst>
                </a:gridCol>
                <a:gridCol w="2030506">
                  <a:extLst>
                    <a:ext uri="{9D8B030D-6E8A-4147-A177-3AD203B41FA5}">
                      <a16:colId xmlns:a16="http://schemas.microsoft.com/office/drawing/2014/main" val="3515545409"/>
                    </a:ext>
                  </a:extLst>
                </a:gridCol>
              </a:tblGrid>
              <a:tr h="669687">
                <a:tc>
                  <a:txBody>
                    <a:bodyPr/>
                    <a:lstStyle/>
                    <a:p>
                      <a:pPr algn="ctr"/>
                      <a:r>
                        <a:rPr lang="en-US" sz="1800" b="1" dirty="0">
                          <a:latin typeface="Times New Roman" panose="02020603050405020304" pitchFamily="18" charset="0"/>
                          <a:cs typeface="Times New Roman" panose="02020603050405020304" pitchFamily="18" charset="0"/>
                        </a:rPr>
                        <a:t>Investigator</a:t>
                      </a:r>
                      <a:r>
                        <a:rPr lang="en-US" sz="1800" b="1" baseline="0" dirty="0">
                          <a:latin typeface="Times New Roman" panose="02020603050405020304" pitchFamily="18" charset="0"/>
                          <a:cs typeface="Times New Roman" panose="02020603050405020304" pitchFamily="18" charset="0"/>
                        </a:rPr>
                        <a:t> (PI)</a:t>
                      </a:r>
                      <a:endParaRPr lang="en-US" sz="1800" b="1" dirty="0">
                        <a:latin typeface="Times New Roman" panose="02020603050405020304" pitchFamily="18" charset="0"/>
                        <a:cs typeface="Times New Roman" panose="02020603050405020304" pitchFamily="18" charset="0"/>
                      </a:endParaRPr>
                    </a:p>
                  </a:txBody>
                  <a:tcPr/>
                </a:tc>
                <a:tc>
                  <a:txBody>
                    <a:bodyPr/>
                    <a:lstStyle/>
                    <a:p>
                      <a:pPr algn="ctr"/>
                      <a:r>
                        <a:rPr lang="en-US" sz="1800" b="1" dirty="0">
                          <a:latin typeface="Times New Roman" panose="02020603050405020304" pitchFamily="18" charset="0"/>
                          <a:cs typeface="Times New Roman" panose="02020603050405020304" pitchFamily="18" charset="0"/>
                        </a:rPr>
                        <a:t>Investigator</a:t>
                      </a:r>
                    </a:p>
                    <a:p>
                      <a:pPr algn="ctr"/>
                      <a:r>
                        <a:rPr lang="en-US" sz="1800" b="1" dirty="0">
                          <a:latin typeface="Times New Roman" panose="02020603050405020304" pitchFamily="18" charset="0"/>
                          <a:cs typeface="Times New Roman" panose="02020603050405020304" pitchFamily="18" charset="0"/>
                        </a:rPr>
                        <a:t>(Co-PI)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anose="02020603050405020304" pitchFamily="18" charset="0"/>
                          <a:cs typeface="Times New Roman" panose="02020603050405020304" pitchFamily="18" charset="0"/>
                        </a:rPr>
                        <a:t>Title of the project </a:t>
                      </a:r>
                    </a:p>
                  </a:txBody>
                  <a:tcPr/>
                </a:tc>
                <a:tc>
                  <a:txBody>
                    <a:bodyPr/>
                    <a:lstStyle/>
                    <a:p>
                      <a:pPr algn="ctr"/>
                      <a:r>
                        <a:rPr lang="en-US" sz="1800" b="1" dirty="0">
                          <a:latin typeface="Times New Roman" panose="02020603050405020304" pitchFamily="18" charset="0"/>
                          <a:cs typeface="Times New Roman" panose="02020603050405020304" pitchFamily="18" charset="0"/>
                        </a:rPr>
                        <a:t>Grant</a:t>
                      </a:r>
                      <a:r>
                        <a:rPr lang="en-US" sz="1800" b="1" baseline="0" dirty="0">
                          <a:latin typeface="Times New Roman" panose="02020603050405020304" pitchFamily="18" charset="0"/>
                          <a:cs typeface="Times New Roman" panose="02020603050405020304" pitchFamily="18" charset="0"/>
                        </a:rPr>
                        <a:t> Agency </a:t>
                      </a:r>
                      <a:endParaRPr lang="en-US" sz="1800" b="1" dirty="0">
                        <a:latin typeface="Times New Roman" panose="02020603050405020304" pitchFamily="18" charset="0"/>
                        <a:cs typeface="Times New Roman" panose="02020603050405020304" pitchFamily="18" charset="0"/>
                      </a:endParaRPr>
                    </a:p>
                  </a:txBody>
                  <a:tcPr/>
                </a:tc>
                <a:tc>
                  <a:txBody>
                    <a:bodyPr/>
                    <a:lstStyle/>
                    <a:p>
                      <a:pPr algn="ctr"/>
                      <a:r>
                        <a:rPr lang="en-US" sz="1800" b="1" dirty="0">
                          <a:latin typeface="Times New Roman" panose="02020603050405020304" pitchFamily="18" charset="0"/>
                          <a:cs typeface="Times New Roman" panose="02020603050405020304" pitchFamily="18" charset="0"/>
                        </a:rPr>
                        <a:t>Amount</a:t>
                      </a:r>
                    </a:p>
                  </a:txBody>
                  <a:tcPr/>
                </a:tc>
                <a:extLst>
                  <a:ext uri="{0D108BD9-81ED-4DB2-BD59-A6C34878D82A}">
                    <a16:rowId xmlns:a16="http://schemas.microsoft.com/office/drawing/2014/main" val="3528777993"/>
                  </a:ext>
                </a:extLst>
              </a:tr>
              <a:tr h="1768713">
                <a:tc>
                  <a:txBody>
                    <a:bodyPr/>
                    <a:lstStyle/>
                    <a:p>
                      <a:pPr algn="l"/>
                      <a:r>
                        <a:rPr lang="en-US" sz="1600" b="0" i="0" kern="1200" dirty="0">
                          <a:solidFill>
                            <a:schemeClr val="tx1"/>
                          </a:solidFill>
                          <a:effectLst/>
                          <a:latin typeface="Times New Roman" panose="02020603050405020304" pitchFamily="18" charset="0"/>
                          <a:ea typeface="+mn-ea"/>
                          <a:cs typeface="Times New Roman" panose="02020603050405020304" pitchFamily="18" charset="0"/>
                        </a:rPr>
                        <a:t>Dr Tazeen Saeed Ali</a:t>
                      </a:r>
                      <a:endParaRPr lang="en-US" sz="1600" b="0" dirty="0">
                        <a:latin typeface="Times New Roman" panose="02020603050405020304" pitchFamily="18" charset="0"/>
                        <a:cs typeface="Times New Roman" panose="02020603050405020304" pitchFamily="18" charset="0"/>
                      </a:endParaRPr>
                    </a:p>
                  </a:txBody>
                  <a:tcPr/>
                </a:tc>
                <a:tc>
                  <a:txBody>
                    <a:bodyPr/>
                    <a:lstStyle/>
                    <a:p>
                      <a:pPr algn="l"/>
                      <a:r>
                        <a:rPr lang="en-US" sz="1600" b="0" i="0" kern="1200" dirty="0">
                          <a:solidFill>
                            <a:schemeClr val="tx1"/>
                          </a:solidFill>
                          <a:effectLst/>
                          <a:latin typeface="Times New Roman" panose="02020603050405020304" pitchFamily="18" charset="0"/>
                          <a:ea typeface="+mn-ea"/>
                          <a:cs typeface="Times New Roman" panose="02020603050405020304" pitchFamily="18" charset="0"/>
                        </a:rPr>
                        <a:t>Kiran Mubeen Dr </a:t>
                      </a:r>
                      <a:r>
                        <a:rPr lang="en-US" sz="1600" b="0" i="0" kern="1200" dirty="0" err="1">
                          <a:solidFill>
                            <a:schemeClr val="tx1"/>
                          </a:solidFill>
                          <a:effectLst/>
                          <a:latin typeface="Times New Roman" panose="02020603050405020304" pitchFamily="18" charset="0"/>
                          <a:ea typeface="+mn-ea"/>
                          <a:cs typeface="Times New Roman" panose="02020603050405020304" pitchFamily="18" charset="0"/>
                        </a:rPr>
                        <a:t>Rafat</a:t>
                      </a:r>
                      <a:r>
                        <a:rPr lang="en-US" sz="1600" b="0" i="0" kern="1200" dirty="0">
                          <a:solidFill>
                            <a:schemeClr val="tx1"/>
                          </a:solidFill>
                          <a:effectLst/>
                          <a:latin typeface="Times New Roman" panose="02020603050405020304" pitchFamily="18" charset="0"/>
                          <a:ea typeface="+mn-ea"/>
                          <a:cs typeface="Times New Roman" panose="02020603050405020304" pitchFamily="18" charset="0"/>
                        </a:rPr>
                        <a:t> Jan Shahnaz Shahid Farzana Yameen Nimira Asif Dr Azra </a:t>
                      </a:r>
                      <a:r>
                        <a:rPr lang="en-US" sz="1600" b="0" i="0" kern="1200" dirty="0" err="1">
                          <a:solidFill>
                            <a:schemeClr val="tx1"/>
                          </a:solidFill>
                          <a:effectLst/>
                          <a:latin typeface="Times New Roman" panose="02020603050405020304" pitchFamily="18" charset="0"/>
                          <a:ea typeface="+mn-ea"/>
                          <a:cs typeface="Times New Roman" panose="02020603050405020304" pitchFamily="18" charset="0"/>
                        </a:rPr>
                        <a:t>Amerjee</a:t>
                      </a:r>
                      <a:r>
                        <a:rPr lang="en-US" sz="1600" b="0" i="0" kern="1200" dirty="0">
                          <a:solidFill>
                            <a:schemeClr val="tx1"/>
                          </a:solidFill>
                          <a:effectLst/>
                          <a:latin typeface="Times New Roman" panose="02020603050405020304" pitchFamily="18" charset="0"/>
                          <a:ea typeface="+mn-ea"/>
                          <a:cs typeface="Times New Roman" panose="02020603050405020304" pitchFamily="18" charset="0"/>
                        </a:rPr>
                        <a:t> Laila Cassum</a:t>
                      </a:r>
                      <a:endParaRPr lang="en-US" sz="1600" dirty="0">
                        <a:latin typeface="Times New Roman" panose="02020603050405020304" pitchFamily="18" charset="0"/>
                        <a:cs typeface="Times New Roman" panose="02020603050405020304" pitchFamily="18" charset="0"/>
                      </a:endParaRPr>
                    </a:p>
                  </a:txBody>
                  <a:tcPr/>
                </a:tc>
                <a:tc>
                  <a:txBody>
                    <a:bodyPr/>
                    <a:lstStyle/>
                    <a:p>
                      <a:pPr algn="l"/>
                      <a:r>
                        <a:rPr lang="en-US" sz="1800" b="0" i="0" kern="1200" dirty="0">
                          <a:solidFill>
                            <a:schemeClr val="tx1"/>
                          </a:solidFill>
                          <a:effectLst/>
                          <a:latin typeface="Times New Roman" panose="02020603050405020304" pitchFamily="18" charset="0"/>
                          <a:ea typeface="+mn-ea"/>
                          <a:cs typeface="Times New Roman" panose="02020603050405020304" pitchFamily="18" charset="0"/>
                        </a:rPr>
                        <a:t>Using digital technology to promote midwife continuity of care and nutritional support for pregnant women in Karachi Pakistan</a:t>
                      </a:r>
                      <a:endParaRPr lang="en-US" sz="16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000000"/>
                          </a:solidFill>
                          <a:effectLst/>
                          <a:latin typeface="Times New Roman" panose="02020603050405020304" pitchFamily="18" charset="0"/>
                          <a:cs typeface="Times New Roman" panose="02020603050405020304" pitchFamily="18" charset="0"/>
                        </a:rPr>
                        <a:t>National Institute of Health</a:t>
                      </a:r>
                      <a:endParaRPr lang="en-PK" sz="1600" dirty="0">
                        <a:effectLst/>
                        <a:latin typeface="Times New Roman" panose="02020603050405020304" pitchFamily="18" charset="0"/>
                        <a:ea typeface="+mn-ea"/>
                        <a:cs typeface="Times New Roman" panose="02020603050405020304" pitchFamily="18" charset="0"/>
                      </a:endParaRPr>
                    </a:p>
                  </a:txBody>
                  <a:tcPr/>
                </a:tc>
                <a:tc>
                  <a:txBody>
                    <a:bodyPr/>
                    <a:lstStyle/>
                    <a:p>
                      <a:pPr algn="l"/>
                      <a:r>
                        <a:rPr lang="en-US" sz="1600" b="0" i="0" kern="1200" dirty="0">
                          <a:solidFill>
                            <a:schemeClr val="tx1"/>
                          </a:solidFill>
                          <a:effectLst/>
                          <a:latin typeface="Times New Roman" panose="02020603050405020304" pitchFamily="18" charset="0"/>
                          <a:ea typeface="+mn-ea"/>
                          <a:cs typeface="Times New Roman" panose="02020603050405020304" pitchFamily="18" charset="0"/>
                        </a:rPr>
                        <a:t>448,668 USD</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14170925"/>
                  </a:ext>
                </a:extLst>
              </a:tr>
              <a:tr h="1492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Times New Roman" panose="02020603050405020304" pitchFamily="18" charset="0"/>
                          <a:ea typeface="+mn-ea"/>
                          <a:cs typeface="Times New Roman" panose="02020603050405020304" pitchFamily="18" charset="0"/>
                        </a:rPr>
                        <a:t>Dr Tazeen Saeed Ali</a:t>
                      </a:r>
                      <a:endParaRPr lang="en-US" sz="1600" b="0" dirty="0">
                        <a:latin typeface="Times New Roman" panose="02020603050405020304" pitchFamily="18" charset="0"/>
                        <a:cs typeface="Times New Roman" panose="02020603050405020304" pitchFamily="18" charset="0"/>
                      </a:endParaRPr>
                    </a:p>
                  </a:txBody>
                  <a:tcPr/>
                </a:tc>
                <a:tc>
                  <a:txBody>
                    <a:bodyPr/>
                    <a:lstStyle/>
                    <a:p>
                      <a:pPr algn="l"/>
                      <a:r>
                        <a:rPr lang="en-US" sz="1600" b="0" i="0" kern="1200" dirty="0">
                          <a:solidFill>
                            <a:schemeClr val="tx1"/>
                          </a:solidFill>
                          <a:effectLst/>
                          <a:latin typeface="Times New Roman" panose="02020603050405020304" pitchFamily="18" charset="0"/>
                          <a:ea typeface="+mn-ea"/>
                          <a:cs typeface="Times New Roman" panose="02020603050405020304" pitchFamily="18" charset="0"/>
                        </a:rPr>
                        <a:t>Shahnaz Shahid</a:t>
                      </a:r>
                      <a:endParaRPr lang="en-US" sz="1600" dirty="0">
                        <a:latin typeface="Times New Roman" panose="02020603050405020304" pitchFamily="18" charset="0"/>
                        <a:cs typeface="Times New Roman" panose="02020603050405020304" pitchFamily="18" charset="0"/>
                      </a:endParaRPr>
                    </a:p>
                  </a:txBody>
                  <a:tcPr/>
                </a:tc>
                <a:tc>
                  <a:txBody>
                    <a:bodyPr/>
                    <a:lstStyle/>
                    <a:p>
                      <a:pPr algn="l"/>
                      <a:r>
                        <a:rPr lang="en-US" sz="1800" b="0" i="0" kern="1200" dirty="0">
                          <a:solidFill>
                            <a:schemeClr val="tx1"/>
                          </a:solidFill>
                          <a:effectLst/>
                          <a:latin typeface="Times New Roman" panose="02020603050405020304" pitchFamily="18" charset="0"/>
                          <a:ea typeface="+mn-ea"/>
                          <a:cs typeface="Times New Roman" panose="02020603050405020304" pitchFamily="18" charset="0"/>
                        </a:rPr>
                        <a:t>Nurse-led improvement projects in digital health system and feasibility (Applied)</a:t>
                      </a:r>
                      <a:endParaRPr lang="en-US" sz="16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000000"/>
                          </a:solidFill>
                          <a:effectLst/>
                          <a:latin typeface="Times New Roman" panose="02020603050405020304" pitchFamily="18" charset="0"/>
                          <a:cs typeface="Times New Roman" panose="02020603050405020304" pitchFamily="18" charset="0"/>
                        </a:rPr>
                        <a:t>The University of Sheffield</a:t>
                      </a:r>
                    </a:p>
                  </a:txBody>
                  <a:tcPr/>
                </a:tc>
                <a:tc>
                  <a:txBody>
                    <a:bodyPr/>
                    <a:lstStyle/>
                    <a:p>
                      <a:pPr algn="l"/>
                      <a:r>
                        <a:rPr lang="en-US" sz="1600" b="0" i="0" kern="1200" dirty="0">
                          <a:solidFill>
                            <a:schemeClr val="tx1"/>
                          </a:solidFill>
                          <a:effectLst/>
                          <a:latin typeface="Times New Roman" panose="02020603050405020304" pitchFamily="18" charset="0"/>
                          <a:ea typeface="+mn-ea"/>
                          <a:cs typeface="Times New Roman" panose="02020603050405020304" pitchFamily="18" charset="0"/>
                        </a:rPr>
                        <a:t>28,487 GBP</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23196154"/>
                  </a:ext>
                </a:extLst>
              </a:tr>
            </a:tbl>
          </a:graphicData>
        </a:graphic>
      </p:graphicFrame>
    </p:spTree>
    <p:extLst>
      <p:ext uri="{BB962C8B-B14F-4D97-AF65-F5344CB8AC3E}">
        <p14:creationId xmlns:p14="http://schemas.microsoft.com/office/powerpoint/2010/main" val="939155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4DDCAA-5C93-43F7-BCAC-0E4A327FF022}"/>
              </a:ext>
            </a:extLst>
          </p:cNvPr>
          <p:cNvSpPr>
            <a:spLocks noGrp="1"/>
          </p:cNvSpPr>
          <p:nvPr>
            <p:ph type="title"/>
          </p:nvPr>
        </p:nvSpPr>
        <p:spPr>
          <a:xfrm>
            <a:off x="609600" y="76200"/>
            <a:ext cx="10972800" cy="990600"/>
          </a:xfrm>
        </p:spPr>
        <p:txBody>
          <a:bodyPr/>
          <a:lstStyle/>
          <a:p>
            <a:r>
              <a:rPr lang="en-US" b="1" dirty="0"/>
              <a:t>Extramural Grants Applied:</a:t>
            </a:r>
            <a:endParaRPr lang="en-US" dirty="0"/>
          </a:p>
        </p:txBody>
      </p:sp>
      <p:graphicFrame>
        <p:nvGraphicFramePr>
          <p:cNvPr id="4" name="Table 4">
            <a:extLst>
              <a:ext uri="{FF2B5EF4-FFF2-40B4-BE49-F238E27FC236}">
                <a16:creationId xmlns:a16="http://schemas.microsoft.com/office/drawing/2014/main" id="{4BF9F22E-A990-4ADD-A88B-880F5D85C6AC}"/>
              </a:ext>
            </a:extLst>
          </p:cNvPr>
          <p:cNvGraphicFramePr>
            <a:graphicFrameLocks noGrp="1"/>
          </p:cNvGraphicFramePr>
          <p:nvPr>
            <p:extLst>
              <p:ext uri="{D42A27DB-BD31-4B8C-83A1-F6EECF244321}">
                <p14:modId xmlns:p14="http://schemas.microsoft.com/office/powerpoint/2010/main" val="2257345672"/>
              </p:ext>
            </p:extLst>
          </p:nvPr>
        </p:nvGraphicFramePr>
        <p:xfrm>
          <a:off x="228600" y="1371600"/>
          <a:ext cx="11506200" cy="4558058"/>
        </p:xfrm>
        <a:graphic>
          <a:graphicData uri="http://schemas.openxmlformats.org/drawingml/2006/table">
            <a:tbl>
              <a:tblPr firstRow="1" bandRow="1">
                <a:tableStyleId>{616DA210-FB5B-4158-B5E0-FEB733F419BA}</a:tableStyleId>
              </a:tblPr>
              <a:tblGrid>
                <a:gridCol w="2057400">
                  <a:extLst>
                    <a:ext uri="{9D8B030D-6E8A-4147-A177-3AD203B41FA5}">
                      <a16:colId xmlns:a16="http://schemas.microsoft.com/office/drawing/2014/main" val="2909591801"/>
                    </a:ext>
                  </a:extLst>
                </a:gridCol>
                <a:gridCol w="2819400">
                  <a:extLst>
                    <a:ext uri="{9D8B030D-6E8A-4147-A177-3AD203B41FA5}">
                      <a16:colId xmlns:a16="http://schemas.microsoft.com/office/drawing/2014/main" val="1716447335"/>
                    </a:ext>
                  </a:extLst>
                </a:gridCol>
                <a:gridCol w="2782801">
                  <a:extLst>
                    <a:ext uri="{9D8B030D-6E8A-4147-A177-3AD203B41FA5}">
                      <a16:colId xmlns:a16="http://schemas.microsoft.com/office/drawing/2014/main" val="18880020"/>
                    </a:ext>
                  </a:extLst>
                </a:gridCol>
                <a:gridCol w="1816093">
                  <a:extLst>
                    <a:ext uri="{9D8B030D-6E8A-4147-A177-3AD203B41FA5}">
                      <a16:colId xmlns:a16="http://schemas.microsoft.com/office/drawing/2014/main" val="3300919321"/>
                    </a:ext>
                  </a:extLst>
                </a:gridCol>
                <a:gridCol w="2030506">
                  <a:extLst>
                    <a:ext uri="{9D8B030D-6E8A-4147-A177-3AD203B41FA5}">
                      <a16:colId xmlns:a16="http://schemas.microsoft.com/office/drawing/2014/main" val="3515545409"/>
                    </a:ext>
                  </a:extLst>
                </a:gridCol>
              </a:tblGrid>
              <a:tr h="789884">
                <a:tc>
                  <a:txBody>
                    <a:bodyPr/>
                    <a:lstStyle/>
                    <a:p>
                      <a:pPr algn="ctr"/>
                      <a:r>
                        <a:rPr lang="en-US" sz="1800" b="1" dirty="0">
                          <a:latin typeface="Times New Roman" panose="02020603050405020304" pitchFamily="18" charset="0"/>
                          <a:cs typeface="Times New Roman" panose="02020603050405020304" pitchFamily="18" charset="0"/>
                        </a:rPr>
                        <a:t>Investigator</a:t>
                      </a:r>
                      <a:r>
                        <a:rPr lang="en-US" sz="1800" b="1" baseline="0" dirty="0">
                          <a:latin typeface="Times New Roman" panose="02020603050405020304" pitchFamily="18" charset="0"/>
                          <a:cs typeface="Times New Roman" panose="02020603050405020304" pitchFamily="18" charset="0"/>
                        </a:rPr>
                        <a:t> (PI)</a:t>
                      </a:r>
                      <a:endParaRPr lang="en-US" sz="1800" b="1" dirty="0">
                        <a:latin typeface="Times New Roman" panose="02020603050405020304" pitchFamily="18" charset="0"/>
                        <a:cs typeface="Times New Roman" panose="02020603050405020304" pitchFamily="18" charset="0"/>
                      </a:endParaRPr>
                    </a:p>
                  </a:txBody>
                  <a:tcPr/>
                </a:tc>
                <a:tc>
                  <a:txBody>
                    <a:bodyPr/>
                    <a:lstStyle/>
                    <a:p>
                      <a:pPr algn="ctr"/>
                      <a:r>
                        <a:rPr lang="en-US" sz="1800" b="1" dirty="0">
                          <a:latin typeface="Times New Roman" panose="02020603050405020304" pitchFamily="18" charset="0"/>
                          <a:cs typeface="Times New Roman" panose="02020603050405020304" pitchFamily="18" charset="0"/>
                        </a:rPr>
                        <a:t>Investigator</a:t>
                      </a:r>
                    </a:p>
                    <a:p>
                      <a:pPr algn="ctr"/>
                      <a:r>
                        <a:rPr lang="en-US" sz="1800" b="1" dirty="0">
                          <a:latin typeface="Times New Roman" panose="02020603050405020304" pitchFamily="18" charset="0"/>
                          <a:cs typeface="Times New Roman" panose="02020603050405020304" pitchFamily="18" charset="0"/>
                        </a:rPr>
                        <a:t>(Co-PI)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anose="02020603050405020304" pitchFamily="18" charset="0"/>
                          <a:cs typeface="Times New Roman" panose="02020603050405020304" pitchFamily="18" charset="0"/>
                        </a:rPr>
                        <a:t>Title of the project </a:t>
                      </a:r>
                    </a:p>
                  </a:txBody>
                  <a:tcPr/>
                </a:tc>
                <a:tc>
                  <a:txBody>
                    <a:bodyPr/>
                    <a:lstStyle/>
                    <a:p>
                      <a:pPr algn="ctr"/>
                      <a:r>
                        <a:rPr lang="en-US" sz="1800" b="1" dirty="0">
                          <a:latin typeface="Times New Roman" panose="02020603050405020304" pitchFamily="18" charset="0"/>
                          <a:cs typeface="Times New Roman" panose="02020603050405020304" pitchFamily="18" charset="0"/>
                        </a:rPr>
                        <a:t>Grant</a:t>
                      </a:r>
                      <a:r>
                        <a:rPr lang="en-US" sz="1800" b="1" baseline="0" dirty="0">
                          <a:latin typeface="Times New Roman" panose="02020603050405020304" pitchFamily="18" charset="0"/>
                          <a:cs typeface="Times New Roman" panose="02020603050405020304" pitchFamily="18" charset="0"/>
                        </a:rPr>
                        <a:t> Agency </a:t>
                      </a:r>
                      <a:endParaRPr lang="en-US" sz="1800" b="1" dirty="0">
                        <a:latin typeface="Times New Roman" panose="02020603050405020304" pitchFamily="18" charset="0"/>
                        <a:cs typeface="Times New Roman" panose="02020603050405020304" pitchFamily="18" charset="0"/>
                      </a:endParaRPr>
                    </a:p>
                  </a:txBody>
                  <a:tcPr/>
                </a:tc>
                <a:tc>
                  <a:txBody>
                    <a:bodyPr/>
                    <a:lstStyle/>
                    <a:p>
                      <a:pPr algn="ctr"/>
                      <a:r>
                        <a:rPr lang="en-US" sz="1800" b="1" dirty="0">
                          <a:latin typeface="Times New Roman" panose="02020603050405020304" pitchFamily="18" charset="0"/>
                          <a:cs typeface="Times New Roman" panose="02020603050405020304" pitchFamily="18" charset="0"/>
                        </a:rPr>
                        <a:t>Amount</a:t>
                      </a:r>
                    </a:p>
                  </a:txBody>
                  <a:tcPr/>
                </a:tc>
                <a:extLst>
                  <a:ext uri="{0D108BD9-81ED-4DB2-BD59-A6C34878D82A}">
                    <a16:rowId xmlns:a16="http://schemas.microsoft.com/office/drawing/2014/main" val="3528777993"/>
                  </a:ext>
                </a:extLst>
              </a:tr>
              <a:tr h="1800916">
                <a:tc>
                  <a:txBody>
                    <a:bodyPr/>
                    <a:lstStyle/>
                    <a:p>
                      <a:pPr algn="l"/>
                      <a:r>
                        <a:rPr lang="en-US" sz="1800" b="0" i="0" kern="1200" dirty="0">
                          <a:solidFill>
                            <a:schemeClr val="tx1"/>
                          </a:solidFill>
                          <a:effectLst/>
                          <a:latin typeface="Times New Roman" panose="02020603050405020304" pitchFamily="18" charset="0"/>
                          <a:ea typeface="+mn-ea"/>
                          <a:cs typeface="Times New Roman" panose="02020603050405020304" pitchFamily="18" charset="0"/>
                        </a:rPr>
                        <a:t>Shahnaz Shahid</a:t>
                      </a:r>
                      <a:endParaRPr lang="en-US" sz="1800" dirty="0">
                        <a:latin typeface="Times New Roman" panose="02020603050405020304" pitchFamily="18" charset="0"/>
                        <a:cs typeface="Times New Roman" panose="02020603050405020304" pitchFamily="18" charset="0"/>
                      </a:endParaRPr>
                    </a:p>
                  </a:txBody>
                  <a:tcPr/>
                </a:tc>
                <a:tc>
                  <a:txBody>
                    <a:bodyPr/>
                    <a:lstStyle/>
                    <a:p>
                      <a:pPr algn="l"/>
                      <a:r>
                        <a:rPr lang="en-US" sz="1800" b="0" i="0" kern="1200" dirty="0">
                          <a:solidFill>
                            <a:schemeClr val="tx1"/>
                          </a:solidFill>
                          <a:effectLst/>
                          <a:latin typeface="Times New Roman" panose="02020603050405020304" pitchFamily="18" charset="0"/>
                          <a:ea typeface="+mn-ea"/>
                          <a:cs typeface="Times New Roman" panose="02020603050405020304" pitchFamily="18" charset="0"/>
                        </a:rPr>
                        <a:t>Dr Tazeen Saeed Ali</a:t>
                      </a:r>
                      <a:endParaRPr lang="en-US" sz="1800" b="0" dirty="0">
                        <a:latin typeface="Times New Roman" panose="02020603050405020304" pitchFamily="18" charset="0"/>
                        <a:cs typeface="Times New Roman" panose="02020603050405020304" pitchFamily="18" charset="0"/>
                      </a:endParaRPr>
                    </a:p>
                  </a:txBody>
                  <a:tcPr/>
                </a:tc>
                <a:tc>
                  <a:txBody>
                    <a:bodyPr/>
                    <a:lstStyle/>
                    <a:p>
                      <a:pPr algn="l"/>
                      <a:r>
                        <a:rPr lang="en-US" sz="1800" b="0" i="0" kern="1200" dirty="0">
                          <a:solidFill>
                            <a:schemeClr val="tx1"/>
                          </a:solidFill>
                          <a:effectLst/>
                          <a:latin typeface="Times New Roman" panose="02020603050405020304" pitchFamily="18" charset="0"/>
                          <a:ea typeface="+mn-ea"/>
                          <a:cs typeface="Times New Roman" panose="02020603050405020304" pitchFamily="18" charset="0"/>
                        </a:rPr>
                        <a:t>Strengthening Safe Abortion Ecosystem through Post abortion care and family planning for women and girls living in rural areas of Sindh.</a:t>
                      </a:r>
                      <a:endParaRPr lang="en-US" sz="18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Times New Roman" panose="02020603050405020304" pitchFamily="18" charset="0"/>
                          <a:cs typeface="Times New Roman" panose="02020603050405020304" pitchFamily="18" charset="0"/>
                        </a:rPr>
                        <a:t>Grand Challenges Canada</a:t>
                      </a:r>
                    </a:p>
                  </a:txBody>
                  <a:tcPr/>
                </a:tc>
                <a:tc>
                  <a:txBody>
                    <a:bodyPr/>
                    <a:lstStyle/>
                    <a:p>
                      <a:pPr algn="l"/>
                      <a:r>
                        <a:rPr lang="en-US" sz="1800" b="0" i="0" kern="1200" dirty="0">
                          <a:solidFill>
                            <a:schemeClr val="tx1"/>
                          </a:solidFill>
                          <a:effectLst/>
                          <a:latin typeface="Times New Roman" panose="02020603050405020304" pitchFamily="18" charset="0"/>
                          <a:ea typeface="+mn-ea"/>
                          <a:cs typeface="Times New Roman" panose="02020603050405020304" pitchFamily="18" charset="0"/>
                        </a:rPr>
                        <a:t>223,571 CAD</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97495281"/>
                  </a:ext>
                </a:extLst>
              </a:tr>
              <a:tr h="1967258">
                <a:tc>
                  <a:txBody>
                    <a:bodyPr/>
                    <a:lstStyle/>
                    <a:p>
                      <a:r>
                        <a:rPr lang="en-PK" sz="1800" kern="1200" dirty="0">
                          <a:solidFill>
                            <a:schemeClr val="tx1"/>
                          </a:solidFill>
                          <a:effectLst/>
                          <a:latin typeface="Times New Roman" panose="02020603050405020304" pitchFamily="18" charset="0"/>
                          <a:ea typeface="+mn-ea"/>
                          <a:cs typeface="Times New Roman" panose="02020603050405020304" pitchFamily="18" charset="0"/>
                        </a:rPr>
                        <a:t>PI: Shireen Shehzad</a:t>
                      </a:r>
                      <a:br>
                        <a:rPr lang="en-PK" sz="1800" kern="1200" dirty="0">
                          <a:solidFill>
                            <a:schemeClr val="tx1"/>
                          </a:solidFill>
                          <a:effectLst/>
                          <a:latin typeface="Times New Roman" panose="02020603050405020304" pitchFamily="18" charset="0"/>
                          <a:ea typeface="+mn-ea"/>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a:txBody>
                  <a:tcPr/>
                </a:tc>
                <a:tc>
                  <a:txBody>
                    <a:bodyPr/>
                    <a:lstStyle/>
                    <a:p>
                      <a:r>
                        <a:rPr lang="en-PK" sz="1800" kern="1200" dirty="0">
                          <a:solidFill>
                            <a:schemeClr val="tx1"/>
                          </a:solidFill>
                          <a:effectLst/>
                          <a:latin typeface="Times New Roman" panose="02020603050405020304" pitchFamily="18" charset="0"/>
                          <a:ea typeface="+mn-ea"/>
                          <a:cs typeface="Times New Roman" panose="02020603050405020304" pitchFamily="18" charset="0"/>
                        </a:rPr>
                        <a:t>CoPI: Dr Rozina Karmaliani</a:t>
                      </a:r>
                    </a:p>
                    <a:p>
                      <a:r>
                        <a:rPr lang="en-PK" sz="1800" kern="1200" dirty="0">
                          <a:solidFill>
                            <a:schemeClr val="tx1"/>
                          </a:solidFill>
                          <a:effectLst/>
                          <a:latin typeface="Times New Roman" panose="02020603050405020304" pitchFamily="18" charset="0"/>
                          <a:ea typeface="+mn-ea"/>
                          <a:cs typeface="Times New Roman" panose="02020603050405020304" pitchFamily="18" charset="0"/>
                        </a:rPr>
                        <a:t>          Ambreen Tharani</a:t>
                      </a:r>
                    </a:p>
                    <a:p>
                      <a:r>
                        <a:rPr lang="en-PK" sz="1800" kern="1200" dirty="0">
                          <a:solidFill>
                            <a:schemeClr val="tx1"/>
                          </a:solidFill>
                          <a:effectLst/>
                          <a:latin typeface="Times New Roman" panose="02020603050405020304" pitchFamily="18" charset="0"/>
                          <a:ea typeface="+mn-ea"/>
                          <a:cs typeface="Times New Roman" panose="02020603050405020304" pitchFamily="18" charset="0"/>
                        </a:rPr>
                        <a:t>          Sharifa Lalani </a:t>
                      </a:r>
                    </a:p>
                    <a:p>
                      <a:r>
                        <a:rPr lang="en-PK" sz="1800" kern="1200" dirty="0">
                          <a:solidFill>
                            <a:schemeClr val="tx1"/>
                          </a:solidFill>
                          <a:effectLst/>
                          <a:latin typeface="Times New Roman" panose="02020603050405020304" pitchFamily="18" charset="0"/>
                          <a:ea typeface="+mn-ea"/>
                          <a:cs typeface="Times New Roman" panose="02020603050405020304" pitchFamily="18" charset="0"/>
                        </a:rPr>
                        <a:t>          Dr Nargis Asad</a:t>
                      </a:r>
                    </a:p>
                    <a:p>
                      <a:r>
                        <a:rPr lang="en-PK" sz="1800" kern="1200" dirty="0">
                          <a:solidFill>
                            <a:schemeClr val="tx1"/>
                          </a:solidFill>
                          <a:effectLst/>
                          <a:latin typeface="Times New Roman" panose="02020603050405020304" pitchFamily="18" charset="0"/>
                          <a:ea typeface="+mn-ea"/>
                          <a:cs typeface="Times New Roman" panose="02020603050405020304" pitchFamily="18" charset="0"/>
                        </a:rPr>
                        <a:t>          Dr Nida Zahid</a:t>
                      </a:r>
                      <a:endParaRPr lang="en-US" sz="18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K" sz="1800" kern="1200" dirty="0">
                          <a:solidFill>
                            <a:schemeClr val="tx1"/>
                          </a:solidFill>
                          <a:effectLst/>
                          <a:latin typeface="Times New Roman" panose="02020603050405020304" pitchFamily="18" charset="0"/>
                          <a:ea typeface="+mn-ea"/>
                          <a:cs typeface="Times New Roman" panose="02020603050405020304" pitchFamily="18" charset="0"/>
                        </a:rPr>
                        <a:t>SM-ART Intervention for Teens to Promote Resilience and Mental Wellbeing.</a:t>
                      </a:r>
                      <a:endParaRPr lang="en-US" sz="18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K" sz="1800" kern="1200" dirty="0">
                          <a:solidFill>
                            <a:schemeClr val="tx1"/>
                          </a:solidFill>
                          <a:effectLst/>
                          <a:latin typeface="Times New Roman" panose="02020603050405020304" pitchFamily="18" charset="0"/>
                          <a:ea typeface="+mn-ea"/>
                          <a:cs typeface="Times New Roman" panose="02020603050405020304" pitchFamily="18" charset="0"/>
                        </a:rPr>
                        <a:t>Grand Challenges Canada</a:t>
                      </a:r>
                      <a:endParaRPr lang="en-US" sz="18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K" sz="1600" kern="1200" dirty="0">
                          <a:solidFill>
                            <a:schemeClr val="tx1"/>
                          </a:solidFill>
                          <a:effectLst/>
                          <a:latin typeface="Times New Roman" panose="02020603050405020304" pitchFamily="18" charset="0"/>
                          <a:ea typeface="+mn-ea"/>
                          <a:cs typeface="Times New Roman" panose="02020603050405020304" pitchFamily="18" charset="0"/>
                        </a:rPr>
                        <a:t>249,848 CAD</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14170925"/>
                  </a:ext>
                </a:extLst>
              </a:tr>
            </a:tbl>
          </a:graphicData>
        </a:graphic>
      </p:graphicFrame>
    </p:spTree>
    <p:extLst>
      <p:ext uri="{BB962C8B-B14F-4D97-AF65-F5344CB8AC3E}">
        <p14:creationId xmlns:p14="http://schemas.microsoft.com/office/powerpoint/2010/main" val="33051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BF3722B-54E4-4EBE-9494-8DD110AFB5C5}"/>
              </a:ext>
            </a:extLst>
          </p:cNvPr>
          <p:cNvSpPr>
            <a:spLocks noGrp="1"/>
          </p:cNvSpPr>
          <p:nvPr>
            <p:ph type="title"/>
          </p:nvPr>
        </p:nvSpPr>
        <p:spPr>
          <a:xfrm>
            <a:off x="609600" y="274638"/>
            <a:ext cx="10972800" cy="1143000"/>
          </a:xfrm>
        </p:spPr>
        <p:txBody>
          <a:bodyPr/>
          <a:lstStyle/>
          <a:p>
            <a:r>
              <a:rPr lang="en-US" b="1" dirty="0"/>
              <a:t>Intramural Grants Secured </a:t>
            </a:r>
          </a:p>
        </p:txBody>
      </p:sp>
      <p:graphicFrame>
        <p:nvGraphicFramePr>
          <p:cNvPr id="5" name="Table 4">
            <a:extLst>
              <a:ext uri="{FF2B5EF4-FFF2-40B4-BE49-F238E27FC236}">
                <a16:creationId xmlns:a16="http://schemas.microsoft.com/office/drawing/2014/main" id="{33C41E77-F197-4E21-B985-1A787681881E}"/>
              </a:ext>
            </a:extLst>
          </p:cNvPr>
          <p:cNvGraphicFramePr>
            <a:graphicFrameLocks noGrp="1"/>
          </p:cNvGraphicFramePr>
          <p:nvPr>
            <p:extLst>
              <p:ext uri="{D42A27DB-BD31-4B8C-83A1-F6EECF244321}">
                <p14:modId xmlns:p14="http://schemas.microsoft.com/office/powerpoint/2010/main" val="2236837386"/>
              </p:ext>
            </p:extLst>
          </p:nvPr>
        </p:nvGraphicFramePr>
        <p:xfrm>
          <a:off x="344487" y="1597914"/>
          <a:ext cx="11503026" cy="1831086"/>
        </p:xfrm>
        <a:graphic>
          <a:graphicData uri="http://schemas.openxmlformats.org/drawingml/2006/table">
            <a:tbl>
              <a:tblPr firstRow="1" bandRow="1">
                <a:tableStyleId>{5940675A-B579-460E-94D1-54222C63F5DA}</a:tableStyleId>
              </a:tblPr>
              <a:tblGrid>
                <a:gridCol w="2124596">
                  <a:extLst>
                    <a:ext uri="{9D8B030D-6E8A-4147-A177-3AD203B41FA5}">
                      <a16:colId xmlns:a16="http://schemas.microsoft.com/office/drawing/2014/main" val="2659603255"/>
                    </a:ext>
                  </a:extLst>
                </a:gridCol>
                <a:gridCol w="4958830">
                  <a:extLst>
                    <a:ext uri="{9D8B030D-6E8A-4147-A177-3AD203B41FA5}">
                      <a16:colId xmlns:a16="http://schemas.microsoft.com/office/drawing/2014/main" val="3990739183"/>
                    </a:ext>
                  </a:extLst>
                </a:gridCol>
                <a:gridCol w="2057400">
                  <a:extLst>
                    <a:ext uri="{9D8B030D-6E8A-4147-A177-3AD203B41FA5}">
                      <a16:colId xmlns:a16="http://schemas.microsoft.com/office/drawing/2014/main" val="1677381048"/>
                    </a:ext>
                  </a:extLst>
                </a:gridCol>
                <a:gridCol w="2362200">
                  <a:extLst>
                    <a:ext uri="{9D8B030D-6E8A-4147-A177-3AD203B41FA5}">
                      <a16:colId xmlns:a16="http://schemas.microsoft.com/office/drawing/2014/main" val="131033812"/>
                    </a:ext>
                  </a:extLst>
                </a:gridCol>
              </a:tblGrid>
              <a:tr h="763095">
                <a:tc>
                  <a:txBody>
                    <a:bodyPr/>
                    <a:lstStyle/>
                    <a:p>
                      <a:pPr algn="ctr"/>
                      <a:r>
                        <a:rPr lang="en-US" sz="2000" b="1" dirty="0">
                          <a:latin typeface="Times New Roman" panose="02020603050405020304" pitchFamily="18" charset="0"/>
                          <a:cs typeface="Times New Roman" panose="02020603050405020304" pitchFamily="18" charset="0"/>
                        </a:rPr>
                        <a:t>Investigator</a:t>
                      </a:r>
                      <a:r>
                        <a:rPr lang="en-US" sz="2000" b="1" baseline="0" dirty="0">
                          <a:latin typeface="Times New Roman" panose="02020603050405020304" pitchFamily="18" charset="0"/>
                          <a:cs typeface="Times New Roman" panose="02020603050405020304" pitchFamily="18" charset="0"/>
                        </a:rPr>
                        <a:t> (PI &amp; CoPI)</a:t>
                      </a:r>
                      <a:endParaRPr lang="en-US" sz="2000" b="1" dirty="0">
                        <a:latin typeface="Times New Roman" panose="02020603050405020304" pitchFamily="18" charset="0"/>
                        <a:cs typeface="Times New Roman" panose="02020603050405020304" pitchFamily="18" charset="0"/>
                      </a:endParaRPr>
                    </a:p>
                  </a:txBody>
                  <a:tcPr/>
                </a:tc>
                <a:tc>
                  <a:txBody>
                    <a:bodyPr/>
                    <a:lstStyle/>
                    <a:p>
                      <a:pPr algn="ctr"/>
                      <a:r>
                        <a:rPr lang="en-US" sz="2000" b="1" dirty="0">
                          <a:latin typeface="Times New Roman" panose="02020603050405020304" pitchFamily="18" charset="0"/>
                          <a:cs typeface="Times New Roman" panose="02020603050405020304" pitchFamily="18" charset="0"/>
                        </a:rPr>
                        <a:t>Title of the project </a:t>
                      </a:r>
                    </a:p>
                  </a:txBody>
                  <a:tcPr/>
                </a:tc>
                <a:tc>
                  <a:txBody>
                    <a:bodyPr/>
                    <a:lstStyle/>
                    <a:p>
                      <a:pPr algn="ctr"/>
                      <a:r>
                        <a:rPr lang="en-US" sz="2000" b="1" dirty="0">
                          <a:latin typeface="Times New Roman" panose="02020603050405020304" pitchFamily="18" charset="0"/>
                          <a:cs typeface="Times New Roman" panose="02020603050405020304" pitchFamily="18" charset="0"/>
                        </a:rPr>
                        <a:t>Grant</a:t>
                      </a:r>
                      <a:r>
                        <a:rPr lang="en-US" sz="2000" b="1" baseline="0" dirty="0">
                          <a:latin typeface="Times New Roman" panose="02020603050405020304" pitchFamily="18" charset="0"/>
                          <a:cs typeface="Times New Roman" panose="02020603050405020304" pitchFamily="18" charset="0"/>
                        </a:rPr>
                        <a:t> Agency </a:t>
                      </a:r>
                      <a:endParaRPr lang="en-US" sz="2000" b="1" dirty="0">
                        <a:latin typeface="Times New Roman" panose="02020603050405020304" pitchFamily="18" charset="0"/>
                        <a:cs typeface="Times New Roman" panose="02020603050405020304" pitchFamily="18" charset="0"/>
                      </a:endParaRPr>
                    </a:p>
                  </a:txBody>
                  <a:tcPr/>
                </a:tc>
                <a:tc>
                  <a:txBody>
                    <a:bodyPr/>
                    <a:lstStyle/>
                    <a:p>
                      <a:pPr algn="ctr"/>
                      <a:r>
                        <a:rPr lang="en-US" sz="2000" b="1" dirty="0">
                          <a:latin typeface="Times New Roman" panose="02020603050405020304" pitchFamily="18" charset="0"/>
                          <a:cs typeface="Times New Roman" panose="02020603050405020304" pitchFamily="18" charset="0"/>
                        </a:rPr>
                        <a:t>Amount</a:t>
                      </a:r>
                    </a:p>
                  </a:txBody>
                  <a:tcPr/>
                </a:tc>
                <a:extLst>
                  <a:ext uri="{0D108BD9-81ED-4DB2-BD59-A6C34878D82A}">
                    <a16:rowId xmlns:a16="http://schemas.microsoft.com/office/drawing/2014/main" val="2001414445"/>
                  </a:ext>
                </a:extLst>
              </a:tr>
              <a:tr h="1067991">
                <a:tc>
                  <a:txBody>
                    <a:bodyPr/>
                    <a:lstStyle/>
                    <a:p>
                      <a:pPr algn="l"/>
                      <a:r>
                        <a:rPr lang="en-US" sz="1800" dirty="0">
                          <a:latin typeface="Times New Roman" panose="02020603050405020304" pitchFamily="18" charset="0"/>
                          <a:cs typeface="Times New Roman" panose="02020603050405020304" pitchFamily="18" charset="0"/>
                        </a:rPr>
                        <a:t>Dr. Tazeen Saeed Ali</a:t>
                      </a:r>
                    </a:p>
                  </a:txBody>
                  <a:tcPr/>
                </a:tc>
                <a:tc>
                  <a:txBody>
                    <a:bodyPr/>
                    <a:lstStyle/>
                    <a:p>
                      <a:pPr algn="l"/>
                      <a:r>
                        <a:rPr lang="en-US" sz="1800" dirty="0">
                          <a:latin typeface="Times New Roman" panose="02020603050405020304" pitchFamily="18" charset="0"/>
                          <a:cs typeface="Times New Roman" panose="02020603050405020304" pitchFamily="18" charset="0"/>
                        </a:rPr>
                        <a:t>Fall Prevention Program in Karachi Pakistan for community dwelling older people: acceptance and effectiveness in local context</a:t>
                      </a:r>
                    </a:p>
                  </a:txBody>
                  <a:tcPr/>
                </a:tc>
                <a:tc>
                  <a:txBody>
                    <a:bodyPr/>
                    <a:lstStyle/>
                    <a:p>
                      <a:pPr algn="l"/>
                      <a:r>
                        <a:rPr lang="en-US" sz="1800" dirty="0">
                          <a:latin typeface="Times New Roman" panose="02020603050405020304" pitchFamily="18" charset="0"/>
                          <a:cs typeface="Times New Roman" panose="02020603050405020304" pitchFamily="18" charset="0"/>
                        </a:rPr>
                        <a:t>URC</a:t>
                      </a:r>
                    </a:p>
                  </a:txBody>
                  <a:tcPr/>
                </a:tc>
                <a:tc>
                  <a:txBody>
                    <a:bodyPr/>
                    <a:lstStyle/>
                    <a:p>
                      <a:pPr algn="l"/>
                      <a:r>
                        <a:rPr lang="en-US" sz="1800" dirty="0">
                          <a:latin typeface="Times New Roman" panose="02020603050405020304" pitchFamily="18" charset="0"/>
                          <a:cs typeface="Times New Roman" panose="02020603050405020304" pitchFamily="18" charset="0"/>
                        </a:rPr>
                        <a:t>PKR 800,000/=</a:t>
                      </a:r>
                    </a:p>
                  </a:txBody>
                  <a:tcPr/>
                </a:tc>
                <a:extLst>
                  <a:ext uri="{0D108BD9-81ED-4DB2-BD59-A6C34878D82A}">
                    <a16:rowId xmlns:a16="http://schemas.microsoft.com/office/drawing/2014/main" val="2899058782"/>
                  </a:ext>
                </a:extLst>
              </a:tr>
            </a:tbl>
          </a:graphicData>
        </a:graphic>
      </p:graphicFrame>
    </p:spTree>
    <p:extLst>
      <p:ext uri="{BB962C8B-B14F-4D97-AF65-F5344CB8AC3E}">
        <p14:creationId xmlns:p14="http://schemas.microsoft.com/office/powerpoint/2010/main" val="2099869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57288"/>
          </a:xfrm>
        </p:spPr>
        <p:txBody>
          <a:bodyPr>
            <a:normAutofit/>
          </a:bodyPr>
          <a:lstStyle/>
          <a:p>
            <a:pPr algn="ctr"/>
            <a:r>
              <a:rPr lang="en-US" b="1" dirty="0"/>
              <a:t>Layout of the Presentation </a:t>
            </a:r>
          </a:p>
        </p:txBody>
      </p:sp>
      <p:sp>
        <p:nvSpPr>
          <p:cNvPr id="3" name="Content Placeholder 2"/>
          <p:cNvSpPr>
            <a:spLocks noGrp="1"/>
          </p:cNvSpPr>
          <p:nvPr>
            <p:ph idx="1"/>
          </p:nvPr>
        </p:nvSpPr>
        <p:spPr/>
        <p:txBody>
          <a:bodyPr>
            <a:normAutofit lnSpcReduction="10000"/>
          </a:bodyPr>
          <a:lstStyle/>
          <a:p>
            <a:r>
              <a:rPr lang="en-US" sz="3600" dirty="0">
                <a:latin typeface="Times New Roman" panose="02020603050405020304" pitchFamily="18" charset="0"/>
                <a:cs typeface="Times New Roman" panose="02020603050405020304" pitchFamily="18" charset="0"/>
              </a:rPr>
              <a:t>Scope</a:t>
            </a:r>
          </a:p>
          <a:p>
            <a:r>
              <a:rPr lang="en-US" sz="3600" dirty="0">
                <a:latin typeface="Times New Roman" panose="02020603050405020304" pitchFamily="18" charset="0"/>
                <a:cs typeface="Times New Roman" panose="02020603050405020304" pitchFamily="18" charset="0"/>
              </a:rPr>
              <a:t>Strategic Direction</a:t>
            </a:r>
          </a:p>
          <a:p>
            <a:r>
              <a:rPr lang="en-US" sz="3600" dirty="0">
                <a:latin typeface="Times New Roman" panose="02020603050405020304" pitchFamily="18" charset="0"/>
                <a:cs typeface="Times New Roman" panose="02020603050405020304" pitchFamily="18" charset="0"/>
              </a:rPr>
              <a:t>Stream Goals</a:t>
            </a:r>
          </a:p>
          <a:p>
            <a:r>
              <a:rPr lang="en-US" sz="3600" dirty="0">
                <a:latin typeface="Times New Roman" panose="02020603050405020304" pitchFamily="18" charset="0"/>
                <a:cs typeface="Times New Roman" panose="02020603050405020304" pitchFamily="18" charset="0"/>
              </a:rPr>
              <a:t>Research Interest and Expertise</a:t>
            </a:r>
          </a:p>
          <a:p>
            <a:r>
              <a:rPr lang="en-US" sz="3600" dirty="0">
                <a:latin typeface="Times New Roman" panose="02020603050405020304" pitchFamily="18" charset="0"/>
                <a:cs typeface="Times New Roman" panose="02020603050405020304" pitchFamily="18" charset="0"/>
              </a:rPr>
              <a:t>Research Output </a:t>
            </a:r>
          </a:p>
          <a:p>
            <a:r>
              <a:rPr lang="en-US" sz="3600" dirty="0">
                <a:latin typeface="Times New Roman" panose="02020603050405020304" pitchFamily="18" charset="0"/>
                <a:cs typeface="Times New Roman" panose="02020603050405020304" pitchFamily="18" charset="0"/>
              </a:rPr>
              <a:t>Achievements </a:t>
            </a:r>
            <a:endParaRPr lang="en-US"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Way forward  </a:t>
            </a:r>
          </a:p>
          <a:p>
            <a:endParaRPr lang="en-US" sz="3600" dirty="0"/>
          </a:p>
        </p:txBody>
      </p:sp>
      <p:sp>
        <p:nvSpPr>
          <p:cNvPr id="4" name="Slide Number Placeholder 3"/>
          <p:cNvSpPr>
            <a:spLocks noGrp="1"/>
          </p:cNvSpPr>
          <p:nvPr>
            <p:ph type="sldNum" sz="quarter" idx="12"/>
          </p:nvPr>
        </p:nvSpPr>
        <p:spPr/>
        <p:txBody>
          <a:bodyPr/>
          <a:lstStyle/>
          <a:p>
            <a:fld id="{BAB6C91B-D62D-4EC3-AD58-BA534F9FA92E}" type="slidenum">
              <a:rPr lang="en-US" smtClean="0"/>
              <a:t>2</a:t>
            </a:fld>
            <a:endParaRPr lang="en-US"/>
          </a:p>
        </p:txBody>
      </p:sp>
    </p:spTree>
    <p:extLst>
      <p:ext uri="{BB962C8B-B14F-4D97-AF65-F5344CB8AC3E}">
        <p14:creationId xmlns:p14="http://schemas.microsoft.com/office/powerpoint/2010/main" val="704913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2209800"/>
            <a:ext cx="11353800" cy="3886200"/>
          </a:xfrm>
        </p:spPr>
        <p:txBody>
          <a:bodyPr/>
          <a:lstStyle/>
          <a:p>
            <a:pPr marL="0" indent="0">
              <a:buNone/>
            </a:pPr>
            <a:r>
              <a:rPr lang="en-US" dirty="0"/>
              <a:t> </a:t>
            </a:r>
          </a:p>
          <a:p>
            <a:pPr marL="0" indent="0">
              <a:buNone/>
            </a:pPr>
            <a:r>
              <a:rPr lang="en-US" dirty="0"/>
              <a:t> </a:t>
            </a:r>
          </a:p>
        </p:txBody>
      </p:sp>
      <p:sp>
        <p:nvSpPr>
          <p:cNvPr id="5" name="Text Placeholder 3">
            <a:extLst>
              <a:ext uri="{FF2B5EF4-FFF2-40B4-BE49-F238E27FC236}">
                <a16:creationId xmlns:a16="http://schemas.microsoft.com/office/drawing/2014/main" id="{C96A6D03-CDD1-4260-ACAE-2F8AA72BE65A}"/>
              </a:ext>
            </a:extLst>
          </p:cNvPr>
          <p:cNvSpPr txBox="1">
            <a:spLocks/>
          </p:cNvSpPr>
          <p:nvPr/>
        </p:nvSpPr>
        <p:spPr>
          <a:xfrm>
            <a:off x="155575" y="1600200"/>
            <a:ext cx="11426825" cy="449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0" i="0" dirty="0">
                <a:effectLst/>
                <a:latin typeface="Times New Roman" panose="02020603050405020304" pitchFamily="18" charset="0"/>
              </a:rPr>
              <a:t>Participated in Discussion with Health Professionals on Their Role In Response to Covid-19.</a:t>
            </a:r>
          </a:p>
          <a:p>
            <a:r>
              <a:rPr lang="en-US" sz="2000" b="0" i="0" dirty="0">
                <a:effectLst/>
                <a:latin typeface="Times New Roman" panose="02020603050405020304" pitchFamily="18" charset="0"/>
              </a:rPr>
              <a:t>Talk on FM-98 Radio on COVID Contribution and Nurses and Para Medical Staff</a:t>
            </a:r>
            <a:endParaRPr lang="en-US" sz="2000" dirty="0">
              <a:latin typeface="Times New Roman" panose="02020603050405020304" pitchFamily="18" charset="0"/>
            </a:endParaRPr>
          </a:p>
          <a:p>
            <a:r>
              <a:rPr lang="en-US" sz="2000" b="0" i="0" dirty="0">
                <a:effectLst/>
                <a:latin typeface="Times New Roman" panose="02020603050405020304" pitchFamily="18" charset="0"/>
              </a:rPr>
              <a:t>Participated as a speakers in The 5th International Congress on Biomedicine on Women and Reproductive health.</a:t>
            </a:r>
          </a:p>
          <a:p>
            <a:r>
              <a:rPr lang="en-US" sz="2000" b="0" i="0" dirty="0">
                <a:effectLst/>
                <a:latin typeface="Times New Roman" panose="02020603050405020304" pitchFamily="18" charset="0"/>
              </a:rPr>
              <a:t>Participate in 4th International conference on Challenges in Drug Discovery and Therapeutic at Ziauddin University.</a:t>
            </a:r>
            <a:endParaRPr lang="en-US" sz="2000" dirty="0">
              <a:latin typeface="Times New Roman" panose="02020603050405020304" pitchFamily="18" charset="0"/>
            </a:endParaRPr>
          </a:p>
          <a:p>
            <a:r>
              <a:rPr lang="en-US" sz="2000" b="0" i="0" dirty="0">
                <a:effectLst/>
                <a:latin typeface="Times New Roman" panose="02020603050405020304" pitchFamily="18" charset="0"/>
              </a:rPr>
              <a:t>Research Presentation on Nursing (Education, Practice and Research) in relation to Sustainable Development Goals Are we ready as Nurses/ Midwife to make a difference? at Dow University.</a:t>
            </a:r>
          </a:p>
          <a:p>
            <a:endParaRPr lang="en-US" dirty="0"/>
          </a:p>
        </p:txBody>
      </p:sp>
    </p:spTree>
    <p:extLst>
      <p:ext uri="{BB962C8B-B14F-4D97-AF65-F5344CB8AC3E}">
        <p14:creationId xmlns:p14="http://schemas.microsoft.com/office/powerpoint/2010/main" val="1565503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2209800"/>
            <a:ext cx="11353800" cy="3886200"/>
          </a:xfrm>
        </p:spPr>
        <p:txBody>
          <a:bodyPr/>
          <a:lstStyle/>
          <a:p>
            <a:pPr marL="0" indent="0">
              <a:buNone/>
            </a:pPr>
            <a:r>
              <a:rPr lang="en-US" dirty="0"/>
              <a:t> </a:t>
            </a:r>
          </a:p>
          <a:p>
            <a:pPr marL="0" indent="0">
              <a:buNone/>
            </a:pPr>
            <a:r>
              <a:rPr lang="en-US" dirty="0"/>
              <a:t> </a:t>
            </a:r>
          </a:p>
        </p:txBody>
      </p:sp>
      <p:sp>
        <p:nvSpPr>
          <p:cNvPr id="3" name="Title 2"/>
          <p:cNvSpPr>
            <a:spLocks noGrp="1"/>
          </p:cNvSpPr>
          <p:nvPr>
            <p:ph type="title"/>
          </p:nvPr>
        </p:nvSpPr>
        <p:spPr/>
        <p:txBody>
          <a:bodyPr/>
          <a:lstStyle/>
          <a:p>
            <a:r>
              <a:rPr lang="en-US" b="1" dirty="0"/>
              <a:t>Workshops:</a:t>
            </a:r>
          </a:p>
        </p:txBody>
      </p:sp>
      <p:sp>
        <p:nvSpPr>
          <p:cNvPr id="4" name="Title 2">
            <a:extLst>
              <a:ext uri="{FF2B5EF4-FFF2-40B4-BE49-F238E27FC236}">
                <a16:creationId xmlns:a16="http://schemas.microsoft.com/office/drawing/2014/main" id="{02885C90-EBB1-49EC-98C1-DA9A0EB15A23}"/>
              </a:ext>
            </a:extLst>
          </p:cNvPr>
          <p:cNvSpPr txBox="1">
            <a:spLocks/>
          </p:cNvSpPr>
          <p:nvPr/>
        </p:nvSpPr>
        <p:spPr>
          <a:xfrm>
            <a:off x="304800" y="1417638"/>
            <a:ext cx="10972800" cy="46783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rgbClr val="00843D"/>
                </a:solidFill>
                <a:latin typeface="+mj-lt"/>
                <a:ea typeface="+mj-ea"/>
                <a:cs typeface="+mj-cs"/>
              </a:defRPr>
            </a:lvl1pPr>
          </a:lstStyle>
          <a:p>
            <a:pPr marL="457200" indent="-457200">
              <a:buFont typeface="Arial" panose="020B0604020202020204" pitchFamily="34" charset="0"/>
              <a:buChar char="•"/>
            </a:pPr>
            <a:endParaRPr lang="en-A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AA42C6C-88EB-47AC-8529-CB00EFCC1FC5}"/>
              </a:ext>
            </a:extLst>
          </p:cNvPr>
          <p:cNvSpPr txBox="1"/>
          <p:nvPr/>
        </p:nvSpPr>
        <p:spPr>
          <a:xfrm>
            <a:off x="457200" y="1524000"/>
            <a:ext cx="11201400" cy="4431983"/>
          </a:xfrm>
          <a:prstGeom prst="rect">
            <a:avLst/>
          </a:prstGeom>
          <a:noFill/>
        </p:spPr>
        <p:txBody>
          <a:bodyPr wrap="square">
            <a:spAutoFit/>
          </a:bodyPr>
          <a:lstStyle/>
          <a:p>
            <a:pPr marL="457200" indent="-457200">
              <a:buFont typeface="Arial" panose="020B0604020202020204" pitchFamily="34" charset="0"/>
              <a:buChar char="•"/>
            </a:pPr>
            <a:r>
              <a:rPr lang="en-US" sz="2200" b="0" i="0" dirty="0">
                <a:solidFill>
                  <a:srgbClr val="000000"/>
                </a:solidFill>
                <a:effectLst/>
                <a:latin typeface="Times New Roman" panose="02020603050405020304" pitchFamily="18" charset="0"/>
                <a:cs typeface="Times New Roman" panose="02020603050405020304" pitchFamily="18" charset="0"/>
              </a:rPr>
              <a:t>As a speaker in Ziauddin University for BSN Transition Program.</a:t>
            </a:r>
          </a:p>
          <a:p>
            <a:pPr marL="457200" indent="-457200">
              <a:buFont typeface="Arial" panose="020B0604020202020204" pitchFamily="34" charset="0"/>
              <a:buChar char="•"/>
            </a:pPr>
            <a:r>
              <a:rPr lang="en-US" sz="2200" b="0" i="0" dirty="0">
                <a:solidFill>
                  <a:srgbClr val="000000"/>
                </a:solidFill>
                <a:effectLst/>
                <a:latin typeface="Times New Roman" panose="02020603050405020304" pitchFamily="18" charset="0"/>
                <a:cs typeface="Times New Roman" panose="02020603050405020304" pitchFamily="18" charset="0"/>
              </a:rPr>
              <a:t>e-Poster | 5th Educational Research Day (Reflection of mentors and mentees at initiation of Faculty Mentorship Program at Aga Khan University: A perspective)</a:t>
            </a:r>
          </a:p>
          <a:p>
            <a:pPr marL="457200" indent="-457200">
              <a:buFont typeface="Arial" panose="020B0604020202020204" pitchFamily="34" charset="0"/>
              <a:buChar char="•"/>
            </a:pPr>
            <a:r>
              <a:rPr lang="en-US" sz="2200" b="0" i="0" dirty="0">
                <a:solidFill>
                  <a:srgbClr val="000000"/>
                </a:solidFill>
                <a:effectLst/>
                <a:latin typeface="Times New Roman" panose="02020603050405020304" pitchFamily="18" charset="0"/>
                <a:cs typeface="Times New Roman" panose="02020603050405020304" pitchFamily="18" charset="0"/>
              </a:rPr>
              <a:t>International Day of Older Persons 2021 as a moderator in Panel discussion. </a:t>
            </a:r>
          </a:p>
          <a:p>
            <a:pPr marL="457200" indent="-457200">
              <a:buFont typeface="Arial" panose="020B0604020202020204" pitchFamily="34" charset="0"/>
              <a:buChar char="•"/>
            </a:pPr>
            <a:r>
              <a:rPr lang="en-US" sz="2200" b="0" i="0" dirty="0">
                <a:solidFill>
                  <a:srgbClr val="000000"/>
                </a:solidFill>
                <a:effectLst/>
                <a:latin typeface="Times New Roman" panose="02020603050405020304" pitchFamily="18" charset="0"/>
                <a:cs typeface="Times New Roman" panose="02020603050405020304" pitchFamily="18" charset="0"/>
              </a:rPr>
              <a:t>23rd National Health Sciences Research Symposium COVID-19: Challenges &amp; Way Forward</a:t>
            </a:r>
            <a:endParaRPr lang="en-US" sz="2200" dirty="0">
              <a:solidFill>
                <a:srgbClr val="00000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200" b="0" i="0" dirty="0">
                <a:solidFill>
                  <a:srgbClr val="000000"/>
                </a:solidFill>
                <a:effectLst/>
                <a:latin typeface="Times New Roman" panose="02020603050405020304" pitchFamily="18" charset="0"/>
                <a:cs typeface="Times New Roman" panose="02020603050405020304" pitchFamily="18" charset="0"/>
              </a:rPr>
              <a:t>Increasing domestic violence against women during the pandemic. In the conference “COVID 19 Pandemic: New Norms in Public Health.” An online conference on January 15 and 16 2021 organized by Jinnah Sindh Medical University. </a:t>
            </a:r>
          </a:p>
          <a:p>
            <a:pPr marL="457200" indent="-457200">
              <a:buFont typeface="Arial" panose="020B0604020202020204" pitchFamily="34" charset="0"/>
              <a:buChar char="•"/>
            </a:pPr>
            <a:r>
              <a:rPr lang="en-US" sz="2200" b="0" i="0" dirty="0">
                <a:solidFill>
                  <a:srgbClr val="000000"/>
                </a:solidFill>
                <a:effectLst/>
                <a:latin typeface="Times New Roman" panose="02020603050405020304" pitchFamily="18" charset="0"/>
                <a:cs typeface="Times New Roman" panose="02020603050405020304" pitchFamily="18" charset="0"/>
              </a:rPr>
              <a:t>Dissemination Presentation of “</a:t>
            </a:r>
            <a:r>
              <a:rPr lang="en-US" sz="2200" b="0" i="0" dirty="0" err="1">
                <a:solidFill>
                  <a:srgbClr val="000000"/>
                </a:solidFill>
                <a:effectLst/>
                <a:latin typeface="Times New Roman" panose="02020603050405020304" pitchFamily="18" charset="0"/>
                <a:cs typeface="Times New Roman" panose="02020603050405020304" pitchFamily="18" charset="0"/>
              </a:rPr>
              <a:t>Sehat</a:t>
            </a:r>
            <a:r>
              <a:rPr lang="en-US" sz="2200" b="0" i="0" dirty="0">
                <a:solidFill>
                  <a:srgbClr val="000000"/>
                </a:solidFill>
                <a:effectLst/>
                <a:latin typeface="Times New Roman" panose="02020603050405020304" pitchFamily="18" charset="0"/>
                <a:cs typeface="Times New Roman" panose="02020603050405020304" pitchFamily="18" charset="0"/>
              </a:rPr>
              <a:t> Mand </a:t>
            </a:r>
            <a:r>
              <a:rPr lang="en-US" sz="2200" b="0" i="0" dirty="0" err="1">
                <a:solidFill>
                  <a:srgbClr val="000000"/>
                </a:solidFill>
                <a:effectLst/>
                <a:latin typeface="Times New Roman" panose="02020603050405020304" pitchFamily="18" charset="0"/>
                <a:cs typeface="Times New Roman" panose="02020603050405020304" pitchFamily="18" charset="0"/>
              </a:rPr>
              <a:t>Khandan</a:t>
            </a:r>
            <a:r>
              <a:rPr lang="en-US" sz="2200" b="0" i="0" dirty="0">
                <a:solidFill>
                  <a:srgbClr val="000000"/>
                </a:solidFill>
                <a:effectLst/>
                <a:latin typeface="Times New Roman" panose="02020603050405020304" pitchFamily="18" charset="0"/>
                <a:cs typeface="Times New Roman" panose="02020603050405020304" pitchFamily="18" charset="0"/>
              </a:rPr>
              <a:t>” Grant at Islamabad</a:t>
            </a:r>
            <a:endParaRPr lang="en-US" sz="2200" dirty="0">
              <a:solidFill>
                <a:srgbClr val="00000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200" b="0" i="0" dirty="0">
                <a:solidFill>
                  <a:srgbClr val="000000"/>
                </a:solidFill>
                <a:effectLst/>
                <a:latin typeface="Times New Roman" panose="02020603050405020304" pitchFamily="18" charset="0"/>
                <a:cs typeface="Times New Roman" panose="02020603050405020304" pitchFamily="18" charset="0"/>
              </a:rPr>
              <a:t>Invitation: GDA-RTD with AKF on SMK gender impact</a:t>
            </a:r>
          </a:p>
          <a:p>
            <a:pPr marL="457200" indent="-457200">
              <a:buFont typeface="Arial" panose="020B0604020202020204" pitchFamily="34" charset="0"/>
              <a:buChar char="•"/>
            </a:pPr>
            <a:r>
              <a:rPr lang="en-US" sz="2200" b="0" i="0" dirty="0">
                <a:solidFill>
                  <a:srgbClr val="000000"/>
                </a:solidFill>
                <a:effectLst/>
                <a:latin typeface="Times New Roman" panose="02020603050405020304" pitchFamily="18" charset="0"/>
                <a:cs typeface="Times New Roman" panose="02020603050405020304" pitchFamily="18" charset="0"/>
              </a:rPr>
              <a:t>Conducted a Webinar on “Modern nursing- Respectful and Successful Career” at Memon Professional Forum.</a:t>
            </a:r>
            <a:br>
              <a:rPr lang="en-US" sz="1800" dirty="0">
                <a:latin typeface="Times New Roman" panose="02020603050405020304" pitchFamily="18" charset="0"/>
                <a:cs typeface="Times New Roman" panose="02020603050405020304" pitchFamily="18" charset="0"/>
              </a:rPr>
            </a:br>
            <a:endParaRPr lang="en-A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1588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2209800"/>
            <a:ext cx="11353800" cy="3886200"/>
          </a:xfrm>
        </p:spPr>
        <p:txBody>
          <a:bodyPr/>
          <a:lstStyle/>
          <a:p>
            <a:pPr marL="0" indent="0">
              <a:buNone/>
            </a:pPr>
            <a:r>
              <a:rPr lang="en-US" dirty="0"/>
              <a:t> </a:t>
            </a:r>
          </a:p>
          <a:p>
            <a:pPr marL="0" indent="0">
              <a:buNone/>
            </a:pPr>
            <a:r>
              <a:rPr lang="en-US" dirty="0"/>
              <a:t> </a:t>
            </a:r>
          </a:p>
        </p:txBody>
      </p:sp>
      <p:sp>
        <p:nvSpPr>
          <p:cNvPr id="3" name="Title 2"/>
          <p:cNvSpPr>
            <a:spLocks noGrp="1"/>
          </p:cNvSpPr>
          <p:nvPr>
            <p:ph type="title"/>
          </p:nvPr>
        </p:nvSpPr>
        <p:spPr/>
        <p:txBody>
          <a:bodyPr/>
          <a:lstStyle/>
          <a:p>
            <a:r>
              <a:rPr lang="en-US" b="1" dirty="0"/>
              <a:t>Achievements:</a:t>
            </a:r>
          </a:p>
        </p:txBody>
      </p:sp>
      <p:sp>
        <p:nvSpPr>
          <p:cNvPr id="4" name="Title 2">
            <a:extLst>
              <a:ext uri="{FF2B5EF4-FFF2-40B4-BE49-F238E27FC236}">
                <a16:creationId xmlns:a16="http://schemas.microsoft.com/office/drawing/2014/main" id="{02885C90-EBB1-49EC-98C1-DA9A0EB15A23}"/>
              </a:ext>
            </a:extLst>
          </p:cNvPr>
          <p:cNvSpPr txBox="1">
            <a:spLocks/>
          </p:cNvSpPr>
          <p:nvPr/>
        </p:nvSpPr>
        <p:spPr>
          <a:xfrm>
            <a:off x="304800" y="1600200"/>
            <a:ext cx="10972800" cy="2667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rgbClr val="00843D"/>
                </a:solidFill>
                <a:latin typeface="+mj-lt"/>
                <a:ea typeface="+mj-ea"/>
                <a:cs typeface="+mj-cs"/>
              </a:defRPr>
            </a:lvl1pPr>
          </a:lstStyle>
          <a:p>
            <a:pPr marL="457200" indent="-457200">
              <a:buFont typeface="Arial" panose="020B0604020202020204" pitchFamily="34" charset="0"/>
              <a:buChar char="•"/>
            </a:pPr>
            <a:r>
              <a:rPr lang="en-AU"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Member Teachers’ Academy 2021</a:t>
            </a:r>
            <a:endParaRPr lang="en-PK"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AU"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AU"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2021       Mentorship Award at Global Convocation Ceremony</a:t>
            </a:r>
            <a:endParaRPr lang="en-PK"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0906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76600"/>
            <a:ext cx="10363200" cy="1470025"/>
          </a:xfrm>
        </p:spPr>
        <p:txBody>
          <a:bodyPr>
            <a:normAutofit/>
          </a:bodyPr>
          <a:lstStyle/>
          <a:p>
            <a:pPr algn="ctr"/>
            <a:r>
              <a:rPr lang="en-US" sz="4000" dirty="0">
                <a:latin typeface="Times New Roman" panose="02020603050405020304" pitchFamily="18" charset="0"/>
                <a:cs typeface="Times New Roman" panose="02020603050405020304" pitchFamily="18" charset="0"/>
              </a:rPr>
              <a:t>Thank You!</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724400" y="1828800"/>
            <a:ext cx="2920992" cy="323165"/>
          </a:xfrm>
          <a:prstGeom prst="rect">
            <a:avLst/>
          </a:prstGeom>
          <a:noFill/>
        </p:spPr>
        <p:txBody>
          <a:bodyPr wrap="none" rtlCol="0">
            <a:spAutoFit/>
          </a:bodyPr>
          <a:lstStyle/>
          <a:p>
            <a:r>
              <a:rPr lang="en-US" sz="1500" b="1" dirty="0">
                <a:solidFill>
                  <a:schemeClr val="tx1">
                    <a:lumMod val="85000"/>
                    <a:lumOff val="15000"/>
                  </a:schemeClr>
                </a:solidFill>
                <a:latin typeface="Times New Roman" panose="02020603050405020304" pitchFamily="18" charset="0"/>
                <a:cs typeface="Times New Roman" panose="02020603050405020304" pitchFamily="18" charset="0"/>
              </a:rPr>
              <a:t>School of Nursing and Midwifery</a:t>
            </a:r>
          </a:p>
        </p:txBody>
      </p:sp>
    </p:spTree>
    <p:extLst>
      <p:ext uri="{BB962C8B-B14F-4D97-AF65-F5344CB8AC3E}">
        <p14:creationId xmlns:p14="http://schemas.microsoft.com/office/powerpoint/2010/main" val="278794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altLang="en-US" sz="4000" b="1" dirty="0">
                <a:latin typeface="Calibri" panose="020F0502020204030204" pitchFamily="34" charset="0"/>
                <a:cs typeface="Calibri" panose="020F0502020204030204" pitchFamily="34" charset="0"/>
              </a:rPr>
              <a:t>Scope </a:t>
            </a:r>
            <a:endParaRPr lang="en-US" sz="4000" dirty="0">
              <a:latin typeface="Calibri" panose="020F0502020204030204" pitchFamily="34" charset="0"/>
              <a:cs typeface="Calibri" panose="020F0502020204030204" pitchFamily="34" charset="0"/>
            </a:endParaRPr>
          </a:p>
        </p:txBody>
      </p:sp>
      <p:sp>
        <p:nvSpPr>
          <p:cNvPr id="5" name="Text Placeholder 4">
            <a:extLst>
              <a:ext uri="{FF2B5EF4-FFF2-40B4-BE49-F238E27FC236}">
                <a16:creationId xmlns:a16="http://schemas.microsoft.com/office/drawing/2014/main" id="{02240FF6-9D8D-4599-AC48-D6740839BE02}"/>
              </a:ext>
            </a:extLst>
          </p:cNvPr>
          <p:cNvSpPr>
            <a:spLocks noGrp="1"/>
          </p:cNvSpPr>
          <p:nvPr>
            <p:ph type="body" sz="quarter" idx="11"/>
          </p:nvPr>
        </p:nvSpPr>
        <p:spPr>
          <a:xfrm>
            <a:off x="609600" y="1600200"/>
            <a:ext cx="10972800" cy="4495800"/>
          </a:xfrm>
        </p:spPr>
        <p:txBody>
          <a:bodyPr>
            <a:normAutofit/>
          </a:bodyPr>
          <a:lstStyle/>
          <a:p>
            <a:pPr algn="just"/>
            <a:r>
              <a:rPr lang="en-US" sz="2400" dirty="0">
                <a:latin typeface="Times New Roman" panose="02020603050405020304" pitchFamily="18" charset="0"/>
                <a:cs typeface="Times New Roman" panose="02020603050405020304" pitchFamily="18" charset="0"/>
              </a:rPr>
              <a:t>Public Health Stream aims to demonstrate itself as an </a:t>
            </a:r>
            <a:r>
              <a:rPr lang="en-US" sz="2400" b="1" dirty="0">
                <a:solidFill>
                  <a:srgbClr val="0070C0"/>
                </a:solidFill>
                <a:latin typeface="Times New Roman" panose="02020603050405020304" pitchFamily="18" charset="0"/>
                <a:cs typeface="Times New Roman" panose="02020603050405020304" pitchFamily="18" charset="0"/>
              </a:rPr>
              <a:t>academic</a:t>
            </a:r>
            <a:r>
              <a:rPr lang="en-US" sz="2400" dirty="0">
                <a:latin typeface="Times New Roman" panose="02020603050405020304" pitchFamily="18" charset="0"/>
                <a:cs typeface="Times New Roman" panose="02020603050405020304" pitchFamily="18" charset="0"/>
              </a:rPr>
              <a:t> stream that contributes in preparing public health care </a:t>
            </a:r>
            <a:r>
              <a:rPr lang="en-US" sz="2400" b="1" dirty="0">
                <a:solidFill>
                  <a:srgbClr val="0070C0"/>
                </a:solidFill>
                <a:latin typeface="Times New Roman" panose="02020603050405020304" pitchFamily="18" charset="0"/>
                <a:cs typeface="Times New Roman" panose="02020603050405020304" pitchFamily="18" charset="0"/>
              </a:rPr>
              <a:t>providers </a:t>
            </a:r>
            <a:r>
              <a:rPr lang="en-US" sz="2400" dirty="0">
                <a:latin typeface="Times New Roman" panose="02020603050405020304" pitchFamily="18" charset="0"/>
                <a:cs typeface="Times New Roman" panose="02020603050405020304" pitchFamily="18" charset="0"/>
              </a:rPr>
              <a:t>and </a:t>
            </a:r>
            <a:r>
              <a:rPr lang="en-US" sz="2400" b="1" dirty="0">
                <a:solidFill>
                  <a:srgbClr val="0070C0"/>
                </a:solidFill>
                <a:latin typeface="Times New Roman" panose="02020603050405020304" pitchFamily="18" charset="0"/>
                <a:cs typeface="Times New Roman" panose="02020603050405020304" pitchFamily="18" charset="0"/>
              </a:rPr>
              <a:t>leaders</a:t>
            </a:r>
            <a:r>
              <a:rPr lang="en-US" sz="2400" dirty="0">
                <a:latin typeface="Times New Roman" panose="02020603050405020304" pitchFamily="18" charset="0"/>
                <a:cs typeface="Times New Roman" panose="02020603050405020304" pitchFamily="18" charset="0"/>
              </a:rPr>
              <a:t> that improve the </a:t>
            </a:r>
            <a:r>
              <a:rPr lang="en-US" sz="2400" b="1" dirty="0">
                <a:solidFill>
                  <a:srgbClr val="0070C0"/>
                </a:solidFill>
                <a:latin typeface="Times New Roman" panose="02020603050405020304" pitchFamily="18" charset="0"/>
                <a:cs typeface="Times New Roman" panose="02020603050405020304" pitchFamily="18" charset="0"/>
              </a:rPr>
              <a:t>health and well-being of population</a:t>
            </a:r>
            <a:r>
              <a:rPr lang="en-US" sz="2400" dirty="0">
                <a:latin typeface="Times New Roman" panose="02020603050405020304" pitchFamily="18" charset="0"/>
                <a:cs typeface="Times New Roman" panose="02020603050405020304" pitchFamily="18" charset="0"/>
              </a:rPr>
              <a:t> through </a:t>
            </a:r>
            <a:r>
              <a:rPr lang="en-US" sz="2400" b="1" dirty="0">
                <a:solidFill>
                  <a:srgbClr val="0070C0"/>
                </a:solidFill>
                <a:latin typeface="Times New Roman" panose="02020603050405020304" pitchFamily="18" charset="0"/>
                <a:cs typeface="Times New Roman" panose="02020603050405020304" pitchFamily="18" charset="0"/>
              </a:rPr>
              <a:t>evidence based practice</a:t>
            </a:r>
            <a:r>
              <a:rPr lang="en-US" sz="2400" dirty="0">
                <a:latin typeface="Times New Roman" panose="02020603050405020304" pitchFamily="18" charset="0"/>
                <a:cs typeface="Times New Roman" panose="02020603050405020304" pitchFamily="18" charset="0"/>
              </a:rPr>
              <a:t> in the various domains of Public Health. The focus is also to provide an avenue to develop </a:t>
            </a:r>
            <a:r>
              <a:rPr lang="en-US" sz="2400" b="1" dirty="0">
                <a:solidFill>
                  <a:srgbClr val="0070C0"/>
                </a:solidFill>
                <a:latin typeface="Times New Roman" panose="02020603050405020304" pitchFamily="18" charset="0"/>
                <a:cs typeface="Times New Roman" panose="02020603050405020304" pitchFamily="18" charset="0"/>
              </a:rPr>
              <a:t>multi-sectoral collaboration </a:t>
            </a:r>
            <a:r>
              <a:rPr lang="en-US" sz="2400" dirty="0">
                <a:latin typeface="Times New Roman" panose="02020603050405020304" pitchFamily="18" charset="0"/>
                <a:cs typeface="Times New Roman" panose="02020603050405020304" pitchFamily="18" charset="0"/>
              </a:rPr>
              <a:t>with public health and other professionals within </a:t>
            </a:r>
            <a:r>
              <a:rPr lang="en-US" sz="2400" b="1" dirty="0">
                <a:solidFill>
                  <a:srgbClr val="0070C0"/>
                </a:solidFill>
                <a:latin typeface="Times New Roman" panose="02020603050405020304" pitchFamily="18" charset="0"/>
                <a:cs typeface="Times New Roman" panose="02020603050405020304" pitchFamily="18" charset="0"/>
              </a:rPr>
              <a:t>AKU</a:t>
            </a:r>
            <a:r>
              <a:rPr lang="en-US" sz="2400" dirty="0">
                <a:latin typeface="Times New Roman" panose="02020603050405020304" pitchFamily="18" charset="0"/>
                <a:cs typeface="Times New Roman" panose="02020603050405020304" pitchFamily="18" charset="0"/>
              </a:rPr>
              <a:t>, at </a:t>
            </a:r>
            <a:r>
              <a:rPr lang="en-US" sz="2400" b="1" dirty="0">
                <a:solidFill>
                  <a:srgbClr val="0070C0"/>
                </a:solidFill>
                <a:latin typeface="Times New Roman" panose="02020603050405020304" pitchFamily="18" charset="0"/>
                <a:cs typeface="Times New Roman" panose="02020603050405020304" pitchFamily="18" charset="0"/>
              </a:rPr>
              <a:t>national </a:t>
            </a:r>
            <a:r>
              <a:rPr lang="en-US" sz="2400" dirty="0">
                <a:latin typeface="Times New Roman" panose="02020603050405020304" pitchFamily="18" charset="0"/>
                <a:cs typeface="Times New Roman" panose="02020603050405020304" pitchFamily="18" charset="0"/>
              </a:rPr>
              <a:t>and </a:t>
            </a:r>
            <a:r>
              <a:rPr lang="en-US" sz="2400" b="1" dirty="0">
                <a:solidFill>
                  <a:srgbClr val="0070C0"/>
                </a:solidFill>
                <a:latin typeface="Times New Roman" panose="02020603050405020304" pitchFamily="18" charset="0"/>
                <a:cs typeface="Times New Roman" panose="02020603050405020304" pitchFamily="18" charset="0"/>
              </a:rPr>
              <a:t>regional</a:t>
            </a:r>
            <a:r>
              <a:rPr lang="en-US" sz="2400" dirty="0">
                <a:latin typeface="Times New Roman" panose="02020603050405020304" pitchFamily="18" charset="0"/>
                <a:cs typeface="Times New Roman" panose="02020603050405020304" pitchFamily="18" charset="0"/>
              </a:rPr>
              <a:t> levels. </a:t>
            </a:r>
          </a:p>
          <a:p>
            <a:endParaRPr lang="en-US" dirty="0"/>
          </a:p>
        </p:txBody>
      </p:sp>
      <p:pic>
        <p:nvPicPr>
          <p:cNvPr id="6" name="Picture 5">
            <a:extLst>
              <a:ext uri="{FF2B5EF4-FFF2-40B4-BE49-F238E27FC236}">
                <a16:creationId xmlns:a16="http://schemas.microsoft.com/office/drawing/2014/main" id="{26E6947A-FD45-4394-B277-1BCBA22CF5AF}"/>
              </a:ext>
            </a:extLst>
          </p:cNvPr>
          <p:cNvPicPr>
            <a:picLocks noChangeAspect="1"/>
          </p:cNvPicPr>
          <p:nvPr/>
        </p:nvPicPr>
        <p:blipFill>
          <a:blip r:embed="rId2"/>
          <a:stretch>
            <a:fillRect/>
          </a:stretch>
        </p:blipFill>
        <p:spPr>
          <a:xfrm>
            <a:off x="1843671" y="4038600"/>
            <a:ext cx="8504657" cy="2064434"/>
          </a:xfrm>
          <a:prstGeom prst="rect">
            <a:avLst/>
          </a:prstGeom>
        </p:spPr>
      </p:pic>
    </p:spTree>
    <p:extLst>
      <p:ext uri="{BB962C8B-B14F-4D97-AF65-F5344CB8AC3E}">
        <p14:creationId xmlns:p14="http://schemas.microsoft.com/office/powerpoint/2010/main" val="1695559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rmAutofit/>
          </a:bodyPr>
          <a:lstStyle/>
          <a:p>
            <a:pPr algn="ctr"/>
            <a:r>
              <a:rPr lang="en-US" sz="6600" b="1" dirty="0"/>
              <a:t>Strategic Directions</a:t>
            </a:r>
          </a:p>
        </p:txBody>
      </p:sp>
      <p:sp>
        <p:nvSpPr>
          <p:cNvPr id="9" name="TextBox 8"/>
          <p:cNvSpPr txBox="1"/>
          <p:nvPr/>
        </p:nvSpPr>
        <p:spPr>
          <a:xfrm>
            <a:off x="6096000" y="4290646"/>
            <a:ext cx="184731" cy="369332"/>
          </a:xfrm>
          <a:prstGeom prst="rect">
            <a:avLst/>
          </a:prstGeom>
          <a:noFill/>
        </p:spPr>
        <p:txBody>
          <a:bodyPr wrap="none" rtlCol="0">
            <a:spAutoFit/>
          </a:bodyPr>
          <a:lstStyle/>
          <a:p>
            <a:endParaRPr lang="en-US" dirty="0"/>
          </a:p>
        </p:txBody>
      </p:sp>
      <p:sp>
        <p:nvSpPr>
          <p:cNvPr id="13" name="TextBox 12"/>
          <p:cNvSpPr txBox="1"/>
          <p:nvPr/>
        </p:nvSpPr>
        <p:spPr>
          <a:xfrm>
            <a:off x="7772400" y="2743201"/>
            <a:ext cx="2138015" cy="646331"/>
          </a:xfrm>
          <a:prstGeom prst="rect">
            <a:avLst/>
          </a:prstGeom>
          <a:noFill/>
        </p:spPr>
        <p:txBody>
          <a:bodyPr wrap="square" rtlCol="0">
            <a:spAutoFit/>
          </a:bodyPr>
          <a:lstStyle/>
          <a:p>
            <a:r>
              <a:rPr lang="en-US" sz="3600" b="1" dirty="0">
                <a:solidFill>
                  <a:schemeClr val="bg1"/>
                </a:solidFill>
              </a:rPr>
              <a:t>Research </a:t>
            </a:r>
          </a:p>
        </p:txBody>
      </p:sp>
      <p:sp>
        <p:nvSpPr>
          <p:cNvPr id="14" name="Slide Number Placeholder 13"/>
          <p:cNvSpPr>
            <a:spLocks noGrp="1"/>
          </p:cNvSpPr>
          <p:nvPr>
            <p:ph type="sldNum" sz="quarter" idx="12"/>
          </p:nvPr>
        </p:nvSpPr>
        <p:spPr/>
        <p:txBody>
          <a:bodyPr/>
          <a:lstStyle/>
          <a:p>
            <a:fld id="{BAB6C91B-D62D-4EC3-AD58-BA534F9FA92E}" type="slidenum">
              <a:rPr lang="en-US" smtClean="0"/>
              <a:t>4</a:t>
            </a:fld>
            <a:endParaRPr lang="en-US"/>
          </a:p>
        </p:txBody>
      </p:sp>
      <p:sp>
        <p:nvSpPr>
          <p:cNvPr id="5" name="Rectangle 4"/>
          <p:cNvSpPr/>
          <p:nvPr/>
        </p:nvSpPr>
        <p:spPr>
          <a:xfrm>
            <a:off x="8755015" y="4406763"/>
            <a:ext cx="3349123" cy="523220"/>
          </a:xfrm>
          <a:prstGeom prst="rect">
            <a:avLst/>
          </a:prstGeom>
        </p:spPr>
        <p:txBody>
          <a:bodyPr wrap="none">
            <a:spAutoFit/>
          </a:bodyPr>
          <a:lstStyle/>
          <a:p>
            <a:pPr algn="ctr"/>
            <a:r>
              <a:rPr lang="en-US" sz="2800" b="1" dirty="0">
                <a:solidFill>
                  <a:schemeClr val="bg1"/>
                </a:solidFill>
              </a:rPr>
              <a:t>Community Practice  </a:t>
            </a:r>
          </a:p>
        </p:txBody>
      </p:sp>
      <p:sp>
        <p:nvSpPr>
          <p:cNvPr id="12" name="TextBox 11"/>
          <p:cNvSpPr txBox="1"/>
          <p:nvPr/>
        </p:nvSpPr>
        <p:spPr>
          <a:xfrm>
            <a:off x="5176685" y="4665406"/>
            <a:ext cx="2585382" cy="1200329"/>
          </a:xfrm>
          <a:prstGeom prst="rect">
            <a:avLst/>
          </a:prstGeom>
          <a:noFill/>
        </p:spPr>
        <p:txBody>
          <a:bodyPr wrap="square" rtlCol="0">
            <a:spAutoFit/>
          </a:bodyPr>
          <a:lstStyle/>
          <a:p>
            <a:pPr algn="ctr"/>
            <a:r>
              <a:rPr lang="en-US" sz="3600" b="1" dirty="0">
                <a:solidFill>
                  <a:schemeClr val="bg1"/>
                </a:solidFill>
              </a:rPr>
              <a:t>Community Practice </a:t>
            </a:r>
          </a:p>
        </p:txBody>
      </p:sp>
      <p:pic>
        <p:nvPicPr>
          <p:cNvPr id="20" name="Content Placeholder 5">
            <a:extLst>
              <a:ext uri="{FF2B5EF4-FFF2-40B4-BE49-F238E27FC236}">
                <a16:creationId xmlns:a16="http://schemas.microsoft.com/office/drawing/2014/main" id="{918AAE9F-A0B7-4D60-A7A4-4C2279FE6F46}"/>
              </a:ext>
            </a:extLst>
          </p:cNvPr>
          <p:cNvPicPr>
            <a:picLocks noChangeAspect="1"/>
          </p:cNvPicPr>
          <p:nvPr/>
        </p:nvPicPr>
        <p:blipFill>
          <a:blip r:embed="rId2"/>
          <a:stretch>
            <a:fillRect/>
          </a:stretch>
        </p:blipFill>
        <p:spPr>
          <a:xfrm>
            <a:off x="4488654" y="3941672"/>
            <a:ext cx="3781761" cy="2382928"/>
          </a:xfrm>
          <a:prstGeom prst="rect">
            <a:avLst/>
          </a:prstGeom>
          <a:solidFill>
            <a:schemeClr val="bg1"/>
          </a:solidFill>
        </p:spPr>
      </p:pic>
      <p:sp>
        <p:nvSpPr>
          <p:cNvPr id="21" name="Oval 20">
            <a:extLst>
              <a:ext uri="{FF2B5EF4-FFF2-40B4-BE49-F238E27FC236}">
                <a16:creationId xmlns:a16="http://schemas.microsoft.com/office/drawing/2014/main" id="{D9C18954-1395-42E5-BAB7-8EEAEA3F1926}"/>
              </a:ext>
            </a:extLst>
          </p:cNvPr>
          <p:cNvSpPr/>
          <p:nvPr/>
        </p:nvSpPr>
        <p:spPr>
          <a:xfrm>
            <a:off x="1902287" y="1630205"/>
            <a:ext cx="3593123" cy="276492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b="1" dirty="0"/>
              <a:t>Education</a:t>
            </a:r>
          </a:p>
        </p:txBody>
      </p:sp>
      <p:pic>
        <p:nvPicPr>
          <p:cNvPr id="22" name="Picture 21">
            <a:extLst>
              <a:ext uri="{FF2B5EF4-FFF2-40B4-BE49-F238E27FC236}">
                <a16:creationId xmlns:a16="http://schemas.microsoft.com/office/drawing/2014/main" id="{5DE2A3B4-EA17-4C9D-B07E-92574AF18D6A}"/>
              </a:ext>
            </a:extLst>
          </p:cNvPr>
          <p:cNvPicPr>
            <a:picLocks noChangeAspect="1"/>
          </p:cNvPicPr>
          <p:nvPr/>
        </p:nvPicPr>
        <p:blipFill>
          <a:blip r:embed="rId2">
            <a:duotone>
              <a:prstClr val="black"/>
              <a:schemeClr val="accent4">
                <a:tint val="45000"/>
                <a:satMod val="400000"/>
              </a:schemeClr>
            </a:duotone>
          </a:blip>
          <a:stretch>
            <a:fillRect/>
          </a:stretch>
        </p:blipFill>
        <p:spPr>
          <a:xfrm>
            <a:off x="6986454" y="1630205"/>
            <a:ext cx="3224346" cy="2665517"/>
          </a:xfrm>
          <a:prstGeom prst="rect">
            <a:avLst/>
          </a:prstGeom>
          <a:noFill/>
        </p:spPr>
      </p:pic>
      <p:sp>
        <p:nvSpPr>
          <p:cNvPr id="23" name="TextBox 22">
            <a:extLst>
              <a:ext uri="{FF2B5EF4-FFF2-40B4-BE49-F238E27FC236}">
                <a16:creationId xmlns:a16="http://schemas.microsoft.com/office/drawing/2014/main" id="{F6C91F90-416C-486C-A182-8F1EC403C714}"/>
              </a:ext>
            </a:extLst>
          </p:cNvPr>
          <p:cNvSpPr txBox="1"/>
          <p:nvPr/>
        </p:nvSpPr>
        <p:spPr>
          <a:xfrm>
            <a:off x="7761006" y="2667000"/>
            <a:ext cx="2138015" cy="646331"/>
          </a:xfrm>
          <a:prstGeom prst="rect">
            <a:avLst/>
          </a:prstGeom>
          <a:noFill/>
        </p:spPr>
        <p:txBody>
          <a:bodyPr wrap="square" rtlCol="0">
            <a:spAutoFit/>
          </a:bodyPr>
          <a:lstStyle/>
          <a:p>
            <a:r>
              <a:rPr lang="en-US" sz="3600" b="1" dirty="0">
                <a:solidFill>
                  <a:schemeClr val="bg1"/>
                </a:solidFill>
              </a:rPr>
              <a:t>Research </a:t>
            </a:r>
          </a:p>
        </p:txBody>
      </p:sp>
      <p:sp>
        <p:nvSpPr>
          <p:cNvPr id="24" name="TextBox 23">
            <a:extLst>
              <a:ext uri="{FF2B5EF4-FFF2-40B4-BE49-F238E27FC236}">
                <a16:creationId xmlns:a16="http://schemas.microsoft.com/office/drawing/2014/main" id="{9C5C7DBB-16A5-4F16-BC42-712467027E7F}"/>
              </a:ext>
            </a:extLst>
          </p:cNvPr>
          <p:cNvSpPr txBox="1"/>
          <p:nvPr/>
        </p:nvSpPr>
        <p:spPr>
          <a:xfrm>
            <a:off x="5165291" y="4589205"/>
            <a:ext cx="2585382" cy="1200329"/>
          </a:xfrm>
          <a:prstGeom prst="rect">
            <a:avLst/>
          </a:prstGeom>
          <a:noFill/>
        </p:spPr>
        <p:txBody>
          <a:bodyPr wrap="square" rtlCol="0">
            <a:spAutoFit/>
          </a:bodyPr>
          <a:lstStyle/>
          <a:p>
            <a:pPr algn="ctr"/>
            <a:r>
              <a:rPr lang="en-US" sz="3600" b="1" dirty="0">
                <a:solidFill>
                  <a:schemeClr val="bg1"/>
                </a:solidFill>
              </a:rPr>
              <a:t>Community Practice </a:t>
            </a:r>
          </a:p>
        </p:txBody>
      </p:sp>
    </p:spTree>
    <p:extLst>
      <p:ext uri="{BB962C8B-B14F-4D97-AF65-F5344CB8AC3E}">
        <p14:creationId xmlns:p14="http://schemas.microsoft.com/office/powerpoint/2010/main" val="1924240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127C9F3-D9C3-4AF1-B459-29DE6918FB89}"/>
              </a:ext>
            </a:extLst>
          </p:cNvPr>
          <p:cNvSpPr txBox="1">
            <a:spLocks/>
          </p:cNvSpPr>
          <p:nvPr/>
        </p:nvSpPr>
        <p:spPr>
          <a:xfrm>
            <a:off x="304800" y="1600200"/>
            <a:ext cx="10972800" cy="2667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rgbClr val="00843D"/>
                </a:solidFill>
                <a:latin typeface="+mj-lt"/>
                <a:ea typeface="+mj-ea"/>
                <a:cs typeface="+mj-cs"/>
              </a:defRPr>
            </a:lvl1pPr>
          </a:lstStyle>
          <a:p>
            <a:pPr marL="285750" indent="-285750">
              <a:buFont typeface="Arial" panose="020B0604020202020204" pitchFamily="34" charset="0"/>
              <a:buChar char="•"/>
            </a:pPr>
            <a:r>
              <a:rPr lang="en-AU"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Inclusive Online Teaching (IOT) course August 2-20, 2021</a:t>
            </a:r>
          </a:p>
          <a:p>
            <a:pPr marL="285750" indent="-285750">
              <a:buFont typeface="Arial" panose="020B0604020202020204" pitchFamily="34" charset="0"/>
              <a:buChar char="•"/>
            </a:pPr>
            <a:endParaRPr lang="en-AU"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AU"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In-house Virtual Training: Initiation and Implementation of SRH Rights Policy Dialogue | August 23-28, 2021, | (6 days)</a:t>
            </a:r>
            <a:endParaRPr lang="en-PK"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3529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t>Goals of </a:t>
            </a:r>
            <a:r>
              <a:rPr lang="en-US" sz="5400" b="1" u="sng" dirty="0"/>
              <a:t>Stream Name</a:t>
            </a:r>
          </a:p>
        </p:txBody>
      </p:sp>
      <p:sp>
        <p:nvSpPr>
          <p:cNvPr id="4" name="Slide Number Placeholder 3"/>
          <p:cNvSpPr>
            <a:spLocks noGrp="1"/>
          </p:cNvSpPr>
          <p:nvPr>
            <p:ph type="sldNum" sz="quarter" idx="12"/>
          </p:nvPr>
        </p:nvSpPr>
        <p:spPr/>
        <p:txBody>
          <a:bodyPr/>
          <a:lstStyle/>
          <a:p>
            <a:fld id="{BAB6C91B-D62D-4EC3-AD58-BA534F9FA92E}" type="slidenum">
              <a:rPr lang="en-US" smtClean="0"/>
              <a:t>6</a:t>
            </a:fld>
            <a:endParaRPr lang="en-US" dirty="0"/>
          </a:p>
        </p:txBody>
      </p:sp>
      <p:sp>
        <p:nvSpPr>
          <p:cNvPr id="5" name="Content Placeholder 2">
            <a:extLst>
              <a:ext uri="{FF2B5EF4-FFF2-40B4-BE49-F238E27FC236}">
                <a16:creationId xmlns:a16="http://schemas.microsoft.com/office/drawing/2014/main" id="{BFDBD30A-9A98-4242-AE43-77EEF73BD1FB}"/>
              </a:ext>
            </a:extLst>
          </p:cNvPr>
          <p:cNvSpPr>
            <a:spLocks noGrp="1"/>
          </p:cNvSpPr>
          <p:nvPr>
            <p:ph idx="1"/>
          </p:nvPr>
        </p:nvSpPr>
        <p:spPr>
          <a:xfrm>
            <a:off x="660009" y="1825625"/>
            <a:ext cx="10922391" cy="4351338"/>
          </a:xfrm>
        </p:spPr>
        <p:txBody>
          <a:bodyPr>
            <a:normAutofit fontScale="92500" lnSpcReduction="10000"/>
          </a:bodyPr>
          <a:lstStyle/>
          <a:p>
            <a:r>
              <a:rPr lang="en-US" sz="3500" b="1" dirty="0">
                <a:solidFill>
                  <a:srgbClr val="0070C0"/>
                </a:solidFill>
                <a:latin typeface="Times New Roman" panose="02020603050405020304" pitchFamily="18" charset="0"/>
                <a:cs typeface="Times New Roman" panose="02020603050405020304" pitchFamily="18" charset="0"/>
              </a:rPr>
              <a:t>Goal 1: </a:t>
            </a:r>
            <a:r>
              <a:rPr lang="en-US" sz="3500" b="1" dirty="0">
                <a:latin typeface="Times New Roman" panose="02020603050405020304" pitchFamily="18" charset="0"/>
                <a:cs typeface="Times New Roman" panose="02020603050405020304" pitchFamily="18" charset="0"/>
              </a:rPr>
              <a:t>Building capacity and empowering communities through education, research and practice </a:t>
            </a:r>
          </a:p>
          <a:p>
            <a:pPr marL="0" indent="0">
              <a:buNone/>
            </a:pPr>
            <a:endParaRPr lang="en-US" sz="3500" b="1" dirty="0">
              <a:latin typeface="Times New Roman" panose="02020603050405020304" pitchFamily="18" charset="0"/>
              <a:cs typeface="Times New Roman" panose="02020603050405020304" pitchFamily="18" charset="0"/>
            </a:endParaRPr>
          </a:p>
          <a:p>
            <a:r>
              <a:rPr lang="en-US" sz="3500" b="1" dirty="0">
                <a:solidFill>
                  <a:srgbClr val="0070C0"/>
                </a:solidFill>
                <a:latin typeface="Times New Roman" panose="02020603050405020304" pitchFamily="18" charset="0"/>
                <a:cs typeface="Times New Roman" panose="02020603050405020304" pitchFamily="18" charset="0"/>
              </a:rPr>
              <a:t>Goal 2:  </a:t>
            </a:r>
            <a:r>
              <a:rPr lang="en-US" sz="3500" b="1" dirty="0">
                <a:latin typeface="Times New Roman" panose="02020603050405020304" pitchFamily="18" charset="0"/>
                <a:cs typeface="Times New Roman" panose="02020603050405020304" pitchFamily="18" charset="0"/>
              </a:rPr>
              <a:t>Promoting and conducting scholarly and research activities in public health</a:t>
            </a:r>
          </a:p>
          <a:p>
            <a:endParaRPr lang="en-US" sz="3500" b="1" dirty="0">
              <a:latin typeface="Times New Roman" panose="02020603050405020304" pitchFamily="18" charset="0"/>
              <a:cs typeface="Times New Roman" panose="02020603050405020304" pitchFamily="18" charset="0"/>
            </a:endParaRPr>
          </a:p>
          <a:p>
            <a:r>
              <a:rPr lang="en-US" sz="3500" b="1" dirty="0">
                <a:solidFill>
                  <a:srgbClr val="0070C0"/>
                </a:solidFill>
                <a:latin typeface="Times New Roman" panose="02020603050405020304" pitchFamily="18" charset="0"/>
                <a:cs typeface="Times New Roman" panose="02020603050405020304" pitchFamily="18" charset="0"/>
              </a:rPr>
              <a:t>Goal 3:</a:t>
            </a:r>
            <a:r>
              <a:rPr lang="en-US" sz="3500" b="1" dirty="0">
                <a:latin typeface="Times New Roman" panose="02020603050405020304" pitchFamily="18" charset="0"/>
                <a:cs typeface="Times New Roman" panose="02020603050405020304" pitchFamily="18" charset="0"/>
              </a:rPr>
              <a:t>Advocating public health nurse role in public and private sectors  </a:t>
            </a:r>
          </a:p>
          <a:p>
            <a:endParaRPr lang="en-US" dirty="0"/>
          </a:p>
        </p:txBody>
      </p:sp>
    </p:spTree>
    <p:extLst>
      <p:ext uri="{BB962C8B-B14F-4D97-AF65-F5344CB8AC3E}">
        <p14:creationId xmlns:p14="http://schemas.microsoft.com/office/powerpoint/2010/main" val="3554325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Research Interest and Expertise </a:t>
            </a:r>
          </a:p>
        </p:txBody>
      </p:sp>
      <p:sp>
        <p:nvSpPr>
          <p:cNvPr id="5" name="Content Placeholder 4"/>
          <p:cNvSpPr>
            <a:spLocks noGrp="1"/>
          </p:cNvSpPr>
          <p:nvPr>
            <p:ph sz="half" idx="2"/>
          </p:nvPr>
        </p:nvSpPr>
        <p:spPr>
          <a:xfrm>
            <a:off x="6197600" y="1524000"/>
            <a:ext cx="5384800" cy="4343399"/>
          </a:xfrm>
        </p:spPr>
        <p:txBody>
          <a:bodyPr>
            <a:normAutofit/>
          </a:bodyPr>
          <a:lstStyle/>
          <a:p>
            <a:endParaRPr lang="en-US" i="0" dirty="0">
              <a:solidFill>
                <a:schemeClr val="tx1"/>
              </a:solidFill>
            </a:endParaRPr>
          </a:p>
          <a:p>
            <a:endParaRPr lang="en-US" dirty="0"/>
          </a:p>
          <a:p>
            <a:endParaRPr lang="en-US" dirty="0"/>
          </a:p>
        </p:txBody>
      </p:sp>
      <p:sp>
        <p:nvSpPr>
          <p:cNvPr id="4" name="Rectangle 3">
            <a:extLst>
              <a:ext uri="{FF2B5EF4-FFF2-40B4-BE49-F238E27FC236}">
                <a16:creationId xmlns:a16="http://schemas.microsoft.com/office/drawing/2014/main" id="{3D64E094-6AFE-416C-AEB2-B04EECB2744C}"/>
              </a:ext>
            </a:extLst>
          </p:cNvPr>
          <p:cNvSpPr/>
          <p:nvPr/>
        </p:nvSpPr>
        <p:spPr>
          <a:xfrm>
            <a:off x="6069012" y="1886243"/>
            <a:ext cx="5486400" cy="3523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rPr>
              <a:t>Reproductive Health More Focusing on Family Practice/ Infertility</a:t>
            </a:r>
          </a:p>
          <a:p>
            <a:r>
              <a:rPr lang="en-US" sz="2000" b="1" dirty="0">
                <a:solidFill>
                  <a:schemeClr val="bg1"/>
                </a:solidFill>
              </a:rPr>
              <a:t>Field Management</a:t>
            </a:r>
          </a:p>
          <a:p>
            <a:r>
              <a:rPr lang="en-US" sz="2000" b="1" dirty="0">
                <a:solidFill>
                  <a:schemeClr val="bg1"/>
                </a:solidFill>
              </a:rPr>
              <a:t>Adolescent Health </a:t>
            </a:r>
          </a:p>
          <a:p>
            <a:r>
              <a:rPr lang="en-US" sz="2000" b="1" dirty="0">
                <a:solidFill>
                  <a:schemeClr val="bg1"/>
                </a:solidFill>
              </a:rPr>
              <a:t>School Health</a:t>
            </a:r>
          </a:p>
          <a:p>
            <a:r>
              <a:rPr lang="en-US" sz="2000" b="1" dirty="0">
                <a:solidFill>
                  <a:schemeClr val="bg1"/>
                </a:solidFill>
              </a:rPr>
              <a:t>e-health  </a:t>
            </a:r>
          </a:p>
          <a:p>
            <a:r>
              <a:rPr lang="en-US" sz="2000" b="1" dirty="0">
                <a:solidFill>
                  <a:schemeClr val="bg1"/>
                </a:solidFill>
              </a:rPr>
              <a:t>Non-communicable diseases </a:t>
            </a:r>
          </a:p>
          <a:p>
            <a:r>
              <a:rPr lang="en-US" sz="2000" b="1" dirty="0">
                <a:solidFill>
                  <a:schemeClr val="bg1"/>
                </a:solidFill>
              </a:rPr>
              <a:t>Quality of life </a:t>
            </a:r>
          </a:p>
        </p:txBody>
      </p:sp>
      <p:sp>
        <p:nvSpPr>
          <p:cNvPr id="6" name="Rectangle 5">
            <a:extLst>
              <a:ext uri="{FF2B5EF4-FFF2-40B4-BE49-F238E27FC236}">
                <a16:creationId xmlns:a16="http://schemas.microsoft.com/office/drawing/2014/main" id="{42034359-D103-41B0-8AD3-349E849B7E8C}"/>
              </a:ext>
            </a:extLst>
          </p:cNvPr>
          <p:cNvSpPr/>
          <p:nvPr/>
        </p:nvSpPr>
        <p:spPr>
          <a:xfrm>
            <a:off x="381000" y="1886243"/>
            <a:ext cx="5257800" cy="3505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US" sz="2000" dirty="0">
              <a:solidFill>
                <a:schemeClr val="bg1"/>
              </a:solidFill>
            </a:endParaRPr>
          </a:p>
          <a:p>
            <a:endParaRPr lang="en-US" sz="2000" b="1" dirty="0">
              <a:solidFill>
                <a:schemeClr val="bg1"/>
              </a:solidFill>
            </a:endParaRPr>
          </a:p>
          <a:p>
            <a:r>
              <a:rPr lang="en-US" sz="2000" b="1" dirty="0">
                <a:solidFill>
                  <a:schemeClr val="bg1"/>
                </a:solidFill>
              </a:rPr>
              <a:t>Community/Public Health Nursing</a:t>
            </a:r>
          </a:p>
          <a:p>
            <a:r>
              <a:rPr lang="en-US" sz="2000" b="1" dirty="0">
                <a:solidFill>
                  <a:schemeClr val="bg1"/>
                </a:solidFill>
              </a:rPr>
              <a:t>Women and Child Health</a:t>
            </a:r>
          </a:p>
          <a:p>
            <a:r>
              <a:rPr lang="en-US" sz="2000" b="1" dirty="0">
                <a:solidFill>
                  <a:schemeClr val="bg1"/>
                </a:solidFill>
              </a:rPr>
              <a:t> Women empowerment and child abuse</a:t>
            </a:r>
          </a:p>
          <a:p>
            <a:r>
              <a:rPr lang="en-US" sz="2000" b="1" dirty="0">
                <a:solidFill>
                  <a:schemeClr val="bg1"/>
                </a:solidFill>
              </a:rPr>
              <a:t> Mental health and Resilience </a:t>
            </a:r>
          </a:p>
          <a:p>
            <a:r>
              <a:rPr lang="en-US" sz="2000" b="1" dirty="0">
                <a:solidFill>
                  <a:schemeClr val="bg1"/>
                </a:solidFill>
              </a:rPr>
              <a:t> Domestic and Workplace Violence</a:t>
            </a:r>
          </a:p>
          <a:p>
            <a:r>
              <a:rPr lang="en-US" sz="2000" b="1" dirty="0">
                <a:solidFill>
                  <a:schemeClr val="bg1"/>
                </a:solidFill>
              </a:rPr>
              <a:t> Gender and equity</a:t>
            </a:r>
          </a:p>
          <a:p>
            <a:r>
              <a:rPr lang="en-US" sz="2000" b="1" dirty="0">
                <a:solidFill>
                  <a:schemeClr val="bg1"/>
                </a:solidFill>
              </a:rPr>
              <a:t>Program Evaluation</a:t>
            </a:r>
          </a:p>
          <a:p>
            <a:r>
              <a:rPr lang="en-US" sz="2000" b="1" dirty="0">
                <a:solidFill>
                  <a:schemeClr val="bg1"/>
                </a:solidFill>
              </a:rPr>
              <a:t>Nursing Education</a:t>
            </a:r>
          </a:p>
          <a:p>
            <a:r>
              <a:rPr lang="en-US" sz="2000" b="1" dirty="0">
                <a:solidFill>
                  <a:schemeClr val="bg1"/>
                </a:solidFill>
              </a:rPr>
              <a:t>Health Systems</a:t>
            </a:r>
          </a:p>
          <a:p>
            <a:r>
              <a:rPr lang="en-US" sz="2000" b="1" dirty="0">
                <a:solidFill>
                  <a:schemeClr val="bg1"/>
                </a:solidFill>
              </a:rPr>
              <a:t>Bio-ethics</a:t>
            </a:r>
          </a:p>
          <a:p>
            <a:endParaRPr lang="en-US" sz="2000" b="1" dirty="0">
              <a:solidFill>
                <a:schemeClr val="bg1"/>
              </a:solidFill>
            </a:endParaRPr>
          </a:p>
          <a:p>
            <a:endParaRPr lang="en-US" b="1" dirty="0">
              <a:solidFill>
                <a:schemeClr val="tx1"/>
              </a:solidFill>
            </a:endParaRPr>
          </a:p>
        </p:txBody>
      </p:sp>
    </p:spTree>
    <p:extLst>
      <p:ext uri="{BB962C8B-B14F-4D97-AF65-F5344CB8AC3E}">
        <p14:creationId xmlns:p14="http://schemas.microsoft.com/office/powerpoint/2010/main" val="3982240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2438400"/>
            <a:ext cx="10972800" cy="1143000"/>
          </a:xfrm>
        </p:spPr>
        <p:txBody>
          <a:bodyPr/>
          <a:lstStyle/>
          <a:p>
            <a:pPr algn="ctr"/>
            <a:r>
              <a:rPr lang="en-US" b="1" dirty="0"/>
              <a:t>Public Health Stream Scholarly Activities </a:t>
            </a:r>
          </a:p>
        </p:txBody>
      </p:sp>
      <p:sp>
        <p:nvSpPr>
          <p:cNvPr id="4" name="Slide Number Placeholder 3"/>
          <p:cNvSpPr>
            <a:spLocks noGrp="1"/>
          </p:cNvSpPr>
          <p:nvPr>
            <p:ph type="sldNum" sz="quarter" idx="12"/>
          </p:nvPr>
        </p:nvSpPr>
        <p:spPr/>
        <p:txBody>
          <a:bodyPr/>
          <a:lstStyle/>
          <a:p>
            <a:fld id="{BAB6C91B-D62D-4EC3-AD58-BA534F9FA92E}" type="slidenum">
              <a:rPr lang="en-US" smtClean="0"/>
              <a:t>8</a:t>
            </a:fld>
            <a:endParaRPr lang="en-US"/>
          </a:p>
        </p:txBody>
      </p:sp>
    </p:spTree>
    <p:extLst>
      <p:ext uri="{BB962C8B-B14F-4D97-AF65-F5344CB8AC3E}">
        <p14:creationId xmlns:p14="http://schemas.microsoft.com/office/powerpoint/2010/main" val="1053094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575" y="160338"/>
            <a:ext cx="11426825" cy="982662"/>
          </a:xfrm>
        </p:spPr>
        <p:txBody>
          <a:bodyPr>
            <a:normAutofit/>
          </a:bodyPr>
          <a:lstStyle/>
          <a:p>
            <a:r>
              <a:rPr lang="en-US" b="1" dirty="0"/>
              <a:t>International Journal Publications </a:t>
            </a:r>
          </a:p>
        </p:txBody>
      </p:sp>
      <p:sp>
        <p:nvSpPr>
          <p:cNvPr id="7"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 Placeholder 3">
            <a:extLst>
              <a:ext uri="{FF2B5EF4-FFF2-40B4-BE49-F238E27FC236}">
                <a16:creationId xmlns:a16="http://schemas.microsoft.com/office/drawing/2014/main" id="{D789E5AA-C5E3-4E6F-A708-8BA0EA6F18FB}"/>
              </a:ext>
            </a:extLst>
          </p:cNvPr>
          <p:cNvSpPr>
            <a:spLocks noGrp="1"/>
          </p:cNvSpPr>
          <p:nvPr>
            <p:ph type="body" sz="quarter" idx="11"/>
          </p:nvPr>
        </p:nvSpPr>
        <p:spPr>
          <a:xfrm>
            <a:off x="304799" y="1371600"/>
            <a:ext cx="11426825" cy="5326062"/>
          </a:xfrm>
        </p:spPr>
        <p:txBody>
          <a:bodyPr>
            <a:normAutofit fontScale="85000" lnSpcReduction="20000"/>
          </a:bodyPr>
          <a:lstStyle/>
          <a:p>
            <a:r>
              <a:rPr lang="en-AU" sz="2100" dirty="0">
                <a:effectLst/>
                <a:latin typeface="Times New Roman" panose="02020603050405020304" pitchFamily="18" charset="0"/>
                <a:ea typeface="Calibri" panose="020F0502020204030204" pitchFamily="34" charset="0"/>
                <a:cs typeface="Times New Roman" panose="02020603050405020304" pitchFamily="18" charset="0"/>
              </a:rPr>
              <a:t>Gulzar, S. (2021), </a:t>
            </a:r>
            <a:r>
              <a:rPr lang="en-AU" sz="2100" b="1" dirty="0">
                <a:effectLst/>
                <a:latin typeface="Times New Roman" panose="02020603050405020304" pitchFamily="18" charset="0"/>
                <a:ea typeface="Calibri" panose="020F0502020204030204" pitchFamily="34" charset="0"/>
                <a:cs typeface="Times New Roman" panose="02020603050405020304" pitchFamily="18" charset="0"/>
              </a:rPr>
              <a:t>“Can Shaping an Individual Shape the Future?”. </a:t>
            </a:r>
            <a:r>
              <a:rPr lang="en-AU" sz="2100" dirty="0">
                <a:effectLst/>
                <a:latin typeface="Times New Roman" panose="02020603050405020304" pitchFamily="18" charset="0"/>
                <a:ea typeface="Calibri" panose="020F0502020204030204" pitchFamily="34" charset="0"/>
                <a:cs typeface="Times New Roman" panose="02020603050405020304" pitchFamily="18" charset="0"/>
              </a:rPr>
              <a:t>Publish at </a:t>
            </a:r>
            <a:r>
              <a:rPr lang="en-AU" sz="2100" u="sng"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www.medium.com</a:t>
            </a:r>
            <a:r>
              <a:rPr lang="en-AU" sz="2100" dirty="0">
                <a:effectLst/>
                <a:latin typeface="Times New Roman" panose="02020603050405020304" pitchFamily="18" charset="0"/>
                <a:ea typeface="Calibri" panose="020F0502020204030204" pitchFamily="34" charset="0"/>
                <a:cs typeface="Times New Roman" panose="02020603050405020304" pitchFamily="18" charset="0"/>
              </a:rPr>
              <a:t> on September 2-2021. Retrieve from </a:t>
            </a:r>
            <a:r>
              <a:rPr lang="en-AU" sz="2100" u="sng" dirty="0">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https://medium.com/@saleemagulzar5</a:t>
            </a:r>
            <a:endParaRPr lang="en-AU" sz="2100"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PK" sz="2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AU" sz="2100" dirty="0">
                <a:effectLst/>
                <a:latin typeface="Times New Roman" panose="02020603050405020304" pitchFamily="18" charset="0"/>
                <a:ea typeface="Calibri" panose="020F0502020204030204" pitchFamily="34" charset="0"/>
                <a:cs typeface="Times New Roman" panose="02020603050405020304" pitchFamily="18" charset="0"/>
              </a:rPr>
              <a:t>Gulzar, S. (2021), </a:t>
            </a:r>
            <a:r>
              <a:rPr lang="en-AU" sz="2100" b="1" dirty="0">
                <a:effectLst/>
                <a:latin typeface="Times New Roman" panose="02020603050405020304" pitchFamily="18" charset="0"/>
                <a:ea typeface="Calibri" panose="020F0502020204030204" pitchFamily="34" charset="0"/>
                <a:cs typeface="Times New Roman" panose="02020603050405020304" pitchFamily="18" charset="0"/>
              </a:rPr>
              <a:t>“Am I doing enough”</a:t>
            </a:r>
            <a:r>
              <a:rPr lang="en-AU" sz="2100" dirty="0">
                <a:effectLst/>
                <a:latin typeface="Times New Roman" panose="02020603050405020304" pitchFamily="18" charset="0"/>
                <a:ea typeface="Calibri" panose="020F0502020204030204" pitchFamily="34" charset="0"/>
                <a:cs typeface="Times New Roman" panose="02020603050405020304" pitchFamily="18" charset="0"/>
              </a:rPr>
              <a:t>. Publish at </a:t>
            </a:r>
            <a:r>
              <a:rPr lang="en-AU" sz="2100" u="sng"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www.medium.com</a:t>
            </a:r>
            <a:r>
              <a:rPr lang="en-AU" sz="2100" dirty="0">
                <a:effectLst/>
                <a:latin typeface="Times New Roman" panose="02020603050405020304" pitchFamily="18" charset="0"/>
                <a:ea typeface="Calibri" panose="020F0502020204030204" pitchFamily="34" charset="0"/>
                <a:cs typeface="Times New Roman" panose="02020603050405020304" pitchFamily="18" charset="0"/>
              </a:rPr>
              <a:t> on September 14-2021. Retrieve from </a:t>
            </a:r>
            <a:r>
              <a:rPr lang="en-AU" sz="2100" u="sng" dirty="0">
                <a:effectLst/>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https://medium.com/@saleemagulzar5/can-shaping-an-individual-shape-the-future-c24239c214ac</a:t>
            </a:r>
            <a:endParaRPr lang="en-AU" sz="2100" u="sng"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AU" sz="2100" u="sng"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100" b="1" i="0" u="none" strike="noStrike" dirty="0">
                <a:effectLst/>
                <a:latin typeface="Times New Roman" panose="02020603050405020304" pitchFamily="18" charset="0"/>
                <a:cs typeface="Times New Roman" panose="02020603050405020304" pitchFamily="18" charset="0"/>
              </a:rPr>
              <a:t>The Importance of Community Midwives in Pakistan: Looking at Existing Evidence and their need during the COVID-19 Pandemic</a:t>
            </a:r>
            <a:r>
              <a:rPr lang="en-US" sz="2100" i="0" u="none" strike="noStrike" dirty="0">
                <a:effectLst/>
                <a:latin typeface="Times New Roman" panose="02020603050405020304" pitchFamily="18" charset="0"/>
                <a:cs typeface="Times New Roman" panose="02020603050405020304" pitchFamily="18" charset="0"/>
              </a:rPr>
              <a:t> </a:t>
            </a:r>
            <a:r>
              <a:rPr lang="en-US" sz="2100" b="0" i="0" u="none" strike="noStrike" dirty="0">
                <a:effectLst/>
                <a:latin typeface="Times New Roman" panose="02020603050405020304" pitchFamily="18" charset="0"/>
                <a:cs typeface="Times New Roman" panose="02020603050405020304" pitchFamily="18" charset="0"/>
              </a:rPr>
              <a:t>D Siddiqui, TS Ali Midwifery, 103242</a:t>
            </a:r>
          </a:p>
          <a:p>
            <a:pPr marL="0" indent="0">
              <a:buNone/>
            </a:pPr>
            <a:endParaRPr lang="en-US" sz="2100" b="0" i="0" u="none" strike="noStrike" dirty="0">
              <a:effectLst/>
              <a:latin typeface="Times New Roman" panose="02020603050405020304" pitchFamily="18" charset="0"/>
              <a:cs typeface="Times New Roman" panose="02020603050405020304" pitchFamily="18" charset="0"/>
            </a:endParaRPr>
          </a:p>
          <a:p>
            <a:r>
              <a:rPr lang="en-US" sz="2100" b="1" i="0" dirty="0">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Bilateral Retractile Testis: A Possible Risk Factor for Male Infertility</a:t>
            </a:r>
            <a:r>
              <a:rPr lang="en-US" sz="2100" b="1" i="0" u="none" strike="noStrike" dirty="0">
                <a:effectLst/>
                <a:latin typeface="Times New Roman" panose="02020603050405020304" pitchFamily="18" charset="0"/>
                <a:cs typeface="Times New Roman" panose="02020603050405020304" pitchFamily="18" charset="0"/>
              </a:rPr>
              <a:t> </a:t>
            </a:r>
            <a:r>
              <a:rPr lang="en-US" sz="2100" b="0" i="0" u="none" strike="noStrike" dirty="0">
                <a:effectLst/>
                <a:latin typeface="Times New Roman" panose="02020603050405020304" pitchFamily="18" charset="0"/>
                <a:cs typeface="Times New Roman" panose="02020603050405020304" pitchFamily="18" charset="0"/>
              </a:rPr>
              <a:t>SI </a:t>
            </a:r>
            <a:r>
              <a:rPr lang="en-US" sz="2100" b="0" i="0" u="none" strike="noStrike" dirty="0" err="1">
                <a:effectLst/>
                <a:latin typeface="Times New Roman" panose="02020603050405020304" pitchFamily="18" charset="0"/>
                <a:cs typeface="Times New Roman" panose="02020603050405020304" pitchFamily="18" charset="0"/>
              </a:rPr>
              <a:t>Burni</a:t>
            </a:r>
            <a:r>
              <a:rPr lang="en-US" sz="2100" b="0" i="0" u="none" strike="noStrike" dirty="0">
                <a:effectLst/>
                <a:latin typeface="Times New Roman" panose="02020603050405020304" pitchFamily="18" charset="0"/>
                <a:cs typeface="Times New Roman" panose="02020603050405020304" pitchFamily="18" charset="0"/>
              </a:rPr>
              <a:t>, SR Khan, FK Ahmed, SA Rizvi, TS Ali Advances in Sexual Medicine 12 (1), 9-17</a:t>
            </a:r>
          </a:p>
          <a:p>
            <a:pPr marL="0" indent="0">
              <a:buNone/>
            </a:pPr>
            <a:endParaRPr lang="en-US" sz="2100" b="0" i="0" u="none" strike="noStrike" dirty="0">
              <a:effectLst/>
              <a:latin typeface="Times New Roman" panose="02020603050405020304" pitchFamily="18" charset="0"/>
              <a:cs typeface="Times New Roman" panose="02020603050405020304" pitchFamily="18" charset="0"/>
            </a:endParaRPr>
          </a:p>
          <a:p>
            <a:r>
              <a:rPr lang="en-US" sz="2100" b="1" i="0" u="sng" dirty="0">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Human papillomavirus-associated anal squamous intraepithelial lesions in men who have sex with men and transgender women living with and without HIV in Karachi Pakistan …</a:t>
            </a:r>
            <a:r>
              <a:rPr lang="en-US" sz="2100" b="0" i="0" u="none" strike="noStrike" dirty="0">
                <a:effectLst/>
                <a:latin typeface="Times New Roman" panose="02020603050405020304" pitchFamily="18" charset="0"/>
                <a:cs typeface="Times New Roman" panose="02020603050405020304" pitchFamily="18" charset="0"/>
              </a:rPr>
              <a:t> M Ejaz, M Mubarak, TS Ali, S Andersson, AM </a:t>
            </a:r>
            <a:r>
              <a:rPr lang="en-US" sz="2100" b="0" i="0" u="none" strike="noStrike" dirty="0" err="1">
                <a:effectLst/>
                <a:latin typeface="Times New Roman" panose="02020603050405020304" pitchFamily="18" charset="0"/>
                <a:cs typeface="Times New Roman" panose="02020603050405020304" pitchFamily="18" charset="0"/>
              </a:rPr>
              <a:t>Ekström</a:t>
            </a:r>
            <a:r>
              <a:rPr lang="en-US" sz="2100" b="0" i="0" u="none" strike="noStrike" dirty="0">
                <a:effectLst/>
                <a:latin typeface="Times New Roman" panose="02020603050405020304" pitchFamily="18" charset="0"/>
                <a:cs typeface="Times New Roman" panose="02020603050405020304" pitchFamily="18" charset="0"/>
              </a:rPr>
              <a:t> BMC infectious diseases 21 (1), 1-12</a:t>
            </a:r>
          </a:p>
          <a:p>
            <a:endParaRPr lang="en-US" sz="2100" b="0" i="0" u="none" strike="noStrike" dirty="0">
              <a:effectLst/>
              <a:latin typeface="Times New Roman" panose="02020603050405020304" pitchFamily="18" charset="0"/>
              <a:cs typeface="Times New Roman" panose="02020603050405020304" pitchFamily="18" charset="0"/>
            </a:endParaRPr>
          </a:p>
          <a:p>
            <a:r>
              <a:rPr lang="en-US" sz="2100" b="1" i="0" u="sng" dirty="0">
                <a:effectLst/>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Anal human papillomavirus infection among men who have sex with men and transgender women living with and without HIV in Pakistan: findings from a cross-sectional study</a:t>
            </a:r>
            <a:r>
              <a:rPr lang="en-US" sz="2100" b="0" i="0" u="none" strike="noStrike" dirty="0">
                <a:effectLst/>
                <a:latin typeface="Times New Roman" panose="02020603050405020304" pitchFamily="18" charset="0"/>
                <a:cs typeface="Times New Roman" panose="02020603050405020304" pitchFamily="18" charset="0"/>
              </a:rPr>
              <a:t> M Ejaz, S Andersson, S Batool, T Ali, AM </a:t>
            </a:r>
            <a:r>
              <a:rPr lang="en-US" sz="2100" b="0" i="0" u="none" strike="noStrike" dirty="0" err="1">
                <a:effectLst/>
                <a:latin typeface="Times New Roman" panose="02020603050405020304" pitchFamily="18" charset="0"/>
                <a:cs typeface="Times New Roman" panose="02020603050405020304" pitchFamily="18" charset="0"/>
              </a:rPr>
              <a:t>Ekström</a:t>
            </a:r>
            <a:r>
              <a:rPr lang="en-US" sz="2100" b="0" i="0" u="none" strike="noStrike" dirty="0">
                <a:effectLst/>
                <a:latin typeface="Times New Roman" panose="02020603050405020304" pitchFamily="18" charset="0"/>
                <a:cs typeface="Times New Roman" panose="02020603050405020304" pitchFamily="18" charset="0"/>
              </a:rPr>
              <a:t> BMJ open 11 (11), e052176</a:t>
            </a:r>
            <a:endParaRPr lang="en-PK" sz="2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9515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7A6E3B928D47F4F8D21035CD6146484" ma:contentTypeVersion="4" ma:contentTypeDescription="Create a new document." ma:contentTypeScope="" ma:versionID="7d427c23e70ec9dc22283398f636d51f">
  <xsd:schema xmlns:xsd="http://www.w3.org/2001/XMLSchema" xmlns:xs="http://www.w3.org/2001/XMLSchema" xmlns:p="http://schemas.microsoft.com/office/2006/metadata/properties" xmlns:ns1="http://schemas.microsoft.com/sharepoint/v3" xmlns:ns2="b4419758-8a30-462b-a703-e2b3e7f503de" targetNamespace="http://schemas.microsoft.com/office/2006/metadata/properties" ma:root="true" ma:fieldsID="f64f870e1c504404de7f3dc3ad5363fe" ns1:_="" ns2:_="">
    <xsd:import namespace="http://schemas.microsoft.com/sharepoint/v3"/>
    <xsd:import namespace="b4419758-8a30-462b-a703-e2b3e7f503d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419758-8a30-462b-a703-e2b3e7f503d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899C0B6-E075-4112-9CAC-52255B6FAF5D}">
  <ds:schemaRefs>
    <ds:schemaRef ds:uri="http://schemas.microsoft.com/sharepoint/v3/contenttype/forms"/>
  </ds:schemaRefs>
</ds:datastoreItem>
</file>

<file path=customXml/itemProps2.xml><?xml version="1.0" encoding="utf-8"?>
<ds:datastoreItem xmlns:ds="http://schemas.openxmlformats.org/officeDocument/2006/customXml" ds:itemID="{0269A199-21F7-4BA8-BFC3-1640604B01FB}"/>
</file>

<file path=customXml/itemProps3.xml><?xml version="1.0" encoding="utf-8"?>
<ds:datastoreItem xmlns:ds="http://schemas.openxmlformats.org/officeDocument/2006/customXml" ds:itemID="{C89502C1-F0C4-46C8-9D7B-78798E651F02}">
  <ds:schemaRefs>
    <ds:schemaRef ds:uri="http://schemas.microsoft.com/office/2006/documentManagement/types"/>
    <ds:schemaRef ds:uri="http://www.w3.org/XML/1998/namespace"/>
    <ds:schemaRef ds:uri="http://purl.org/dc/dcmitype/"/>
    <ds:schemaRef ds:uri="http://purl.org/dc/elements/1.1/"/>
    <ds:schemaRef ds:uri="b1c730f8-76d2-4567-8af4-231ef8e4a55e"/>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12068</TotalTime>
  <Words>2399</Words>
  <Application>Microsoft Office PowerPoint</Application>
  <PresentationFormat>Widescreen</PresentationFormat>
  <Paragraphs>302</Paragraphs>
  <Slides>23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Bodoni MT</vt:lpstr>
      <vt:lpstr>Calibri</vt:lpstr>
      <vt:lpstr>Cambria</vt:lpstr>
      <vt:lpstr>Tahoma</vt:lpstr>
      <vt:lpstr>Times New Roman</vt:lpstr>
      <vt:lpstr>Wingdings</vt:lpstr>
      <vt:lpstr>Office Theme</vt:lpstr>
      <vt:lpstr>Public Health Stream Research Output 2021</vt:lpstr>
      <vt:lpstr>Layout of the Presentation </vt:lpstr>
      <vt:lpstr>Scope </vt:lpstr>
      <vt:lpstr>Strategic Directions</vt:lpstr>
      <vt:lpstr>PowerPoint Presentation</vt:lpstr>
      <vt:lpstr>Goals of Stream Name</vt:lpstr>
      <vt:lpstr>Research Interest and Expertise </vt:lpstr>
      <vt:lpstr>Public Health Stream Scholarly Activities </vt:lpstr>
      <vt:lpstr>International Journal Publications </vt:lpstr>
      <vt:lpstr>International Journal Publications </vt:lpstr>
      <vt:lpstr>International Journal Publications </vt:lpstr>
      <vt:lpstr>International Journal Publications </vt:lpstr>
      <vt:lpstr>Extramural Grants Secured </vt:lpstr>
      <vt:lpstr>Extramural Grants Secured </vt:lpstr>
      <vt:lpstr>Extramural Grants Secured </vt:lpstr>
      <vt:lpstr>Extramural Grants Secured </vt:lpstr>
      <vt:lpstr>Extramural Grants Applied:</vt:lpstr>
      <vt:lpstr>Extramural Grants Applied:</vt:lpstr>
      <vt:lpstr>Intramural Grants Secured </vt:lpstr>
      <vt:lpstr>PowerPoint Presentation</vt:lpstr>
      <vt:lpstr>Workshops:</vt:lpstr>
      <vt:lpstr>Achievements: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nazia.nadir</dc:creator>
  <cp:lastModifiedBy>Aamir Sarfaraz</cp:lastModifiedBy>
  <cp:revision>571</cp:revision>
  <cp:lastPrinted>2018-11-29T06:29:45Z</cp:lastPrinted>
  <dcterms:created xsi:type="dcterms:W3CDTF">2009-03-05T09:59:28Z</dcterms:created>
  <dcterms:modified xsi:type="dcterms:W3CDTF">2023-01-08T11:30:52Z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0x010100B7A6E3B928D47F4F8D21035CD6146484</vt:lpwstr>
  </property>
</Properties>
</file>