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6" r:id="rId5"/>
    <p:sldId id="1498" r:id="rId6"/>
    <p:sldId id="1509" r:id="rId7"/>
    <p:sldId id="1500" r:id="rId8"/>
    <p:sldId id="1499" r:id="rId9"/>
    <p:sldId id="1501" r:id="rId10"/>
    <p:sldId id="1502" r:id="rId11"/>
    <p:sldId id="1507" r:id="rId12"/>
    <p:sldId id="1504" r:id="rId13"/>
    <p:sldId id="1505" r:id="rId14"/>
    <p:sldId id="15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D68"/>
    <a:srgbClr val="00843D"/>
    <a:srgbClr val="0C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3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88C47-AED2-C242-BFC2-85945F8F6BB3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5F2F7-9DE0-2142-9AD8-D2FEAD5F5278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800" b="1" dirty="0">
              <a:latin typeface="Times" pitchFamily="2" charset="0"/>
            </a:rPr>
            <a:t>LDRT Total n=10</a:t>
          </a:r>
        </a:p>
      </dgm:t>
    </dgm:pt>
    <dgm:pt modelId="{7154D446-7DF9-524E-A3E5-8535273C9EEB}" type="parTrans" cxnId="{4536BB46-A292-4446-A517-61609D68D30F}">
      <dgm:prSet/>
      <dgm:spPr/>
      <dgm:t>
        <a:bodyPr/>
        <a:lstStyle/>
        <a:p>
          <a:endParaRPr lang="en-US"/>
        </a:p>
      </dgm:t>
    </dgm:pt>
    <dgm:pt modelId="{AB5FD1BA-5DF9-7A42-BCEF-EB27BCFD4183}" type="sibTrans" cxnId="{4536BB46-A292-4446-A517-61609D68D30F}">
      <dgm:prSet/>
      <dgm:spPr/>
      <dgm:t>
        <a:bodyPr/>
        <a:lstStyle/>
        <a:p>
          <a:endParaRPr lang="en-US"/>
        </a:p>
      </dgm:t>
    </dgm:pt>
    <dgm:pt modelId="{192C316E-808C-7C46-A1DD-65891E71860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 b="1" i="0" dirty="0">
            <a:latin typeface="Times" pitchFamily="2" charset="0"/>
          </a:endParaRPr>
        </a:p>
        <a:p>
          <a:r>
            <a:rPr lang="en-US" sz="1800" b="1" i="0" dirty="0">
              <a:latin typeface="Times" pitchFamily="2" charset="0"/>
            </a:rPr>
            <a:t>Pre-vent</a:t>
          </a:r>
        </a:p>
        <a:p>
          <a:r>
            <a:rPr lang="en-US" sz="1800" b="1" i="0" dirty="0">
              <a:latin typeface="Times" pitchFamily="2" charset="0"/>
            </a:rPr>
            <a:t>n=10</a:t>
          </a:r>
        </a:p>
        <a:p>
          <a:endParaRPr lang="en-US" sz="2200" b="1" i="0" dirty="0">
            <a:latin typeface="Times" pitchFamily="2" charset="0"/>
          </a:endParaRPr>
        </a:p>
      </dgm:t>
    </dgm:pt>
    <dgm:pt modelId="{3C3BBB1A-75E6-0A4D-904B-60158D20B47F}" type="parTrans" cxnId="{0A58904C-DA23-C748-A39F-76144148288D}">
      <dgm:prSet/>
      <dgm:spPr/>
      <dgm:t>
        <a:bodyPr/>
        <a:lstStyle/>
        <a:p>
          <a:endParaRPr lang="en-US"/>
        </a:p>
      </dgm:t>
    </dgm:pt>
    <dgm:pt modelId="{A62E8846-BA60-1949-880A-AE4D2A4D0A54}" type="sibTrans" cxnId="{0A58904C-DA23-C748-A39F-76144148288D}">
      <dgm:prSet/>
      <dgm:spPr/>
      <dgm:t>
        <a:bodyPr/>
        <a:lstStyle/>
        <a:p>
          <a:endParaRPr lang="en-US"/>
        </a:p>
      </dgm:t>
    </dgm:pt>
    <dgm:pt modelId="{3C18752B-0679-DB4A-8759-4256B225360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000" b="1" i="0" dirty="0">
              <a:latin typeface="Times" pitchFamily="2" charset="0"/>
            </a:rPr>
            <a:t>Alive </a:t>
          </a:r>
        </a:p>
        <a:p>
          <a:r>
            <a:rPr lang="en-US" sz="2000" b="1" i="0" dirty="0">
              <a:latin typeface="Times" pitchFamily="2" charset="0"/>
            </a:rPr>
            <a:t>n=6</a:t>
          </a:r>
        </a:p>
      </dgm:t>
    </dgm:pt>
    <dgm:pt modelId="{692AB9A6-FCE1-1444-A25D-434DF379114A}" type="parTrans" cxnId="{2AC08BEF-F2C7-904C-9621-2F32E4EFF132}">
      <dgm:prSet/>
      <dgm:spPr/>
      <dgm:t>
        <a:bodyPr/>
        <a:lstStyle/>
        <a:p>
          <a:endParaRPr lang="en-US"/>
        </a:p>
      </dgm:t>
    </dgm:pt>
    <dgm:pt modelId="{C6E1DABC-AFB4-5944-ACDC-50214E4F2A95}" type="sibTrans" cxnId="{2AC08BEF-F2C7-904C-9621-2F32E4EFF132}">
      <dgm:prSet/>
      <dgm:spPr/>
      <dgm:t>
        <a:bodyPr/>
        <a:lstStyle/>
        <a:p>
          <a:endParaRPr lang="en-US"/>
        </a:p>
      </dgm:t>
    </dgm:pt>
    <dgm:pt modelId="{04D3205F-91CC-1640-A9EE-D8FC69EE23D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800" b="1" i="0" dirty="0">
              <a:latin typeface="Times" pitchFamily="2" charset="0"/>
            </a:rPr>
            <a:t>Expired </a:t>
          </a:r>
        </a:p>
        <a:p>
          <a:r>
            <a:rPr lang="en-US" sz="1800" b="1" i="0" dirty="0">
              <a:latin typeface="Times" pitchFamily="2" charset="0"/>
            </a:rPr>
            <a:t>n=4</a:t>
          </a:r>
        </a:p>
      </dgm:t>
    </dgm:pt>
    <dgm:pt modelId="{50C7CB7D-C5F4-874F-BC91-455DCED84899}" type="parTrans" cxnId="{23A0AD52-D48D-2D46-9403-D761A7AD13E8}">
      <dgm:prSet/>
      <dgm:spPr/>
      <dgm:t>
        <a:bodyPr/>
        <a:lstStyle/>
        <a:p>
          <a:endParaRPr lang="en-US"/>
        </a:p>
      </dgm:t>
    </dgm:pt>
    <dgm:pt modelId="{5BCDAD48-9882-8A4E-8BC6-3DE4FADC6222}" type="sibTrans" cxnId="{23A0AD52-D48D-2D46-9403-D761A7AD13E8}">
      <dgm:prSet/>
      <dgm:spPr/>
      <dgm:t>
        <a:bodyPr/>
        <a:lstStyle/>
        <a:p>
          <a:endParaRPr lang="en-US"/>
        </a:p>
      </dgm:t>
    </dgm:pt>
    <dgm:pt modelId="{1E3B20D5-924A-E14E-9B3C-AD717DE8B5D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800" b="1" i="0" dirty="0">
              <a:latin typeface="Times" pitchFamily="2" charset="0"/>
            </a:rPr>
            <a:t>On-Vent</a:t>
          </a:r>
        </a:p>
        <a:p>
          <a:r>
            <a:rPr lang="en-US" sz="1800" b="1" i="0" dirty="0">
              <a:latin typeface="Times" pitchFamily="2" charset="0"/>
            </a:rPr>
            <a:t>n=0</a:t>
          </a:r>
        </a:p>
      </dgm:t>
    </dgm:pt>
    <dgm:pt modelId="{14B6A340-55E4-AB4C-8A85-C5BF5545332D}" type="parTrans" cxnId="{F20A1842-56E6-DC4F-91EE-5F9B2DBAB743}">
      <dgm:prSet/>
      <dgm:spPr/>
      <dgm:t>
        <a:bodyPr/>
        <a:lstStyle/>
        <a:p>
          <a:endParaRPr lang="en-US"/>
        </a:p>
      </dgm:t>
    </dgm:pt>
    <dgm:pt modelId="{A47C54FC-5464-5D47-80F2-00F955576AAC}" type="sibTrans" cxnId="{F20A1842-56E6-DC4F-91EE-5F9B2DBAB743}">
      <dgm:prSet/>
      <dgm:spPr/>
      <dgm:t>
        <a:bodyPr/>
        <a:lstStyle/>
        <a:p>
          <a:endParaRPr lang="en-US"/>
        </a:p>
      </dgm:t>
    </dgm:pt>
    <dgm:pt modelId="{4B947A8E-08A6-8646-B0A4-98C886B1E5D0}" type="pres">
      <dgm:prSet presAssocID="{57F88C47-AED2-C242-BFC2-85945F8F6B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374563-4943-D541-B1F1-3ACC07B87C32}" type="pres">
      <dgm:prSet presAssocID="{F435F2F7-9DE0-2142-9AD8-D2FEAD5F5278}" presName="root1" presStyleCnt="0"/>
      <dgm:spPr/>
    </dgm:pt>
    <dgm:pt modelId="{45AED2BD-4A8F-8F45-A49F-645BFCC35634}" type="pres">
      <dgm:prSet presAssocID="{F435F2F7-9DE0-2142-9AD8-D2FEAD5F5278}" presName="LevelOneTextNode" presStyleLbl="node0" presStyleIdx="0" presStyleCnt="1">
        <dgm:presLayoutVars>
          <dgm:chPref val="3"/>
        </dgm:presLayoutVars>
      </dgm:prSet>
      <dgm:spPr/>
    </dgm:pt>
    <dgm:pt modelId="{23B6CE16-6DA7-CD40-A3E5-AA565A7E9D6D}" type="pres">
      <dgm:prSet presAssocID="{F435F2F7-9DE0-2142-9AD8-D2FEAD5F5278}" presName="level2hierChild" presStyleCnt="0"/>
      <dgm:spPr/>
    </dgm:pt>
    <dgm:pt modelId="{65660E74-7674-B343-88E7-5A6C8D0B4349}" type="pres">
      <dgm:prSet presAssocID="{3C3BBB1A-75E6-0A4D-904B-60158D20B47F}" presName="conn2-1" presStyleLbl="parChTrans1D2" presStyleIdx="0" presStyleCnt="2"/>
      <dgm:spPr/>
    </dgm:pt>
    <dgm:pt modelId="{B18226F0-3F7A-6C4C-BCF9-044C3A56D20C}" type="pres">
      <dgm:prSet presAssocID="{3C3BBB1A-75E6-0A4D-904B-60158D20B47F}" presName="connTx" presStyleLbl="parChTrans1D2" presStyleIdx="0" presStyleCnt="2"/>
      <dgm:spPr/>
    </dgm:pt>
    <dgm:pt modelId="{6901DF02-0698-B546-870D-EF7FDFCE505A}" type="pres">
      <dgm:prSet presAssocID="{192C316E-808C-7C46-A1DD-65891E71860B}" presName="root2" presStyleCnt="0"/>
      <dgm:spPr/>
    </dgm:pt>
    <dgm:pt modelId="{312E18B8-5DA4-1644-A226-71892567C647}" type="pres">
      <dgm:prSet presAssocID="{192C316E-808C-7C46-A1DD-65891E71860B}" presName="LevelTwoTextNode" presStyleLbl="node2" presStyleIdx="0" presStyleCnt="2">
        <dgm:presLayoutVars>
          <dgm:chPref val="3"/>
        </dgm:presLayoutVars>
      </dgm:prSet>
      <dgm:spPr/>
    </dgm:pt>
    <dgm:pt modelId="{0FE46ACA-7009-D847-8A1F-10968A4C7B22}" type="pres">
      <dgm:prSet presAssocID="{192C316E-808C-7C46-A1DD-65891E71860B}" presName="level3hierChild" presStyleCnt="0"/>
      <dgm:spPr/>
    </dgm:pt>
    <dgm:pt modelId="{172554D8-BC39-1E46-9E7B-65D1D4E18F31}" type="pres">
      <dgm:prSet presAssocID="{692AB9A6-FCE1-1444-A25D-434DF379114A}" presName="conn2-1" presStyleLbl="parChTrans1D3" presStyleIdx="0" presStyleCnt="2"/>
      <dgm:spPr/>
    </dgm:pt>
    <dgm:pt modelId="{BA8D643D-C660-A242-8D19-B2BE400B322E}" type="pres">
      <dgm:prSet presAssocID="{692AB9A6-FCE1-1444-A25D-434DF379114A}" presName="connTx" presStyleLbl="parChTrans1D3" presStyleIdx="0" presStyleCnt="2"/>
      <dgm:spPr/>
    </dgm:pt>
    <dgm:pt modelId="{CCAB5927-29A3-FD41-9D6F-0531D2C2FBD6}" type="pres">
      <dgm:prSet presAssocID="{3C18752B-0679-DB4A-8759-4256B2253604}" presName="root2" presStyleCnt="0"/>
      <dgm:spPr/>
    </dgm:pt>
    <dgm:pt modelId="{B0B7FA4D-9946-6549-A0CF-FC4DEAF54581}" type="pres">
      <dgm:prSet presAssocID="{3C18752B-0679-DB4A-8759-4256B2253604}" presName="LevelTwoTextNode" presStyleLbl="node3" presStyleIdx="0" presStyleCnt="2">
        <dgm:presLayoutVars>
          <dgm:chPref val="3"/>
        </dgm:presLayoutVars>
      </dgm:prSet>
      <dgm:spPr/>
    </dgm:pt>
    <dgm:pt modelId="{AD5D1754-3258-6B45-9EA7-A3451219F84C}" type="pres">
      <dgm:prSet presAssocID="{3C18752B-0679-DB4A-8759-4256B2253604}" presName="level3hierChild" presStyleCnt="0"/>
      <dgm:spPr/>
    </dgm:pt>
    <dgm:pt modelId="{95C468C4-D030-C04F-AF56-E79A457DBC73}" type="pres">
      <dgm:prSet presAssocID="{50C7CB7D-C5F4-874F-BC91-455DCED84899}" presName="conn2-1" presStyleLbl="parChTrans1D3" presStyleIdx="1" presStyleCnt="2"/>
      <dgm:spPr/>
    </dgm:pt>
    <dgm:pt modelId="{B162B3B3-E44F-5841-B0A2-F5A6D4AEE245}" type="pres">
      <dgm:prSet presAssocID="{50C7CB7D-C5F4-874F-BC91-455DCED84899}" presName="connTx" presStyleLbl="parChTrans1D3" presStyleIdx="1" presStyleCnt="2"/>
      <dgm:spPr/>
    </dgm:pt>
    <dgm:pt modelId="{C2FEDBBA-2980-3F49-BF7E-F2DE5999DE2D}" type="pres">
      <dgm:prSet presAssocID="{04D3205F-91CC-1640-A9EE-D8FC69EE23DB}" presName="root2" presStyleCnt="0"/>
      <dgm:spPr/>
    </dgm:pt>
    <dgm:pt modelId="{CEF3D29C-1121-B34F-85AC-AA7AA473FD9A}" type="pres">
      <dgm:prSet presAssocID="{04D3205F-91CC-1640-A9EE-D8FC69EE23DB}" presName="LevelTwoTextNode" presStyleLbl="node3" presStyleIdx="1" presStyleCnt="2">
        <dgm:presLayoutVars>
          <dgm:chPref val="3"/>
        </dgm:presLayoutVars>
      </dgm:prSet>
      <dgm:spPr/>
    </dgm:pt>
    <dgm:pt modelId="{8B9E8257-EF29-3348-AFE2-266577C241C6}" type="pres">
      <dgm:prSet presAssocID="{04D3205F-91CC-1640-A9EE-D8FC69EE23DB}" presName="level3hierChild" presStyleCnt="0"/>
      <dgm:spPr/>
    </dgm:pt>
    <dgm:pt modelId="{47DB74CD-4E38-4E4E-BD95-87DCDD78E2ED}" type="pres">
      <dgm:prSet presAssocID="{14B6A340-55E4-AB4C-8A85-C5BF5545332D}" presName="conn2-1" presStyleLbl="parChTrans1D2" presStyleIdx="1" presStyleCnt="2"/>
      <dgm:spPr/>
    </dgm:pt>
    <dgm:pt modelId="{AE87A283-A5AC-6345-8178-48ABDB551D1E}" type="pres">
      <dgm:prSet presAssocID="{14B6A340-55E4-AB4C-8A85-C5BF5545332D}" presName="connTx" presStyleLbl="parChTrans1D2" presStyleIdx="1" presStyleCnt="2"/>
      <dgm:spPr/>
    </dgm:pt>
    <dgm:pt modelId="{0A24BE9B-AAC3-264E-BFE7-F15C24DCDF25}" type="pres">
      <dgm:prSet presAssocID="{1E3B20D5-924A-E14E-9B3C-AD717DE8B5DB}" presName="root2" presStyleCnt="0"/>
      <dgm:spPr/>
    </dgm:pt>
    <dgm:pt modelId="{329DB02E-AF12-4A45-8FEC-C947BCBE31A7}" type="pres">
      <dgm:prSet presAssocID="{1E3B20D5-924A-E14E-9B3C-AD717DE8B5DB}" presName="LevelTwoTextNode" presStyleLbl="node2" presStyleIdx="1" presStyleCnt="2">
        <dgm:presLayoutVars>
          <dgm:chPref val="3"/>
        </dgm:presLayoutVars>
      </dgm:prSet>
      <dgm:spPr/>
    </dgm:pt>
    <dgm:pt modelId="{FA6BB605-BE64-2343-B403-39BC1682330B}" type="pres">
      <dgm:prSet presAssocID="{1E3B20D5-924A-E14E-9B3C-AD717DE8B5DB}" presName="level3hierChild" presStyleCnt="0"/>
      <dgm:spPr/>
    </dgm:pt>
  </dgm:ptLst>
  <dgm:cxnLst>
    <dgm:cxn modelId="{23AD6208-0509-B146-8ABD-579C3A75BD16}" type="presOf" srcId="{692AB9A6-FCE1-1444-A25D-434DF379114A}" destId="{BA8D643D-C660-A242-8D19-B2BE400B322E}" srcOrd="1" destOrd="0" presId="urn:microsoft.com/office/officeart/2005/8/layout/hierarchy2"/>
    <dgm:cxn modelId="{306E8F0E-21B5-1C4D-AD2E-184AA3EF64D3}" type="presOf" srcId="{1E3B20D5-924A-E14E-9B3C-AD717DE8B5DB}" destId="{329DB02E-AF12-4A45-8FEC-C947BCBE31A7}" srcOrd="0" destOrd="0" presId="urn:microsoft.com/office/officeart/2005/8/layout/hierarchy2"/>
    <dgm:cxn modelId="{F20A1842-56E6-DC4F-91EE-5F9B2DBAB743}" srcId="{F435F2F7-9DE0-2142-9AD8-D2FEAD5F5278}" destId="{1E3B20D5-924A-E14E-9B3C-AD717DE8B5DB}" srcOrd="1" destOrd="0" parTransId="{14B6A340-55E4-AB4C-8A85-C5BF5545332D}" sibTransId="{A47C54FC-5464-5D47-80F2-00F955576AAC}"/>
    <dgm:cxn modelId="{4536BB46-A292-4446-A517-61609D68D30F}" srcId="{57F88C47-AED2-C242-BFC2-85945F8F6BB3}" destId="{F435F2F7-9DE0-2142-9AD8-D2FEAD5F5278}" srcOrd="0" destOrd="0" parTransId="{7154D446-7DF9-524E-A3E5-8535273C9EEB}" sibTransId="{AB5FD1BA-5DF9-7A42-BCEF-EB27BCFD4183}"/>
    <dgm:cxn modelId="{0A58904C-DA23-C748-A39F-76144148288D}" srcId="{F435F2F7-9DE0-2142-9AD8-D2FEAD5F5278}" destId="{192C316E-808C-7C46-A1DD-65891E71860B}" srcOrd="0" destOrd="0" parTransId="{3C3BBB1A-75E6-0A4D-904B-60158D20B47F}" sibTransId="{A62E8846-BA60-1949-880A-AE4D2A4D0A54}"/>
    <dgm:cxn modelId="{DB36274E-38BE-634F-96CE-9C7EFFCD8E7C}" type="presOf" srcId="{3C3BBB1A-75E6-0A4D-904B-60158D20B47F}" destId="{65660E74-7674-B343-88E7-5A6C8D0B4349}" srcOrd="0" destOrd="0" presId="urn:microsoft.com/office/officeart/2005/8/layout/hierarchy2"/>
    <dgm:cxn modelId="{23A0AD52-D48D-2D46-9403-D761A7AD13E8}" srcId="{192C316E-808C-7C46-A1DD-65891E71860B}" destId="{04D3205F-91CC-1640-A9EE-D8FC69EE23DB}" srcOrd="1" destOrd="0" parTransId="{50C7CB7D-C5F4-874F-BC91-455DCED84899}" sibTransId="{5BCDAD48-9882-8A4E-8BC6-3DE4FADC6222}"/>
    <dgm:cxn modelId="{38E4CA58-24D1-F24F-B8BB-982874B10BD0}" type="presOf" srcId="{50C7CB7D-C5F4-874F-BC91-455DCED84899}" destId="{B162B3B3-E44F-5841-B0A2-F5A6D4AEE245}" srcOrd="1" destOrd="0" presId="urn:microsoft.com/office/officeart/2005/8/layout/hierarchy2"/>
    <dgm:cxn modelId="{72921D59-E0D1-FF49-8340-3DBB604E1356}" type="presOf" srcId="{192C316E-808C-7C46-A1DD-65891E71860B}" destId="{312E18B8-5DA4-1644-A226-71892567C647}" srcOrd="0" destOrd="0" presId="urn:microsoft.com/office/officeart/2005/8/layout/hierarchy2"/>
    <dgm:cxn modelId="{096D2562-5F50-CE4B-9785-1A05EECA6468}" type="presOf" srcId="{3C3BBB1A-75E6-0A4D-904B-60158D20B47F}" destId="{B18226F0-3F7A-6C4C-BCF9-044C3A56D20C}" srcOrd="1" destOrd="0" presId="urn:microsoft.com/office/officeart/2005/8/layout/hierarchy2"/>
    <dgm:cxn modelId="{F1068E8E-BA62-3445-A30B-82EB8CE12DFF}" type="presOf" srcId="{692AB9A6-FCE1-1444-A25D-434DF379114A}" destId="{172554D8-BC39-1E46-9E7B-65D1D4E18F31}" srcOrd="0" destOrd="0" presId="urn:microsoft.com/office/officeart/2005/8/layout/hierarchy2"/>
    <dgm:cxn modelId="{5178DF90-193B-A44E-9E4D-E9058829D529}" type="presOf" srcId="{14B6A340-55E4-AB4C-8A85-C5BF5545332D}" destId="{AE87A283-A5AC-6345-8178-48ABDB551D1E}" srcOrd="1" destOrd="0" presId="urn:microsoft.com/office/officeart/2005/8/layout/hierarchy2"/>
    <dgm:cxn modelId="{C5F317A4-AD57-7842-B779-1D4F7B7E432E}" type="presOf" srcId="{3C18752B-0679-DB4A-8759-4256B2253604}" destId="{B0B7FA4D-9946-6549-A0CF-FC4DEAF54581}" srcOrd="0" destOrd="0" presId="urn:microsoft.com/office/officeart/2005/8/layout/hierarchy2"/>
    <dgm:cxn modelId="{6A1B7FA7-1665-124B-8D28-A5B648E95F1F}" type="presOf" srcId="{F435F2F7-9DE0-2142-9AD8-D2FEAD5F5278}" destId="{45AED2BD-4A8F-8F45-A49F-645BFCC35634}" srcOrd="0" destOrd="0" presId="urn:microsoft.com/office/officeart/2005/8/layout/hierarchy2"/>
    <dgm:cxn modelId="{E6E03DA9-AFC1-0E4D-80A1-41BC84F9FB0E}" type="presOf" srcId="{57F88C47-AED2-C242-BFC2-85945F8F6BB3}" destId="{4B947A8E-08A6-8646-B0A4-98C886B1E5D0}" srcOrd="0" destOrd="0" presId="urn:microsoft.com/office/officeart/2005/8/layout/hierarchy2"/>
    <dgm:cxn modelId="{53EEB6B3-7EA7-4041-93D1-40E5B2C5A9E6}" type="presOf" srcId="{50C7CB7D-C5F4-874F-BC91-455DCED84899}" destId="{95C468C4-D030-C04F-AF56-E79A457DBC73}" srcOrd="0" destOrd="0" presId="urn:microsoft.com/office/officeart/2005/8/layout/hierarchy2"/>
    <dgm:cxn modelId="{6E4160D0-2D98-8D4C-8F69-89028E7E4B92}" type="presOf" srcId="{04D3205F-91CC-1640-A9EE-D8FC69EE23DB}" destId="{CEF3D29C-1121-B34F-85AC-AA7AA473FD9A}" srcOrd="0" destOrd="0" presId="urn:microsoft.com/office/officeart/2005/8/layout/hierarchy2"/>
    <dgm:cxn modelId="{B01CA0D2-1FF2-934C-A5DA-7723242A50F9}" type="presOf" srcId="{14B6A340-55E4-AB4C-8A85-C5BF5545332D}" destId="{47DB74CD-4E38-4E4E-BD95-87DCDD78E2ED}" srcOrd="0" destOrd="0" presId="urn:microsoft.com/office/officeart/2005/8/layout/hierarchy2"/>
    <dgm:cxn modelId="{2AC08BEF-F2C7-904C-9621-2F32E4EFF132}" srcId="{192C316E-808C-7C46-A1DD-65891E71860B}" destId="{3C18752B-0679-DB4A-8759-4256B2253604}" srcOrd="0" destOrd="0" parTransId="{692AB9A6-FCE1-1444-A25D-434DF379114A}" sibTransId="{C6E1DABC-AFB4-5944-ACDC-50214E4F2A95}"/>
    <dgm:cxn modelId="{613687A2-C5A1-5D47-812F-90EF2DECE9E5}" type="presParOf" srcId="{4B947A8E-08A6-8646-B0A4-98C886B1E5D0}" destId="{B3374563-4943-D541-B1F1-3ACC07B87C32}" srcOrd="0" destOrd="0" presId="urn:microsoft.com/office/officeart/2005/8/layout/hierarchy2"/>
    <dgm:cxn modelId="{6A603CB9-7680-294F-8A54-AC03E01511AE}" type="presParOf" srcId="{B3374563-4943-D541-B1F1-3ACC07B87C32}" destId="{45AED2BD-4A8F-8F45-A49F-645BFCC35634}" srcOrd="0" destOrd="0" presId="urn:microsoft.com/office/officeart/2005/8/layout/hierarchy2"/>
    <dgm:cxn modelId="{79033A40-316C-4248-A459-647219F14D66}" type="presParOf" srcId="{B3374563-4943-D541-B1F1-3ACC07B87C32}" destId="{23B6CE16-6DA7-CD40-A3E5-AA565A7E9D6D}" srcOrd="1" destOrd="0" presId="urn:microsoft.com/office/officeart/2005/8/layout/hierarchy2"/>
    <dgm:cxn modelId="{8D1527EE-4F45-0B47-B849-FA9D3F645C13}" type="presParOf" srcId="{23B6CE16-6DA7-CD40-A3E5-AA565A7E9D6D}" destId="{65660E74-7674-B343-88E7-5A6C8D0B4349}" srcOrd="0" destOrd="0" presId="urn:microsoft.com/office/officeart/2005/8/layout/hierarchy2"/>
    <dgm:cxn modelId="{F10DAC87-CA72-BA44-8A6B-DE826BF309DF}" type="presParOf" srcId="{65660E74-7674-B343-88E7-5A6C8D0B4349}" destId="{B18226F0-3F7A-6C4C-BCF9-044C3A56D20C}" srcOrd="0" destOrd="0" presId="urn:microsoft.com/office/officeart/2005/8/layout/hierarchy2"/>
    <dgm:cxn modelId="{9A20C71D-A4A6-8145-89E6-A7D3907C08B3}" type="presParOf" srcId="{23B6CE16-6DA7-CD40-A3E5-AA565A7E9D6D}" destId="{6901DF02-0698-B546-870D-EF7FDFCE505A}" srcOrd="1" destOrd="0" presId="urn:microsoft.com/office/officeart/2005/8/layout/hierarchy2"/>
    <dgm:cxn modelId="{30249973-F70A-D143-A35B-7481420A58C0}" type="presParOf" srcId="{6901DF02-0698-B546-870D-EF7FDFCE505A}" destId="{312E18B8-5DA4-1644-A226-71892567C647}" srcOrd="0" destOrd="0" presId="urn:microsoft.com/office/officeart/2005/8/layout/hierarchy2"/>
    <dgm:cxn modelId="{6787A627-8C4E-F14A-B522-FD865639CAAD}" type="presParOf" srcId="{6901DF02-0698-B546-870D-EF7FDFCE505A}" destId="{0FE46ACA-7009-D847-8A1F-10968A4C7B22}" srcOrd="1" destOrd="0" presId="urn:microsoft.com/office/officeart/2005/8/layout/hierarchy2"/>
    <dgm:cxn modelId="{8D287649-DDDB-9543-AB73-93559E1B6409}" type="presParOf" srcId="{0FE46ACA-7009-D847-8A1F-10968A4C7B22}" destId="{172554D8-BC39-1E46-9E7B-65D1D4E18F31}" srcOrd="0" destOrd="0" presId="urn:microsoft.com/office/officeart/2005/8/layout/hierarchy2"/>
    <dgm:cxn modelId="{A34166EE-A25E-6542-8E49-892621AEE52D}" type="presParOf" srcId="{172554D8-BC39-1E46-9E7B-65D1D4E18F31}" destId="{BA8D643D-C660-A242-8D19-B2BE400B322E}" srcOrd="0" destOrd="0" presId="urn:microsoft.com/office/officeart/2005/8/layout/hierarchy2"/>
    <dgm:cxn modelId="{2C87FDF6-542D-F84F-BB78-BECDAF071252}" type="presParOf" srcId="{0FE46ACA-7009-D847-8A1F-10968A4C7B22}" destId="{CCAB5927-29A3-FD41-9D6F-0531D2C2FBD6}" srcOrd="1" destOrd="0" presId="urn:microsoft.com/office/officeart/2005/8/layout/hierarchy2"/>
    <dgm:cxn modelId="{CEAF49E6-6D79-0149-B265-E17B8A312520}" type="presParOf" srcId="{CCAB5927-29A3-FD41-9D6F-0531D2C2FBD6}" destId="{B0B7FA4D-9946-6549-A0CF-FC4DEAF54581}" srcOrd="0" destOrd="0" presId="urn:microsoft.com/office/officeart/2005/8/layout/hierarchy2"/>
    <dgm:cxn modelId="{646A3B29-7664-6445-B8D3-FB590C384A9F}" type="presParOf" srcId="{CCAB5927-29A3-FD41-9D6F-0531D2C2FBD6}" destId="{AD5D1754-3258-6B45-9EA7-A3451219F84C}" srcOrd="1" destOrd="0" presId="urn:microsoft.com/office/officeart/2005/8/layout/hierarchy2"/>
    <dgm:cxn modelId="{05BA0CB6-CFE8-C143-B07B-639261F4CF54}" type="presParOf" srcId="{0FE46ACA-7009-D847-8A1F-10968A4C7B22}" destId="{95C468C4-D030-C04F-AF56-E79A457DBC73}" srcOrd="2" destOrd="0" presId="urn:microsoft.com/office/officeart/2005/8/layout/hierarchy2"/>
    <dgm:cxn modelId="{8841E5D7-045B-5D4E-BF0A-BA7BA410FB36}" type="presParOf" srcId="{95C468C4-D030-C04F-AF56-E79A457DBC73}" destId="{B162B3B3-E44F-5841-B0A2-F5A6D4AEE245}" srcOrd="0" destOrd="0" presId="urn:microsoft.com/office/officeart/2005/8/layout/hierarchy2"/>
    <dgm:cxn modelId="{BCB9EB63-E9EA-6742-8DB9-3BD340309E9E}" type="presParOf" srcId="{0FE46ACA-7009-D847-8A1F-10968A4C7B22}" destId="{C2FEDBBA-2980-3F49-BF7E-F2DE5999DE2D}" srcOrd="3" destOrd="0" presId="urn:microsoft.com/office/officeart/2005/8/layout/hierarchy2"/>
    <dgm:cxn modelId="{DFE0DE51-DA93-174A-AA5D-EB99AA0928D0}" type="presParOf" srcId="{C2FEDBBA-2980-3F49-BF7E-F2DE5999DE2D}" destId="{CEF3D29C-1121-B34F-85AC-AA7AA473FD9A}" srcOrd="0" destOrd="0" presId="urn:microsoft.com/office/officeart/2005/8/layout/hierarchy2"/>
    <dgm:cxn modelId="{634CFA16-EF1C-D646-9BB7-67A3519BEF74}" type="presParOf" srcId="{C2FEDBBA-2980-3F49-BF7E-F2DE5999DE2D}" destId="{8B9E8257-EF29-3348-AFE2-266577C241C6}" srcOrd="1" destOrd="0" presId="urn:microsoft.com/office/officeart/2005/8/layout/hierarchy2"/>
    <dgm:cxn modelId="{08D36F6A-26C4-0045-9645-01E72E029327}" type="presParOf" srcId="{23B6CE16-6DA7-CD40-A3E5-AA565A7E9D6D}" destId="{47DB74CD-4E38-4E4E-BD95-87DCDD78E2ED}" srcOrd="2" destOrd="0" presId="urn:microsoft.com/office/officeart/2005/8/layout/hierarchy2"/>
    <dgm:cxn modelId="{01F26231-C4CE-9149-BF0A-92F67752AFB1}" type="presParOf" srcId="{47DB74CD-4E38-4E4E-BD95-87DCDD78E2ED}" destId="{AE87A283-A5AC-6345-8178-48ABDB551D1E}" srcOrd="0" destOrd="0" presId="urn:microsoft.com/office/officeart/2005/8/layout/hierarchy2"/>
    <dgm:cxn modelId="{6B7CC480-9348-CF42-AA87-EEDD77F6E665}" type="presParOf" srcId="{23B6CE16-6DA7-CD40-A3E5-AA565A7E9D6D}" destId="{0A24BE9B-AAC3-264E-BFE7-F15C24DCDF25}" srcOrd="3" destOrd="0" presId="urn:microsoft.com/office/officeart/2005/8/layout/hierarchy2"/>
    <dgm:cxn modelId="{326A9F7E-BE99-4047-90CD-0BD48118745D}" type="presParOf" srcId="{0A24BE9B-AAC3-264E-BFE7-F15C24DCDF25}" destId="{329DB02E-AF12-4A45-8FEC-C947BCBE31A7}" srcOrd="0" destOrd="0" presId="urn:microsoft.com/office/officeart/2005/8/layout/hierarchy2"/>
    <dgm:cxn modelId="{0C9A32CD-5C50-6540-BD71-011CCDC84B91}" type="presParOf" srcId="{0A24BE9B-AAC3-264E-BFE7-F15C24DCDF25}" destId="{FA6BB605-BE64-2343-B403-39BC1682330B}" srcOrd="1" destOrd="0" presId="urn:microsoft.com/office/officeart/2005/8/layout/hierarchy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ED2BD-4A8F-8F45-A49F-645BFCC35634}">
      <dsp:nvSpPr>
        <dsp:cNvPr id="0" name=""/>
        <dsp:cNvSpPr/>
      </dsp:nvSpPr>
      <dsp:spPr>
        <a:xfrm>
          <a:off x="2835" y="1728071"/>
          <a:ext cx="1474707" cy="7373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" pitchFamily="2" charset="0"/>
            </a:rPr>
            <a:t>LDRT Total n=10</a:t>
          </a:r>
        </a:p>
      </dsp:txBody>
      <dsp:txXfrm>
        <a:off x="24431" y="1749667"/>
        <a:ext cx="1431515" cy="694161"/>
      </dsp:txXfrm>
    </dsp:sp>
    <dsp:sp modelId="{65660E74-7674-B343-88E7-5A6C8D0B4349}">
      <dsp:nvSpPr>
        <dsp:cNvPr id="0" name=""/>
        <dsp:cNvSpPr/>
      </dsp:nvSpPr>
      <dsp:spPr>
        <a:xfrm rot="19457599">
          <a:off x="1409263" y="1867154"/>
          <a:ext cx="726443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726443" y="17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4323" y="1866598"/>
        <a:ext cx="36322" cy="36322"/>
      </dsp:txXfrm>
    </dsp:sp>
    <dsp:sp modelId="{312E18B8-5DA4-1644-A226-71892567C647}">
      <dsp:nvSpPr>
        <dsp:cNvPr id="0" name=""/>
        <dsp:cNvSpPr/>
      </dsp:nvSpPr>
      <dsp:spPr>
        <a:xfrm>
          <a:off x="2067426" y="1304093"/>
          <a:ext cx="1474707" cy="7373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i="0" kern="1200" dirty="0">
            <a:latin typeface="Times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imes" pitchFamily="2" charset="0"/>
            </a:rPr>
            <a:t>Pre-vent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imes" pitchFamily="2" charset="0"/>
            </a:rPr>
            <a:t>n=10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i="0" kern="1200" dirty="0">
            <a:latin typeface="Times" pitchFamily="2" charset="0"/>
          </a:endParaRPr>
        </a:p>
      </dsp:txBody>
      <dsp:txXfrm>
        <a:off x="2089022" y="1325689"/>
        <a:ext cx="1431515" cy="694161"/>
      </dsp:txXfrm>
    </dsp:sp>
    <dsp:sp modelId="{172554D8-BC39-1E46-9E7B-65D1D4E18F31}">
      <dsp:nvSpPr>
        <dsp:cNvPr id="0" name=""/>
        <dsp:cNvSpPr/>
      </dsp:nvSpPr>
      <dsp:spPr>
        <a:xfrm rot="19457599">
          <a:off x="3473854" y="1443176"/>
          <a:ext cx="726443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726443" y="176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8915" y="1442619"/>
        <a:ext cx="36322" cy="36322"/>
      </dsp:txXfrm>
    </dsp:sp>
    <dsp:sp modelId="{B0B7FA4D-9946-6549-A0CF-FC4DEAF54581}">
      <dsp:nvSpPr>
        <dsp:cNvPr id="0" name=""/>
        <dsp:cNvSpPr/>
      </dsp:nvSpPr>
      <dsp:spPr>
        <a:xfrm>
          <a:off x="4132017" y="880114"/>
          <a:ext cx="1474707" cy="7373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Times" pitchFamily="2" charset="0"/>
            </a:rPr>
            <a:t>Alive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Times" pitchFamily="2" charset="0"/>
            </a:rPr>
            <a:t>n=6</a:t>
          </a:r>
        </a:p>
      </dsp:txBody>
      <dsp:txXfrm>
        <a:off x="4153613" y="901710"/>
        <a:ext cx="1431515" cy="694161"/>
      </dsp:txXfrm>
    </dsp:sp>
    <dsp:sp modelId="{95C468C4-D030-C04F-AF56-E79A457DBC73}">
      <dsp:nvSpPr>
        <dsp:cNvPr id="0" name=""/>
        <dsp:cNvSpPr/>
      </dsp:nvSpPr>
      <dsp:spPr>
        <a:xfrm rot="2142401">
          <a:off x="3473854" y="1867154"/>
          <a:ext cx="726443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726443" y="176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8915" y="1866598"/>
        <a:ext cx="36322" cy="36322"/>
      </dsp:txXfrm>
    </dsp:sp>
    <dsp:sp modelId="{CEF3D29C-1121-B34F-85AC-AA7AA473FD9A}">
      <dsp:nvSpPr>
        <dsp:cNvPr id="0" name=""/>
        <dsp:cNvSpPr/>
      </dsp:nvSpPr>
      <dsp:spPr>
        <a:xfrm>
          <a:off x="4132017" y="1728071"/>
          <a:ext cx="1474707" cy="7373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imes" pitchFamily="2" charset="0"/>
            </a:rPr>
            <a:t>Expired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imes" pitchFamily="2" charset="0"/>
            </a:rPr>
            <a:t>n=4</a:t>
          </a:r>
        </a:p>
      </dsp:txBody>
      <dsp:txXfrm>
        <a:off x="4153613" y="1749667"/>
        <a:ext cx="1431515" cy="694161"/>
      </dsp:txXfrm>
    </dsp:sp>
    <dsp:sp modelId="{47DB74CD-4E38-4E4E-BD95-87DCDD78E2ED}">
      <dsp:nvSpPr>
        <dsp:cNvPr id="0" name=""/>
        <dsp:cNvSpPr/>
      </dsp:nvSpPr>
      <dsp:spPr>
        <a:xfrm rot="2142401">
          <a:off x="1409263" y="2291133"/>
          <a:ext cx="726443" cy="35209"/>
        </a:xfrm>
        <a:custGeom>
          <a:avLst/>
          <a:gdLst/>
          <a:ahLst/>
          <a:cxnLst/>
          <a:rect l="0" t="0" r="0" b="0"/>
          <a:pathLst>
            <a:path>
              <a:moveTo>
                <a:pt x="0" y="17604"/>
              </a:moveTo>
              <a:lnTo>
                <a:pt x="726443" y="17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4323" y="2290576"/>
        <a:ext cx="36322" cy="36322"/>
      </dsp:txXfrm>
    </dsp:sp>
    <dsp:sp modelId="{329DB02E-AF12-4A45-8FEC-C947BCBE31A7}">
      <dsp:nvSpPr>
        <dsp:cNvPr id="0" name=""/>
        <dsp:cNvSpPr/>
      </dsp:nvSpPr>
      <dsp:spPr>
        <a:xfrm>
          <a:off x="2067426" y="2152050"/>
          <a:ext cx="1474707" cy="7373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imes" pitchFamily="2" charset="0"/>
            </a:rPr>
            <a:t>On-Vent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imes" pitchFamily="2" charset="0"/>
            </a:rPr>
            <a:t>n=0</a:t>
          </a:r>
        </a:p>
      </dsp:txBody>
      <dsp:txXfrm>
        <a:off x="2089022" y="2173646"/>
        <a:ext cx="1431515" cy="694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FF37-3C80-484A-9D44-CEB52B0F3988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272AA-92C7-D44A-A018-642F47536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7000"/>
            <a:ext cx="12192000" cy="2164206"/>
          </a:xfrm>
          <a:prstGeom prst="rect">
            <a:avLst/>
          </a:prstGeom>
          <a:solidFill>
            <a:srgbClr val="369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18045" r="10695" b="18797"/>
          <a:stretch/>
        </p:blipFill>
        <p:spPr>
          <a:xfrm>
            <a:off x="4648200" y="381000"/>
            <a:ext cx="2895601" cy="1600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09800" y="3014091"/>
            <a:ext cx="7772400" cy="1470025"/>
          </a:xfr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9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5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6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9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46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85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00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9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9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9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1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42331"/>
            <a:ext cx="10579814" cy="152399"/>
          </a:xfrm>
          <a:prstGeom prst="rect">
            <a:avLst/>
          </a:prstGeom>
          <a:solidFill>
            <a:srgbClr val="369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7620" y="6542331"/>
            <a:ext cx="754380" cy="152399"/>
          </a:xfrm>
          <a:prstGeom prst="rect">
            <a:avLst/>
          </a:prstGeom>
          <a:solidFill>
            <a:srgbClr val="369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66" y="6542331"/>
            <a:ext cx="668026" cy="1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4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.xlsx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882347"/>
            <a:ext cx="7772400" cy="243508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" pitchFamily="2" charset="0"/>
              </a:rPr>
              <a:t>A Pilot Phase </a:t>
            </a:r>
            <a:r>
              <a:rPr lang="en-US" sz="2400" b="1" dirty="0" err="1">
                <a:solidFill>
                  <a:schemeClr val="tx1"/>
                </a:solidFill>
                <a:latin typeface="Times" pitchFamily="2" charset="0"/>
              </a:rPr>
              <a:t>Ib</a:t>
            </a:r>
            <a:r>
              <a:rPr lang="en-US" sz="2400" b="1" dirty="0">
                <a:solidFill>
                  <a:schemeClr val="tx1"/>
                </a:solidFill>
                <a:latin typeface="Times" pitchFamily="2" charset="0"/>
              </a:rPr>
              <a:t>/II study of Whole-Lung Low Dose Radiation Therapy (LDRT) in the treatment of Severe </a:t>
            </a:r>
            <a:r>
              <a:rPr lang="en-US" sz="2400" b="1" dirty="0" err="1">
                <a:solidFill>
                  <a:schemeClr val="tx1"/>
                </a:solidFill>
                <a:latin typeface="Times" pitchFamily="2" charset="0"/>
              </a:rPr>
              <a:t>Covid</a:t>
            </a:r>
            <a:r>
              <a:rPr lang="en-US" sz="2400" b="1" dirty="0">
                <a:solidFill>
                  <a:schemeClr val="tx1"/>
                </a:solidFill>
                <a:latin typeface="Times" pitchFamily="2" charset="0"/>
              </a:rPr>
              <a:t> 19 Pneumonia patients on (or requiring) Mechanical Ventilatory Support.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  <a:ea typeface="Lato" charset="0"/>
                <a:cs typeface="Lato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67540" y="4872841"/>
            <a:ext cx="609268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Presented by : </a:t>
            </a:r>
            <a:r>
              <a:rPr lang="en-US" sz="1400" b="1" dirty="0" err="1">
                <a:solidFill>
                  <a:srgbClr val="C00000"/>
                </a:solidFill>
                <a:latin typeface="Times" pitchFamily="2" charset="0"/>
              </a:rPr>
              <a:t>Dr</a:t>
            </a: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 Karishma Sharma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	     MBChB, MMed (Int Med).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	     Annual Early Career Health Researchers Symposium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	     Nairobi, Kenya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	     25</a:t>
            </a:r>
            <a:r>
              <a:rPr lang="en-US" sz="1400" b="1" baseline="30000" dirty="0">
                <a:solidFill>
                  <a:srgbClr val="C00000"/>
                </a:solidFill>
                <a:latin typeface="Times" pitchFamily="2" charset="0"/>
              </a:rPr>
              <a:t>th</a:t>
            </a: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-26</a:t>
            </a:r>
            <a:r>
              <a:rPr lang="en-US" sz="1400" b="1" baseline="30000" dirty="0">
                <a:solidFill>
                  <a:srgbClr val="C00000"/>
                </a:solidFill>
                <a:latin typeface="Times" pitchFamily="2" charset="0"/>
              </a:rPr>
              <a:t>th</a:t>
            </a:r>
            <a:r>
              <a:rPr lang="en-US" sz="1400" b="1" dirty="0">
                <a:solidFill>
                  <a:srgbClr val="C00000"/>
                </a:solidFill>
                <a:latin typeface="Times" pitchFamily="2" charset="0"/>
              </a:rPr>
              <a:t> November 2021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F0F3-E495-6B4F-9FD1-2718514D91AC}"/>
              </a:ext>
            </a:extLst>
          </p:cNvPr>
          <p:cNvSpPr txBox="1">
            <a:spLocks/>
          </p:cNvSpPr>
          <p:nvPr/>
        </p:nvSpPr>
        <p:spPr>
          <a:xfrm>
            <a:off x="838201" y="365129"/>
            <a:ext cx="10515600" cy="132556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70C0"/>
              </a:solidFill>
              <a:latin typeface="Times" pitchFamily="2" charset="0"/>
            </a:endParaRP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Summary and Recommendation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EBAA4F-49D1-5945-8073-C78269876D57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10515600" cy="435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" pitchFamily="2" charset="0"/>
              </a:rPr>
              <a:t>Low dose radiation therapy is a </a:t>
            </a:r>
            <a:r>
              <a:rPr lang="en-US" b="1" dirty="0">
                <a:solidFill>
                  <a:srgbClr val="FF0000"/>
                </a:solidFill>
                <a:latin typeface="Times" pitchFamily="2" charset="0"/>
              </a:rPr>
              <a:t>safe and feasible </a:t>
            </a:r>
            <a:r>
              <a:rPr lang="en-US" dirty="0">
                <a:latin typeface="Times" pitchFamily="2" charset="0"/>
              </a:rPr>
              <a:t>option in the management of Severe COVID-19.</a:t>
            </a:r>
          </a:p>
          <a:p>
            <a:r>
              <a:rPr lang="en-US" dirty="0">
                <a:latin typeface="Times" pitchFamily="2" charset="0"/>
              </a:rPr>
              <a:t>Need for phase 2/3 trials</a:t>
            </a:r>
          </a:p>
          <a:p>
            <a:r>
              <a:rPr lang="en-US" dirty="0">
                <a:latin typeface="Times" pitchFamily="2" charset="0"/>
              </a:rPr>
              <a:t>Cost effective alternative to conventional therapies. </a:t>
            </a:r>
            <a:r>
              <a:rPr lang="en-US" dirty="0">
                <a:solidFill>
                  <a:srgbClr val="FF0000"/>
                </a:solidFill>
                <a:latin typeface="Times" pitchFamily="2" charset="0"/>
              </a:rPr>
              <a:t>$30 vs $3000</a:t>
            </a:r>
          </a:p>
          <a:p>
            <a:r>
              <a:rPr lang="en-US" dirty="0">
                <a:latin typeface="Times" pitchFamily="2" charset="0"/>
              </a:rPr>
              <a:t>Further studies looking at utility of LDRT in early phases of </a:t>
            </a:r>
            <a:r>
              <a:rPr lang="en-US" dirty="0" err="1">
                <a:latin typeface="Times" pitchFamily="2" charset="0"/>
              </a:rPr>
              <a:t>Covid</a:t>
            </a:r>
            <a:r>
              <a:rPr lang="en-US" dirty="0">
                <a:latin typeface="Times" pitchFamily="2" charset="0"/>
              </a:rPr>
              <a:t> pneumonia.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FE1E-BCC2-894A-A4A2-CC062B04B75B}"/>
              </a:ext>
            </a:extLst>
          </p:cNvPr>
          <p:cNvSpPr txBox="1">
            <a:spLocks/>
          </p:cNvSpPr>
          <p:nvPr/>
        </p:nvSpPr>
        <p:spPr>
          <a:xfrm>
            <a:off x="838201" y="365129"/>
            <a:ext cx="10515600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70C0"/>
              </a:solidFill>
              <a:latin typeface="Times" pitchFamily="2" charset="0"/>
            </a:endParaRP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159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E7EC68B-81B3-0F4A-AEFD-ACB9660B9EA1}"/>
              </a:ext>
            </a:extLst>
          </p:cNvPr>
          <p:cNvSpPr txBox="1">
            <a:spLocks/>
          </p:cNvSpPr>
          <p:nvPr/>
        </p:nvSpPr>
        <p:spPr>
          <a:xfrm>
            <a:off x="1309392" y="1839433"/>
            <a:ext cx="4029740" cy="411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22" tIns="45711" rIns="91422" bIns="45711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2000" b="1" u="sng" dirty="0">
                <a:latin typeface="Times" pitchFamily="2" charset="0"/>
              </a:rPr>
              <a:t>Investigators: </a:t>
            </a:r>
            <a:br>
              <a:rPr lang="en-US" sz="2000" b="1" dirty="0">
                <a:latin typeface="Times" pitchFamily="2" charset="0"/>
              </a:rPr>
            </a:br>
            <a:br>
              <a:rPr lang="en-US" sz="2000" b="1" dirty="0">
                <a:latin typeface="Times" pitchFamily="2" charset="0"/>
              </a:rPr>
            </a:b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Prof Mansoor Saleh: PI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Director CRU/HOP</a:t>
            </a:r>
            <a:br>
              <a:rPr lang="en-US" sz="1800" b="1" dirty="0">
                <a:latin typeface="Times" pitchFamily="2" charset="0"/>
              </a:rPr>
            </a:b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Dr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Karsan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: Co-PI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Radiation Oncologist</a:t>
            </a:r>
            <a:br>
              <a:rPr lang="en-US" sz="1800" b="1" dirty="0">
                <a:solidFill>
                  <a:srgbClr val="FF0000"/>
                </a:solidFill>
                <a:latin typeface="Times" pitchFamily="2" charset="0"/>
              </a:rPr>
            </a:b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Dr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 Martin </a:t>
            </a: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Musumbi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Critical Care Specialist</a:t>
            </a:r>
            <a:br>
              <a:rPr lang="en-US" sz="1800" b="1" dirty="0">
                <a:latin typeface="Times" pitchFamily="2" charset="0"/>
              </a:rPr>
            </a:b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Dr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 Angela </a:t>
            </a: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Waweru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Radiation Oncologist</a:t>
            </a:r>
            <a:br>
              <a:rPr lang="en-US" sz="1800" b="1" dirty="0">
                <a:latin typeface="Times" pitchFamily="2" charset="0"/>
              </a:rPr>
            </a:b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Prof Reena Shah: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Head of Infectious dx</a:t>
            </a:r>
            <a:br>
              <a:rPr lang="en-US" sz="1800" b="1" dirty="0">
                <a:latin typeface="Times" pitchFamily="2" charset="0"/>
              </a:rPr>
            </a:b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Dr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 Jasmit Shah: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Biostatistician</a:t>
            </a:r>
            <a:br>
              <a:rPr lang="en-US" sz="1800" b="1" dirty="0">
                <a:solidFill>
                  <a:srgbClr val="FF0000"/>
                </a:solidFill>
                <a:latin typeface="Times" pitchFamily="2" charset="0"/>
              </a:rPr>
            </a:br>
            <a:r>
              <a:rPr lang="en-US" sz="1800" b="1" dirty="0" err="1">
                <a:solidFill>
                  <a:srgbClr val="0070C0"/>
                </a:solidFill>
                <a:latin typeface="Times" pitchFamily="2" charset="0"/>
              </a:rPr>
              <a:t>Dr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 Karishma Sharma: </a:t>
            </a:r>
            <a:r>
              <a:rPr lang="en-US" sz="1600" b="1" dirty="0">
                <a:solidFill>
                  <a:srgbClr val="FF0000"/>
                </a:solidFill>
                <a:latin typeface="Times" pitchFamily="2" charset="0"/>
              </a:rPr>
              <a:t>Resident</a:t>
            </a:r>
            <a:endParaRPr lang="en-US" sz="2000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6E7014-2502-3C44-8205-17FD94F27AEF}"/>
              </a:ext>
            </a:extLst>
          </p:cNvPr>
          <p:cNvSpPr txBox="1">
            <a:spLocks/>
          </p:cNvSpPr>
          <p:nvPr/>
        </p:nvSpPr>
        <p:spPr>
          <a:xfrm>
            <a:off x="6072778" y="1839433"/>
            <a:ext cx="4051005" cy="411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45720" tIns="22860" rIns="45720" bIns="228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>
                <a:latin typeface="Times" pitchFamily="2" charset="0"/>
              </a:rPr>
              <a:t>Summary:</a:t>
            </a:r>
          </a:p>
          <a:p>
            <a:endParaRPr lang="en-US" sz="1800" b="1" dirty="0"/>
          </a:p>
          <a:p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Phase</a:t>
            </a:r>
            <a:r>
              <a:rPr lang="en-US" sz="1800" b="1" dirty="0">
                <a:latin typeface="Times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" pitchFamily="2" charset="0"/>
              </a:rPr>
              <a:t>Ib</a:t>
            </a:r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/II 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study</a:t>
            </a:r>
          </a:p>
          <a:p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Location: </a:t>
            </a:r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AKUHN</a:t>
            </a:r>
          </a:p>
          <a:p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2 Cohort: </a:t>
            </a:r>
            <a:r>
              <a:rPr lang="en-US" sz="1800" b="1" dirty="0">
                <a:latin typeface="Times" pitchFamily="2" charset="0"/>
              </a:rPr>
              <a:t>On-vent/</a:t>
            </a:r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Pre-Vent</a:t>
            </a:r>
          </a:p>
          <a:p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Sample Size: </a:t>
            </a:r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10 patients per cohort</a:t>
            </a:r>
          </a:p>
          <a:p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DSMC</a:t>
            </a:r>
            <a:r>
              <a:rPr lang="en-US" sz="1800" b="1" dirty="0">
                <a:latin typeface="Times" pitchFamily="2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oversight on </a:t>
            </a:r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all</a:t>
            </a:r>
            <a:r>
              <a:rPr lang="en-US" sz="1800" b="1" dirty="0">
                <a:latin typeface="Times" pitchFamily="2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patients enrolled</a:t>
            </a:r>
          </a:p>
          <a:p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Radiation dose:</a:t>
            </a:r>
            <a:r>
              <a:rPr lang="en-US" sz="1800" b="1" dirty="0">
                <a:latin typeface="Times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100cGy</a:t>
            </a:r>
          </a:p>
          <a:p>
            <a:r>
              <a:rPr lang="en-US" sz="1800" b="1" dirty="0">
                <a:solidFill>
                  <a:srgbClr val="FF0000"/>
                </a:solidFill>
                <a:latin typeface="Times" pitchFamily="2" charset="0"/>
              </a:rPr>
              <a:t>All patients signed informed consent.</a:t>
            </a:r>
          </a:p>
          <a:p>
            <a:pPr algn="ctr"/>
            <a:endParaRPr lang="en-US" sz="700" b="1" dirty="0">
              <a:latin typeface="Times" pitchFamily="2" charset="0"/>
            </a:endParaRPr>
          </a:p>
          <a:p>
            <a:pPr algn="ctr"/>
            <a:endParaRPr lang="en-US" sz="2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58F340-96BC-CA4B-B151-F1B325D563FC}"/>
              </a:ext>
            </a:extLst>
          </p:cNvPr>
          <p:cNvSpPr txBox="1">
            <a:spLocks/>
          </p:cNvSpPr>
          <p:nvPr/>
        </p:nvSpPr>
        <p:spPr>
          <a:xfrm>
            <a:off x="1309392" y="520943"/>
            <a:ext cx="8814391" cy="108457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45720" tIns="22860" rIns="45720" bIns="228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First Study in Africa at AKUHN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D6B8D-BFA3-404E-96B6-DC19E036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060" y="520943"/>
            <a:ext cx="1400075" cy="82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9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21E1-4CC5-D04D-8DA1-DB16B29FE7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" pitchFamily="2" charset="0"/>
              </a:rPr>
              <a:t>Background and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96E7-7675-DE48-9CD4-DC6B83464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600" dirty="0">
                <a:latin typeface="Times" pitchFamily="2" charset="0"/>
              </a:rPr>
              <a:t>1898. Relief of pain in juvenile arthritis</a:t>
            </a:r>
          </a:p>
          <a:p>
            <a:r>
              <a:rPr lang="en-US" sz="1600" dirty="0">
                <a:latin typeface="Times" pitchFamily="2" charset="0"/>
              </a:rPr>
              <a:t>Pandemic of 1917-1919, Spanish Flu</a:t>
            </a:r>
          </a:p>
          <a:p>
            <a:r>
              <a:rPr lang="en-US" sz="1600" dirty="0">
                <a:latin typeface="Times" pitchFamily="2" charset="0"/>
              </a:rPr>
              <a:t>JP Rousseau et al 1942 – treatment of pneumonia with LDRT.</a:t>
            </a:r>
          </a:p>
          <a:p>
            <a:r>
              <a:rPr lang="en-US" sz="1600" dirty="0">
                <a:latin typeface="Times" pitchFamily="2" charset="0"/>
              </a:rPr>
              <a:t>Oppenheimer et al – 56 presumed viral pneumonia cases.  Complete clinical and radiological resolution within 3-5 days.</a:t>
            </a:r>
          </a:p>
          <a:p>
            <a:r>
              <a:rPr lang="en-US" sz="1600" dirty="0">
                <a:latin typeface="Times" pitchFamily="2" charset="0"/>
              </a:rPr>
              <a:t>Low doses (&lt;1 </a:t>
            </a:r>
            <a:r>
              <a:rPr lang="en-US" sz="1600" dirty="0" err="1">
                <a:latin typeface="Times" pitchFamily="2" charset="0"/>
              </a:rPr>
              <a:t>Gy</a:t>
            </a:r>
            <a:r>
              <a:rPr lang="en-US" sz="1600" dirty="0">
                <a:latin typeface="Times" pitchFamily="2" charset="0"/>
              </a:rPr>
              <a:t>) – anti inflammatory response - immunomodulation</a:t>
            </a:r>
          </a:p>
          <a:p>
            <a:r>
              <a:rPr lang="en-US" sz="1600" dirty="0">
                <a:latin typeface="Times" pitchFamily="2" charset="0"/>
              </a:rPr>
              <a:t>RESCUE 1-19: First trial on LDRT in the world performed patients with </a:t>
            </a:r>
            <a:r>
              <a:rPr lang="en-US" sz="1600" dirty="0" err="1">
                <a:latin typeface="Times" pitchFamily="2" charset="0"/>
              </a:rPr>
              <a:t>Covid</a:t>
            </a:r>
            <a:r>
              <a:rPr lang="en-US" sz="1600" dirty="0">
                <a:latin typeface="Times" pitchFamily="2" charset="0"/>
              </a:rPr>
              <a:t> 19  found LRDT to be safe, feasible and reported a reduction in the intubation rates and time to discharge.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94CA5-0CBF-A44B-B684-1257D589C1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0BB706D-9473-754E-8CCC-9D3F71AE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3" y="1805074"/>
            <a:ext cx="5117757" cy="437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2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0AF232-EDAE-4042-AFC4-D4F39E36578E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10515600" cy="435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545"/>
              </a:spcBef>
              <a:buFont typeface="Arial" panose="020B0604020202020204" pitchFamily="34" charset="0"/>
              <a:buNone/>
              <a:defRPr/>
            </a:pPr>
            <a:r>
              <a:rPr lang="en-GB" b="1" u="sng" kern="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Objective</a:t>
            </a:r>
            <a:endParaRPr lang="en-US" b="1" u="sng" kern="0" dirty="0"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540" indent="-15554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the </a:t>
            </a:r>
            <a:r>
              <a:rPr lang="en-GB" b="1" dirty="0">
                <a:highlight>
                  <a:srgbClr val="FFFF00"/>
                </a:highlight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feasibility and safety 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administered LDRT to patients with severe </a:t>
            </a:r>
            <a:r>
              <a:rPr lang="en-GB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 pneumonia</a:t>
            </a:r>
            <a:endParaRPr lang="en-US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40" indent="-155540" algn="just">
              <a:lnSpc>
                <a:spcPct val="150000"/>
              </a:lnSpc>
              <a:spcAft>
                <a:spcPts val="363"/>
              </a:spcAft>
              <a:buFont typeface="+mj-lt"/>
              <a:buAutoNum type="arabicPeriod"/>
              <a:defRPr/>
            </a:pP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the</a:t>
            </a:r>
            <a:r>
              <a:rPr lang="en-GB" b="1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highlight>
                  <a:srgbClr val="FFFF00"/>
                </a:highlight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toxicity</a:t>
            </a:r>
            <a:r>
              <a:rPr lang="en-GB" b="1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a single dose of LDRT administered to patients with severe </a:t>
            </a:r>
            <a:r>
              <a:rPr lang="en-GB" dirty="0" err="1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 pneumonia</a:t>
            </a:r>
            <a:endParaRPr lang="en-US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363"/>
              </a:spcAft>
              <a:buFont typeface="Arial" panose="020B0604020202020204" pitchFamily="34" charset="0"/>
              <a:buNone/>
              <a:defRPr/>
            </a:pPr>
            <a:r>
              <a:rPr lang="en-GB" b="1" u="sng" kern="0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 Objectives</a:t>
            </a:r>
            <a:endParaRPr lang="en-US" b="1" u="sng" kern="0" dirty="0"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540" indent="-15554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b="1" dirty="0">
                <a:highlight>
                  <a:srgbClr val="FFFF00"/>
                </a:highlight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Improvement in Oxygen requirement at 3 days 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LDRT</a:t>
            </a:r>
            <a:endParaRPr lang="en-US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40" indent="-15554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dirty="0">
                <a:highlight>
                  <a:srgbClr val="FFFF00"/>
                </a:highlight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highlight>
                  <a:srgbClr val="FFFF00"/>
                </a:highlight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come off or avoid mechanical ventilation within 7 days 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LDRT</a:t>
            </a:r>
            <a:endParaRPr lang="en-US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40" indent="-15554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Discharge by 14d and 28d 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LDRT</a:t>
            </a:r>
            <a:endParaRPr lang="en-US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40" indent="-155540" algn="just">
              <a:lnSpc>
                <a:spcPct val="150000"/>
              </a:lnSpc>
              <a:spcAft>
                <a:spcPts val="363"/>
              </a:spcAft>
              <a:buFont typeface="+mj-lt"/>
              <a:buAutoNum type="arabicPeriod"/>
              <a:defRPr/>
            </a:pP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Death by 14d and 28d </a:t>
            </a:r>
            <a:r>
              <a:rPr lang="en-GB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LDRT</a:t>
            </a:r>
            <a:endParaRPr lang="en-US" dirty="0"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0E0C8A-1512-6944-836C-E5B4D4B618FC}"/>
              </a:ext>
            </a:extLst>
          </p:cNvPr>
          <p:cNvSpPr txBox="1">
            <a:spLocks/>
          </p:cNvSpPr>
          <p:nvPr/>
        </p:nvSpPr>
        <p:spPr>
          <a:xfrm>
            <a:off x="838201" y="365129"/>
            <a:ext cx="10515600" cy="13255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kern="0" dirty="0">
              <a:solidFill>
                <a:srgbClr val="2E74B5"/>
              </a:solidFill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and Endpoints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312503-82F9-1540-A15B-498ECB38D4A2}"/>
              </a:ext>
            </a:extLst>
          </p:cNvPr>
          <p:cNvSpPr txBox="1">
            <a:spLocks/>
          </p:cNvSpPr>
          <p:nvPr/>
        </p:nvSpPr>
        <p:spPr>
          <a:xfrm>
            <a:off x="838201" y="365129"/>
            <a:ext cx="10515600" cy="132556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70C0"/>
              </a:solidFill>
              <a:latin typeface="Times" pitchFamily="2" charset="0"/>
            </a:endParaRP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Eligibility Criteria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7D1A8-37AD-614D-A740-ABB5DF604994}"/>
              </a:ext>
            </a:extLst>
          </p:cNvPr>
          <p:cNvSpPr txBox="1">
            <a:spLocks/>
          </p:cNvSpPr>
          <p:nvPr/>
        </p:nvSpPr>
        <p:spPr>
          <a:xfrm>
            <a:off x="838201" y="1784074"/>
            <a:ext cx="4626952" cy="47178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907" b="1" dirty="0">
              <a:latin typeface="Helvetica" pitchFamily="2" charset="0"/>
            </a:endParaRPr>
          </a:p>
          <a:p>
            <a:pPr>
              <a:defRPr/>
            </a:pPr>
            <a:r>
              <a:rPr lang="en-US" sz="2000" b="1" dirty="0">
                <a:latin typeface="Times" pitchFamily="2" charset="0"/>
              </a:rPr>
              <a:t>Confirmed </a:t>
            </a:r>
            <a:r>
              <a:rPr lang="en-US" sz="2000" b="1" dirty="0" err="1">
                <a:latin typeface="Times" pitchFamily="2" charset="0"/>
              </a:rPr>
              <a:t>covid</a:t>
            </a:r>
            <a:r>
              <a:rPr lang="en-US" sz="2000" b="1" dirty="0">
                <a:latin typeface="Times" pitchFamily="2" charset="0"/>
              </a:rPr>
              <a:t> 19 pneumonia</a:t>
            </a:r>
          </a:p>
          <a:p>
            <a:pPr>
              <a:defRPr/>
            </a:pPr>
            <a:endParaRPr lang="en-US" sz="2000" b="1" dirty="0">
              <a:latin typeface="Times" pitchFamily="2" charset="0"/>
            </a:endParaRPr>
          </a:p>
          <a:p>
            <a:pPr>
              <a:defRPr/>
            </a:pPr>
            <a:r>
              <a:rPr lang="en-US" sz="2000" b="1" dirty="0">
                <a:latin typeface="Times" pitchFamily="2" charset="0"/>
              </a:rPr>
              <a:t>Requiring oxygen</a:t>
            </a:r>
          </a:p>
          <a:p>
            <a:pPr>
              <a:defRPr/>
            </a:pPr>
            <a:endParaRPr lang="en-US" sz="2000" b="1" dirty="0">
              <a:latin typeface="Times" pitchFamily="2" charset="0"/>
            </a:endParaRPr>
          </a:p>
          <a:p>
            <a:pPr>
              <a:defRPr/>
            </a:pPr>
            <a:r>
              <a:rPr lang="en-US" sz="2000" b="1" dirty="0">
                <a:latin typeface="Times" pitchFamily="2" charset="0"/>
              </a:rPr>
              <a:t>Increasing oxygen requirements</a:t>
            </a:r>
          </a:p>
          <a:p>
            <a:pPr>
              <a:defRPr/>
            </a:pPr>
            <a:endParaRPr lang="en-US" sz="2000" b="1" dirty="0">
              <a:latin typeface="Times" pitchFamily="2" charset="0"/>
            </a:endParaRPr>
          </a:p>
          <a:p>
            <a:pPr>
              <a:defRPr/>
            </a:pPr>
            <a:r>
              <a:rPr lang="en-US" sz="2000" b="1" dirty="0">
                <a:latin typeface="Times" pitchFamily="2" charset="0"/>
              </a:rPr>
              <a:t>Not improving on conventional therapy</a:t>
            </a:r>
          </a:p>
          <a:p>
            <a:pPr>
              <a:defRPr/>
            </a:pPr>
            <a:endParaRPr lang="en-US" sz="1400" dirty="0">
              <a:latin typeface="Times" pitchFamily="2" charset="0"/>
            </a:endParaRPr>
          </a:p>
          <a:p>
            <a:pPr marL="155540" indent="-155540">
              <a:defRPr/>
            </a:pPr>
            <a:r>
              <a:rPr lang="en-US" sz="1400" dirty="0">
                <a:latin typeface="Times" pitchFamily="2" charset="0"/>
              </a:rPr>
              <a:t>Cohort 1 = Pre - Vent</a:t>
            </a:r>
          </a:p>
          <a:p>
            <a:pPr marL="155540" indent="-155540">
              <a:defRPr/>
            </a:pPr>
            <a:r>
              <a:rPr lang="en-US" sz="1400" dirty="0">
                <a:latin typeface="Times" pitchFamily="2" charset="0"/>
              </a:rPr>
              <a:t>Cohort 2 = On - Vent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529CE-584D-4B4B-AB79-C364EE99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88" y="1903344"/>
            <a:ext cx="5407244" cy="42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B1F0-4291-864C-8CDB-C3CF90B03E93}"/>
              </a:ext>
            </a:extLst>
          </p:cNvPr>
          <p:cNvSpPr txBox="1">
            <a:spLocks/>
          </p:cNvSpPr>
          <p:nvPr/>
        </p:nvSpPr>
        <p:spPr>
          <a:xfrm>
            <a:off x="867255" y="756721"/>
            <a:ext cx="5535132" cy="6627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Enrollment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C590F98-0D6A-0443-A2BA-51123E6DA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50804"/>
              </p:ext>
            </p:extLst>
          </p:nvPr>
        </p:nvGraphicFramePr>
        <p:xfrm>
          <a:off x="792827" y="1972063"/>
          <a:ext cx="5609561" cy="376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D360BFC-9DBA-6041-BBAB-FCB041629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577" y="1095154"/>
            <a:ext cx="4765397" cy="48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AFED-6082-FB46-984D-6D2D1E949023}"/>
              </a:ext>
            </a:extLst>
          </p:cNvPr>
          <p:cNvSpPr txBox="1">
            <a:spLocks/>
          </p:cNvSpPr>
          <p:nvPr/>
        </p:nvSpPr>
        <p:spPr>
          <a:xfrm>
            <a:off x="839569" y="185352"/>
            <a:ext cx="10301073" cy="11666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" pitchFamily="2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Results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434497-3307-1349-B83E-9D07AB5775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9570" y="3229012"/>
          <a:ext cx="2565985" cy="288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3" imgW="3324157" imgH="3733712" progId="Excel.Sheet.12">
                  <p:embed/>
                </p:oleObj>
              </mc:Choice>
              <mc:Fallback>
                <p:oleObj name="Worksheet" r:id="rId3" imgW="3324157" imgH="3733712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27C6D0-79D1-664F-B44F-C5DFA85DD9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570" y="3229012"/>
                        <a:ext cx="2565985" cy="288213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720878-63E5-6B43-90AE-FC0AD4D193B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66311" y="1787950"/>
          <a:ext cx="2867705" cy="281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5" imgW="3371838" imgH="2142973" progId="Excel.Sheet.12">
                  <p:embed/>
                </p:oleObj>
              </mc:Choice>
              <mc:Fallback>
                <p:oleObj name="Worksheet" r:id="rId5" imgW="3371838" imgH="214297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33C94E4-8B35-B448-A6F8-CD7FAA84C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6311" y="1787950"/>
                        <a:ext cx="2867705" cy="28151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F22F80-FD3E-8E41-8474-BB24CCE3F8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66311" y="4964181"/>
          <a:ext cx="6061869" cy="114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7" imgW="7569200" imgH="1371600" progId="Excel.Sheet.12">
                  <p:embed/>
                </p:oleObj>
              </mc:Choice>
              <mc:Fallback>
                <p:oleObj name="Worksheet" r:id="rId7" imgW="7569200" imgH="13716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46C132B-5197-0B48-B149-564C8819B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6311" y="4964181"/>
                        <a:ext cx="6061869" cy="114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A2CE22C-5A75-DD43-B81E-5A3EB7EDE30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50288" y="1787949"/>
          <a:ext cx="2516188" cy="281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9" imgW="2743200" imgH="2400300" progId="Excel.Sheet.12">
                  <p:embed/>
                </p:oleObj>
              </mc:Choice>
              <mc:Fallback>
                <p:oleObj name="Worksheet" r:id="rId9" imgW="2743200" imgH="240030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E4E2156-F6A1-094A-91D2-4AEEC1723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50288" y="1787949"/>
                        <a:ext cx="2516188" cy="281517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FA5F8EC6-1DCE-E949-B5BA-D3BD90239539}"/>
              </a:ext>
            </a:extLst>
          </p:cNvPr>
          <p:cNvSpPr/>
          <p:nvPr/>
        </p:nvSpPr>
        <p:spPr>
          <a:xfrm>
            <a:off x="7594772" y="3229012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9E8EB02-C698-CA4C-83D5-0DA843215EE7}"/>
              </a:ext>
            </a:extLst>
          </p:cNvPr>
          <p:cNvSpPr/>
          <p:nvPr/>
        </p:nvSpPr>
        <p:spPr>
          <a:xfrm>
            <a:off x="8532298" y="2170768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E6F3C8A-7D7D-6F42-85BE-88ACFDBF8B82}"/>
              </a:ext>
            </a:extLst>
          </p:cNvPr>
          <p:cNvSpPr/>
          <p:nvPr/>
        </p:nvSpPr>
        <p:spPr>
          <a:xfrm>
            <a:off x="5175924" y="5533220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A03CA8C-4842-D941-872E-686A644866DB}"/>
              </a:ext>
            </a:extLst>
          </p:cNvPr>
          <p:cNvSpPr/>
          <p:nvPr/>
        </p:nvSpPr>
        <p:spPr>
          <a:xfrm>
            <a:off x="4660960" y="3751167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690D9EE-7F26-5E4B-9EE0-E2E63C05AAC7}"/>
              </a:ext>
            </a:extLst>
          </p:cNvPr>
          <p:cNvSpPr/>
          <p:nvPr/>
        </p:nvSpPr>
        <p:spPr>
          <a:xfrm>
            <a:off x="4660960" y="2015886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7DE33E5-C2F6-5348-B4E5-A0E61CAFBBE7}"/>
              </a:ext>
            </a:extLst>
          </p:cNvPr>
          <p:cNvSpPr/>
          <p:nvPr/>
        </p:nvSpPr>
        <p:spPr>
          <a:xfrm>
            <a:off x="1311623" y="4831346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B92B69E8-2DB8-4A47-8DE4-AD745F48A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88174"/>
              </p:ext>
            </p:extLst>
          </p:nvPr>
        </p:nvGraphicFramePr>
        <p:xfrm>
          <a:off x="880825" y="1419543"/>
          <a:ext cx="29273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11" imgW="3848100" imgH="2133600" progId="Excel.Sheet.12">
                  <p:embed/>
                </p:oleObj>
              </mc:Choice>
              <mc:Fallback>
                <p:oleObj name="Worksheet" r:id="rId11" imgW="3848100" imgH="2133600" progId="Excel.Shee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88B0B9AA-9032-5448-89DC-9011ECDA87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0825" y="1419543"/>
                        <a:ext cx="2927350" cy="17240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EFD75A62-E96A-7C4F-8FD1-5EDEA4BCB0BA}"/>
              </a:ext>
            </a:extLst>
          </p:cNvPr>
          <p:cNvSpPr/>
          <p:nvPr/>
        </p:nvSpPr>
        <p:spPr>
          <a:xfrm>
            <a:off x="2439794" y="1883051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3CCF73D-275A-CC4C-B65E-F271D8431925}"/>
              </a:ext>
            </a:extLst>
          </p:cNvPr>
          <p:cNvSpPr/>
          <p:nvPr/>
        </p:nvSpPr>
        <p:spPr>
          <a:xfrm>
            <a:off x="2439794" y="2223167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69D1EFE-C534-1C42-B328-C4F2A881454B}"/>
              </a:ext>
            </a:extLst>
          </p:cNvPr>
          <p:cNvSpPr/>
          <p:nvPr/>
        </p:nvSpPr>
        <p:spPr>
          <a:xfrm>
            <a:off x="2439794" y="2574281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B6C8C27-EAA7-E04A-9F1E-55AF68548C72}"/>
              </a:ext>
            </a:extLst>
          </p:cNvPr>
          <p:cNvSpPr/>
          <p:nvPr/>
        </p:nvSpPr>
        <p:spPr>
          <a:xfrm>
            <a:off x="2432059" y="2855072"/>
            <a:ext cx="352168" cy="265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975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1A743-5B1B-3845-BC2E-36A21DA4D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7" y="1351979"/>
            <a:ext cx="8458201" cy="46713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B0E893-F375-5F4E-BD86-19C64C172A52}"/>
              </a:ext>
            </a:extLst>
          </p:cNvPr>
          <p:cNvSpPr txBox="1">
            <a:spLocks/>
          </p:cNvSpPr>
          <p:nvPr/>
        </p:nvSpPr>
        <p:spPr>
          <a:xfrm>
            <a:off x="839569" y="416650"/>
            <a:ext cx="10301073" cy="935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Inflammatory Markers</a:t>
            </a:r>
          </a:p>
        </p:txBody>
      </p:sp>
    </p:spTree>
    <p:extLst>
      <p:ext uri="{BB962C8B-B14F-4D97-AF65-F5344CB8AC3E}">
        <p14:creationId xmlns:p14="http://schemas.microsoft.com/office/powerpoint/2010/main" val="115820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A59E42-6178-7D4A-9F49-39BB5629AE4F}"/>
              </a:ext>
            </a:extLst>
          </p:cNvPr>
          <p:cNvSpPr txBox="1">
            <a:spLocks/>
          </p:cNvSpPr>
          <p:nvPr/>
        </p:nvSpPr>
        <p:spPr>
          <a:xfrm>
            <a:off x="839569" y="1461052"/>
            <a:ext cx="10301073" cy="4860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5500" b="1" u="sng" dirty="0">
                <a:latin typeface="Times" pitchFamily="2" charset="0"/>
              </a:rPr>
              <a:t>Primary </a:t>
            </a:r>
            <a:endParaRPr lang="en-US" sz="5500" b="1" u="sng" dirty="0">
              <a:latin typeface="Times" pitchFamily="2" charset="0"/>
            </a:endParaRPr>
          </a:p>
          <a:p>
            <a:r>
              <a:rPr lang="en-GB" sz="3350" b="1" dirty="0">
                <a:latin typeface="Times" pitchFamily="2" charset="0"/>
              </a:rPr>
              <a:t>Safety/Feasibility</a:t>
            </a:r>
            <a:r>
              <a:rPr lang="en-GB" sz="3350" b="1" dirty="0">
                <a:solidFill>
                  <a:srgbClr val="0070C0"/>
                </a:solidFill>
                <a:latin typeface="Times" pitchFamily="2" charset="0"/>
              </a:rPr>
              <a:t>: </a:t>
            </a:r>
            <a:r>
              <a:rPr lang="en-GB" sz="3350" b="1" i="1" dirty="0">
                <a:solidFill>
                  <a:srgbClr val="FF0000"/>
                </a:solidFill>
                <a:latin typeface="Times" pitchFamily="2" charset="0"/>
              </a:rPr>
              <a:t>10 (100%) </a:t>
            </a:r>
            <a:endParaRPr lang="en-US" sz="3350" b="1" i="1" dirty="0">
              <a:solidFill>
                <a:srgbClr val="FF0000"/>
              </a:solidFill>
              <a:latin typeface="Times" pitchFamily="2" charset="0"/>
            </a:endParaRPr>
          </a:p>
          <a:p>
            <a:r>
              <a:rPr lang="en-GB" sz="3350" b="1" dirty="0">
                <a:latin typeface="Times" pitchFamily="2" charset="0"/>
              </a:rPr>
              <a:t>Toxicity:</a:t>
            </a:r>
            <a:r>
              <a:rPr lang="en-GB" sz="335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GB" sz="3350" b="1" i="1" dirty="0">
                <a:solidFill>
                  <a:srgbClr val="FF0000"/>
                </a:solidFill>
                <a:latin typeface="Times" pitchFamily="2" charset="0"/>
              </a:rPr>
              <a:t>0 ( 0%)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350" dirty="0">
              <a:latin typeface="Times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5500" b="1" u="sng" dirty="0">
                <a:latin typeface="Times" pitchFamily="2" charset="0"/>
              </a:rPr>
              <a:t>Secondary</a:t>
            </a:r>
            <a:endParaRPr lang="en-US" sz="5500" b="1" u="sng" dirty="0">
              <a:latin typeface="Times" pitchFamily="2" charset="0"/>
            </a:endParaRPr>
          </a:p>
          <a:p>
            <a:r>
              <a:rPr lang="en-GB" sz="3350" b="1" dirty="0">
                <a:latin typeface="Times" pitchFamily="2" charset="0"/>
              </a:rPr>
              <a:t>Efficacy: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350" b="1" dirty="0">
                <a:latin typeface="Times" pitchFamily="2" charset="0"/>
              </a:rPr>
              <a:t>  25% improvement in oxygen requirement within 3 day: </a:t>
            </a:r>
            <a:r>
              <a:rPr lang="en-US" sz="3350" b="1" i="1" dirty="0">
                <a:solidFill>
                  <a:srgbClr val="FF0000"/>
                </a:solidFill>
                <a:latin typeface="Times" pitchFamily="2" charset="0"/>
              </a:rPr>
              <a:t>4 (40%)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350" b="1" i="1" dirty="0">
              <a:solidFill>
                <a:srgbClr val="FF0000"/>
              </a:solidFill>
              <a:latin typeface="Times" pitchFamily="2" charset="0"/>
            </a:endParaRPr>
          </a:p>
          <a:p>
            <a:r>
              <a:rPr lang="en-GB" sz="3350" b="1" dirty="0">
                <a:latin typeface="Times" pitchFamily="2" charset="0"/>
              </a:rPr>
              <a:t>Efficacy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350" b="1" dirty="0">
                <a:latin typeface="Times" pitchFamily="2" charset="0"/>
              </a:rPr>
              <a:t> ability to avoid mechanical ventilation within 7 days following LDRT</a:t>
            </a:r>
            <a:r>
              <a:rPr lang="en-GB" sz="3350" b="1" dirty="0">
                <a:solidFill>
                  <a:srgbClr val="0070C0"/>
                </a:solidFill>
                <a:latin typeface="Times" pitchFamily="2" charset="0"/>
              </a:rPr>
              <a:t>: </a:t>
            </a:r>
            <a:r>
              <a:rPr lang="en-GB" sz="3350" b="1" i="1" dirty="0">
                <a:solidFill>
                  <a:srgbClr val="FF0000"/>
                </a:solidFill>
                <a:latin typeface="Times" pitchFamily="2" charset="0"/>
              </a:rPr>
              <a:t>9 (90%)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u="sng" dirty="0">
              <a:latin typeface="Times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500" b="1" u="sng" dirty="0">
                <a:latin typeface="Times" pitchFamily="2" charset="0"/>
              </a:rPr>
              <a:t>Other Endpoints: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solidFill>
                <a:srgbClr val="0070C0"/>
              </a:solidFill>
              <a:latin typeface="Times" pitchFamily="2" charset="0"/>
            </a:endParaRPr>
          </a:p>
          <a:p>
            <a:pPr lvl="1"/>
            <a:r>
              <a:rPr lang="en-GB" sz="3000" b="1" dirty="0">
                <a:latin typeface="Times" pitchFamily="2" charset="0"/>
              </a:rPr>
              <a:t>Time to discharge from LDRT: </a:t>
            </a:r>
            <a:r>
              <a:rPr lang="en-GB" sz="3000" b="1" dirty="0">
                <a:solidFill>
                  <a:srgbClr val="FF0000"/>
                </a:solidFill>
                <a:latin typeface="Times" pitchFamily="2" charset="0"/>
              </a:rPr>
              <a:t>Median= 14 Days (4– 24) </a:t>
            </a:r>
            <a:r>
              <a:rPr lang="en-GB" sz="3000" b="1" dirty="0">
                <a:latin typeface="Times" pitchFamily="2" charset="0"/>
              </a:rPr>
              <a:t>	</a:t>
            </a:r>
            <a:br>
              <a:rPr lang="en-GB" sz="3000" b="1" dirty="0">
                <a:latin typeface="Times" pitchFamily="2" charset="0"/>
              </a:rPr>
            </a:br>
            <a:r>
              <a:rPr lang="en-GB" sz="3000" b="1" dirty="0">
                <a:solidFill>
                  <a:srgbClr val="FF0000"/>
                </a:solidFill>
                <a:latin typeface="Times" pitchFamily="2" charset="0"/>
              </a:rPr>
              <a:t>			 	                             			</a:t>
            </a:r>
            <a:endParaRPr lang="en-GB" sz="3000" b="1" dirty="0">
              <a:latin typeface="Times" pitchFamily="2" charset="0"/>
            </a:endParaRPr>
          </a:p>
          <a:p>
            <a:pPr lvl="1"/>
            <a:r>
              <a:rPr lang="en-GB" sz="3000" b="1" dirty="0">
                <a:latin typeface="Times" pitchFamily="2" charset="0"/>
              </a:rPr>
              <a:t>Discharge at 14d (%): </a:t>
            </a:r>
            <a:r>
              <a:rPr lang="en-GB" sz="3000" b="1" dirty="0">
                <a:solidFill>
                  <a:srgbClr val="FF0000"/>
                </a:solidFill>
                <a:latin typeface="Times" pitchFamily="2" charset="0"/>
              </a:rPr>
              <a:t>3 (30%)</a:t>
            </a:r>
          </a:p>
          <a:p>
            <a:pPr marL="457109" lvl="1" indent="0">
              <a:buFont typeface="Arial" panose="020B0604020202020204" pitchFamily="34" charset="0"/>
              <a:buNone/>
            </a:pPr>
            <a:endParaRPr lang="en-GB" sz="3000" b="1" dirty="0">
              <a:latin typeface="Times" pitchFamily="2" charset="0"/>
            </a:endParaRPr>
          </a:p>
          <a:p>
            <a:pPr lvl="1"/>
            <a:r>
              <a:rPr lang="en-GB" sz="3000" b="1" dirty="0">
                <a:latin typeface="Times" pitchFamily="2" charset="0"/>
              </a:rPr>
              <a:t>Death at 14d (%): </a:t>
            </a:r>
            <a:r>
              <a:rPr lang="en-GB" sz="3000" b="1" dirty="0">
                <a:solidFill>
                  <a:srgbClr val="FF0000"/>
                </a:solidFill>
                <a:latin typeface="Times" pitchFamily="2" charset="0"/>
              </a:rPr>
              <a:t>3 (30%)</a:t>
            </a:r>
          </a:p>
          <a:p>
            <a:pPr lvl="1"/>
            <a:endParaRPr lang="en-GB" sz="3000" b="1" dirty="0">
              <a:latin typeface="Times" pitchFamily="2" charset="0"/>
            </a:endParaRPr>
          </a:p>
          <a:p>
            <a:pPr lvl="1"/>
            <a:r>
              <a:rPr lang="en-GB" sz="3000" b="1" dirty="0">
                <a:latin typeface="Times" pitchFamily="2" charset="0"/>
              </a:rPr>
              <a:t>Discharge at 28d (%): </a:t>
            </a:r>
            <a:r>
              <a:rPr lang="en-GB" sz="3000" b="1" dirty="0">
                <a:solidFill>
                  <a:srgbClr val="FF0000"/>
                </a:solidFill>
                <a:latin typeface="Times" pitchFamily="2" charset="0"/>
              </a:rPr>
              <a:t>5 (56%)</a:t>
            </a:r>
          </a:p>
          <a:p>
            <a:pPr lvl="1"/>
            <a:endParaRPr lang="en-GB" sz="3000" b="1" dirty="0">
              <a:latin typeface="Times" pitchFamily="2" charset="0"/>
            </a:endParaRPr>
          </a:p>
          <a:p>
            <a:pPr lvl="1"/>
            <a:r>
              <a:rPr lang="en-GB" sz="3000" b="1" dirty="0">
                <a:latin typeface="Times" pitchFamily="2" charset="0"/>
              </a:rPr>
              <a:t>Death at 28d (%): </a:t>
            </a:r>
            <a:r>
              <a:rPr lang="en-GB" sz="3000" b="1" dirty="0">
                <a:solidFill>
                  <a:srgbClr val="FF0000"/>
                </a:solidFill>
                <a:latin typeface="Times" pitchFamily="2" charset="0"/>
              </a:rPr>
              <a:t>4 (44%)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E3A990-8757-734C-9F0B-7519E1BEB5BD}"/>
              </a:ext>
            </a:extLst>
          </p:cNvPr>
          <p:cNvSpPr txBox="1">
            <a:spLocks/>
          </p:cNvSpPr>
          <p:nvPr/>
        </p:nvSpPr>
        <p:spPr>
          <a:xfrm>
            <a:off x="839568" y="222421"/>
            <a:ext cx="10301073" cy="11172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Endpoints</a:t>
            </a:r>
          </a:p>
        </p:txBody>
      </p:sp>
    </p:spTree>
    <p:extLst>
      <p:ext uri="{BB962C8B-B14F-4D97-AF65-F5344CB8AC3E}">
        <p14:creationId xmlns:p14="http://schemas.microsoft.com/office/powerpoint/2010/main" val="38386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ku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14A96289B0E418393544ADF8530F8" ma:contentTypeVersion="2" ma:contentTypeDescription="Create a new document." ma:contentTypeScope="" ma:versionID="0c4f5b938cb505bc48d66bccbc37709a">
  <xsd:schema xmlns:xsd="http://www.w3.org/2001/XMLSchema" xmlns:xs="http://www.w3.org/2001/XMLSchema" xmlns:p="http://schemas.microsoft.com/office/2006/metadata/properties" xmlns:ns1="http://schemas.microsoft.com/sharepoint/v3" xmlns:ns2="b4419758-8a30-462b-a703-e2b3e7f503de" targetNamespace="http://schemas.microsoft.com/office/2006/metadata/properties" ma:root="true" ma:fieldsID="5fe006c7ae255c140f9386cc930d6f42" ns1:_="" ns2:_="">
    <xsd:import namespace="http://schemas.microsoft.com/sharepoint/v3"/>
    <xsd:import namespace="b4419758-8a30-462b-a703-e2b3e7f503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9758-8a30-462b-a703-e2b3e7f50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A36875-3BDB-4293-A351-4BC0FF873BBC}"/>
</file>

<file path=customXml/itemProps2.xml><?xml version="1.0" encoding="utf-8"?>
<ds:datastoreItem xmlns:ds="http://schemas.openxmlformats.org/officeDocument/2006/customXml" ds:itemID="{57BA3C7F-AE72-4D57-8923-87F79F0CC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F1D9C-F218-4E6C-A4A0-EF651C655D51}">
  <ds:schemaRefs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68ad8a92-5577-4143-ad86-febd52aa0919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564</Words>
  <Application>Microsoft Macintosh PowerPoint</Application>
  <PresentationFormat>Widescreen</PresentationFormat>
  <Paragraphs>91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Georgia</vt:lpstr>
      <vt:lpstr>Helvetica</vt:lpstr>
      <vt:lpstr>Lato</vt:lpstr>
      <vt:lpstr>Times</vt:lpstr>
      <vt:lpstr>Times New Roman</vt:lpstr>
      <vt:lpstr>Office Theme</vt:lpstr>
      <vt:lpstr>Worksheet</vt:lpstr>
      <vt:lpstr>Microsoft Excel Worksheet</vt:lpstr>
      <vt:lpstr>A Pilot Phase Ib/II study of Whole-Lung Low Dose Radiation Therapy (LDRT) in the treatment of Severe Covid 19 Pneumonia patients on (or requiring) Mechanical Ventilatory Support. </vt:lpstr>
      <vt:lpstr>PowerPoint Presentation</vt:lpstr>
      <vt:lpstr>Background and Rationale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volunteer.pa</dc:creator>
  <cp:lastModifiedBy>Karishma Sharma</cp:lastModifiedBy>
  <cp:revision>19</cp:revision>
  <dcterms:created xsi:type="dcterms:W3CDTF">2018-09-18T06:29:16Z</dcterms:created>
  <dcterms:modified xsi:type="dcterms:W3CDTF">2021-11-23T05:47:11Z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0x010100FAE14A96289B0E418393544ADF8530F8</vt:lpwstr>
  </property>
</Properties>
</file>