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D68"/>
    <a:srgbClr val="00843D"/>
    <a:srgbClr val="0C9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rgbClr val="000000"/>
        </a:fontRef>
        <a:srgbClr val="000000"/>
      </a:tcTxStyle>
      <a:tcStyle>
        <a:tcBdr>
          <a:left>
            <a:ln w="12700" cmpd="sng">
              <a:solidFill>
                <a:srgbClr val="000000"/>
              </a:solidFill>
            </a:ln>
          </a:left>
          <a:right>
            <a:ln w="12700" cmpd="sng">
              <a:solidFill>
                <a:srgbClr val="000000"/>
              </a:solidFill>
            </a:ln>
          </a:right>
          <a:top>
            <a:ln w="12700" cmpd="sng">
              <a:solidFill>
                <a:srgbClr val="000000"/>
              </a:solidFill>
            </a:ln>
          </a:top>
          <a:bottom>
            <a:ln w="12700" cmpd="sng">
              <a:solidFill>
                <a:srgbClr val="000000"/>
              </a:solidFill>
            </a:ln>
          </a:bottom>
          <a:insideH>
            <a:ln w="12700" cmpd="sng">
              <a:solidFill>
                <a:srgbClr val="000000"/>
              </a:solidFill>
            </a:ln>
          </a:insideH>
          <a:insideV>
            <a:ln w="12700" cmpd="sng">
              <a:solidFill>
                <a:srgbClr val="000000"/>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2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2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2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2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3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3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48599" name="Rectangle 6"/>
          <p:cNvSpPr/>
          <p:nvPr userDrawn="1"/>
        </p:nvSpPr>
        <p:spPr>
          <a:xfrm>
            <a:off x="0" y="2667000"/>
            <a:ext cx="12192000" cy="2164206"/>
          </a:xfrm>
          <a:prstGeom prst="rect">
            <a:avLst/>
          </a:prstGeom>
          <a:solidFill>
            <a:srgbClr val="369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3" name="Picture 7"/>
          <p:cNvPicPr>
            <a:picLocks noChangeAspect="1"/>
          </p:cNvPicPr>
          <p:nvPr userDrawn="1"/>
        </p:nvPicPr>
        <p:blipFill rotWithShape="1">
          <a:blip r:embed="rId2"/>
          <a:srcRect l="8506" t="18045" r="10695" b="18797"/>
          <a:stretch>
            <a:fillRect/>
          </a:stretch>
        </p:blipFill>
        <p:spPr>
          <a:xfrm>
            <a:off x="4648200" y="381000"/>
            <a:ext cx="2895601" cy="1600200"/>
          </a:xfrm>
          <a:prstGeom prst="rect">
            <a:avLst/>
          </a:prstGeom>
        </p:spPr>
      </p:pic>
      <p:sp>
        <p:nvSpPr>
          <p:cNvPr id="1048600" name="Title 1"/>
          <p:cNvSpPr>
            <a:spLocks noGrp="1"/>
          </p:cNvSpPr>
          <p:nvPr>
            <p:ph type="ctrTitle" hasCustomPrompt="1"/>
          </p:nvPr>
        </p:nvSpPr>
        <p:spPr>
          <a:xfrm>
            <a:off x="2209800" y="3014091"/>
            <a:ext cx="7772400" cy="1470025"/>
          </a:xfrm>
        </p:spPr>
        <p:txBody>
          <a:bodyPr>
            <a:noAutofit/>
          </a:bodyPr>
          <a:lstStyle>
            <a:lvl1pPr algn="l">
              <a:defRPr sz="60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smtClean="0"/>
              <a:t>Click to edit Master title style</a:t>
            </a:r>
            <a:endParaRPr lang="en-US"/>
          </a:p>
        </p:txBody>
      </p:sp>
      <p:sp>
        <p:nvSpPr>
          <p:cNvPr id="1048622"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7"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1048618"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smtClean="0"/>
              <a:t>Click to edit Master title style</a:t>
            </a:r>
            <a:endParaRPr lang="en-US"/>
          </a:p>
        </p:txBody>
      </p:sp>
      <p:sp>
        <p:nvSpPr>
          <p:cNvPr id="1048589"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19"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620"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580" name="Title 1"/>
          <p:cNvSpPr>
            <a:spLocks noGrp="1"/>
          </p:cNvSpPr>
          <p:nvPr>
            <p:ph type="title"/>
          </p:nvPr>
        </p:nvSpPr>
        <p:spPr/>
        <p:txBody>
          <a:bodyPr/>
          <a:lstStyle/>
          <a:p>
            <a:r>
              <a:rPr lang="en-US" smtClean="0"/>
              <a:t>Click to edit Master title style</a:t>
            </a:r>
            <a:endParaRPr lang="en-US"/>
          </a:p>
        </p:txBody>
      </p:sp>
      <p:sp>
        <p:nvSpPr>
          <p:cNvPr id="1048581"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2"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592" name="Title 1"/>
          <p:cNvSpPr>
            <a:spLocks noGrp="1"/>
          </p:cNvSpPr>
          <p:nvPr>
            <p:ph type="title"/>
          </p:nvPr>
        </p:nvSpPr>
        <p:spPr>
          <a:xfrm>
            <a:off x="839788" y="365125"/>
            <a:ext cx="10515600" cy="1325563"/>
          </a:xfrm>
        </p:spPr>
        <p:txBody>
          <a:bodyPr/>
          <a:lstStyle/>
          <a:p>
            <a:r>
              <a:rPr lang="en-US" dirty="0" smtClean="0"/>
              <a:t>Click to edit Master title style</a:t>
            </a:r>
            <a:endParaRPr lang="en-US" dirty="0"/>
          </a:p>
        </p:txBody>
      </p:sp>
      <p:sp>
        <p:nvSpPr>
          <p:cNvPr id="1048593" name="Text Placeholder 2"/>
          <p:cNvSpPr>
            <a:spLocks noGrp="1"/>
          </p:cNvSpPr>
          <p:nvPr>
            <p:ph type="body" idx="1"/>
          </p:nvPr>
        </p:nvSpPr>
        <p:spPr>
          <a:xfrm>
            <a:off x="839788" y="1681163"/>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48594" name="Content Placeholder 3"/>
          <p:cNvSpPr>
            <a:spLocks noGrp="1"/>
          </p:cNvSpPr>
          <p:nvPr>
            <p:ph sz="half" idx="2"/>
          </p:nvPr>
        </p:nvSpPr>
        <p:spPr>
          <a:xfrm>
            <a:off x="839788" y="2505075"/>
            <a:ext cx="5157787" cy="3684588"/>
          </a:xfrm>
        </p:spPr>
        <p:txBody>
          <a:bodyPr/>
          <a:lstStyle>
            <a:lvl1pPr>
              <a:defRPr sz="2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8595" name="Text Placeholder 4"/>
          <p:cNvSpPr>
            <a:spLocks noGrp="1"/>
          </p:cNvSpPr>
          <p:nvPr>
            <p:ph type="body" sz="quarter" idx="3"/>
          </p:nvPr>
        </p:nvSpPr>
        <p:spPr>
          <a:xfrm>
            <a:off x="6172200" y="1681163"/>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48596" name="Content Placeholder 5"/>
          <p:cNvSpPr>
            <a:spLocks noGrp="1"/>
          </p:cNvSpPr>
          <p:nvPr>
            <p:ph sz="quarter" idx="4"/>
          </p:nvPr>
        </p:nvSpPr>
        <p:spPr>
          <a:xfrm>
            <a:off x="6172200" y="2505075"/>
            <a:ext cx="5183188" cy="3684588"/>
          </a:xfrm>
        </p:spPr>
        <p:txBody>
          <a:bodyPr/>
          <a:lstStyle>
            <a:lvl1pPr>
              <a:defRPr sz="2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6"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23"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624"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1"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612"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1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8578" name="Rectangle 6"/>
          <p:cNvSpPr/>
          <p:nvPr userDrawn="1"/>
        </p:nvSpPr>
        <p:spPr>
          <a:xfrm>
            <a:off x="0" y="6542331"/>
            <a:ext cx="10579814" cy="152399"/>
          </a:xfrm>
          <a:prstGeom prst="rect">
            <a:avLst/>
          </a:prstGeom>
          <a:solidFill>
            <a:srgbClr val="369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79" name="Rectangle 7"/>
          <p:cNvSpPr/>
          <p:nvPr userDrawn="1"/>
        </p:nvSpPr>
        <p:spPr>
          <a:xfrm>
            <a:off x="11437620" y="6542331"/>
            <a:ext cx="754380" cy="152399"/>
          </a:xfrm>
          <a:prstGeom prst="rect">
            <a:avLst/>
          </a:prstGeom>
          <a:solidFill>
            <a:srgbClr val="369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2" name="Picture 8"/>
          <p:cNvPicPr>
            <a:picLocks noChangeAspect="1"/>
          </p:cNvPicPr>
          <p:nvPr userDrawn="1"/>
        </p:nvPicPr>
        <p:blipFill>
          <a:blip r:embed="rId13" cstate="print"/>
          <a:stretch>
            <a:fillRect/>
          </a:stretch>
        </p:blipFill>
        <p:spPr>
          <a:xfrm>
            <a:off x="10673466" y="6542331"/>
            <a:ext cx="668026" cy="15235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843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2"/>
          <p:cNvSpPr>
            <a:spLocks noGrp="1"/>
          </p:cNvSpPr>
          <p:nvPr>
            <p:ph type="ctrTitle"/>
          </p:nvPr>
        </p:nvSpPr>
        <p:spPr>
          <a:xfrm>
            <a:off x="156753" y="2547257"/>
            <a:ext cx="11443063" cy="2194560"/>
          </a:xfrm>
        </p:spPr>
        <p:txBody>
          <a:bodyPr/>
          <a:lstStyle/>
          <a:p>
            <a:r>
              <a:rPr lang="en-US" altLang="en" sz="2800" dirty="0"/>
              <a:t>Knowledge and practice towards cardiovascular disease prevention among  residents of </a:t>
            </a:r>
            <a:r>
              <a:rPr lang="en-US" altLang="en" sz="2800" dirty="0" err="1"/>
              <a:t>Ainamoi</a:t>
            </a:r>
            <a:r>
              <a:rPr lang="en-US" altLang="en" sz="2800" dirty="0"/>
              <a:t> constituency, </a:t>
            </a:r>
            <a:r>
              <a:rPr lang="en-US" altLang="en" sz="2800" dirty="0" err="1"/>
              <a:t>Kericho</a:t>
            </a:r>
            <a:r>
              <a:rPr lang="en-US" altLang="en" sz="2800" dirty="0"/>
              <a:t> county</a:t>
            </a:r>
            <a:r>
              <a:rPr lang="en-US" altLang="en" sz="2800" dirty="0" smtClean="0"/>
              <a:t>.</a:t>
            </a:r>
            <a:br>
              <a:rPr lang="en-US" altLang="en" sz="2800" dirty="0" smtClean="0"/>
            </a:br>
            <a:r>
              <a:rPr lang="en-US" altLang="en" sz="2800" dirty="0" smtClean="0"/>
              <a:t>name: </a:t>
            </a:r>
            <a:r>
              <a:rPr lang="en-US" altLang="en" sz="2800" dirty="0" err="1"/>
              <a:t>C</a:t>
            </a:r>
            <a:r>
              <a:rPr lang="en-US" altLang="en" sz="2800" dirty="0" err="1" smtClean="0"/>
              <a:t>hepkemoi</a:t>
            </a:r>
            <a:r>
              <a:rPr lang="en-US" altLang="en" sz="2800" dirty="0" smtClean="0"/>
              <a:t> </a:t>
            </a:r>
            <a:r>
              <a:rPr lang="en-US" altLang="en" sz="2800" dirty="0"/>
              <a:t>S</a:t>
            </a:r>
            <a:r>
              <a:rPr lang="en-US" altLang="en" sz="2800" dirty="0" smtClean="0"/>
              <a:t>haron </a:t>
            </a:r>
            <a:br>
              <a:rPr lang="en-US" altLang="en" sz="2800" dirty="0" smtClean="0"/>
            </a:br>
            <a:r>
              <a:rPr lang="en-US" altLang="en" sz="2800" dirty="0" smtClean="0"/>
              <a:t>research supervisor: </a:t>
            </a:r>
            <a:r>
              <a:rPr lang="en-US" altLang="en" sz="2800" dirty="0" err="1"/>
              <a:t>M</a:t>
            </a:r>
            <a:r>
              <a:rPr lang="en-US" altLang="en" sz="2800" dirty="0" err="1" smtClean="0"/>
              <a:t>r</a:t>
            </a:r>
            <a:r>
              <a:rPr lang="en-US" altLang="en" sz="2800" dirty="0" smtClean="0"/>
              <a:t> </a:t>
            </a:r>
            <a:r>
              <a:rPr lang="en-US" altLang="en" sz="2800" dirty="0" err="1" smtClean="0"/>
              <a:t>Okubatsion</a:t>
            </a:r>
            <a:r>
              <a:rPr lang="en-US" altLang="en" sz="2800" dirty="0" smtClean="0"/>
              <a:t> </a:t>
            </a:r>
            <a:r>
              <a:rPr lang="en-US" altLang="en" sz="2800" dirty="0"/>
              <a:t>T</a:t>
            </a:r>
            <a:r>
              <a:rPr lang="en-US" altLang="en" sz="2800" dirty="0" smtClean="0"/>
              <a:t>ekeste.</a:t>
            </a:r>
            <a:endParaRPr lang="en-US" sz="2800" dirty="0"/>
          </a:p>
        </p:txBody>
      </p:sp>
      <p:sp>
        <p:nvSpPr>
          <p:cNvPr id="1048602" name="TextBox 1"/>
          <p:cNvSpPr txBox="1"/>
          <p:nvPr/>
        </p:nvSpPr>
        <p:spPr>
          <a:xfrm>
            <a:off x="8215531" y="534572"/>
            <a:ext cx="1983545" cy="891540"/>
          </a:xfrm>
          <a:prstGeom prst="rect">
            <a:avLst/>
          </a:prstGeom>
          <a:noFill/>
        </p:spPr>
        <p:txBody>
          <a:bodyPr wrap="square" rtlCol="0">
            <a:spAutoFit/>
          </a:bodyPr>
          <a:lstStyle/>
          <a:p>
            <a:r>
              <a:rPr lang="en-US" dirty="0" smtClean="0">
                <a:solidFill>
                  <a:srgbClr val="FF0000"/>
                </a:solidFill>
              </a:rPr>
              <a:t>You may add your institutions logo</a:t>
            </a:r>
            <a:endParaRPr lang="en-US" dirty="0">
              <a:solidFill>
                <a:srgbClr val="FF0000"/>
              </a:solidFill>
            </a:endParaRPr>
          </a:p>
        </p:txBody>
      </p:sp>
      <p:pic>
        <p:nvPicPr>
          <p:cNvPr id="2097154" name="Picture 3"/>
          <p:cNvPicPr>
            <a:picLocks/>
          </p:cNvPicPr>
          <p:nvPr/>
        </p:nvPicPr>
        <p:blipFill>
          <a:blip r:embed="rId2" cstate="print"/>
          <a:srcRect/>
          <a:stretch>
            <a:fillRect/>
          </a:stretch>
        </p:blipFill>
        <p:spPr>
          <a:xfrm>
            <a:off x="7666400" y="273587"/>
            <a:ext cx="3489280" cy="227367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7"/>
          <p:cNvSpPr>
            <a:spLocks noGrp="1"/>
          </p:cNvSpPr>
          <p:nvPr>
            <p:ph type="title"/>
          </p:nvPr>
        </p:nvSpPr>
        <p:spPr>
          <a:xfrm>
            <a:off x="839787" y="457200"/>
            <a:ext cx="6837557" cy="431373"/>
          </a:xfrm>
        </p:spPr>
        <p:txBody>
          <a:bodyPr>
            <a:normAutofit fontScale="90000"/>
          </a:bodyPr>
          <a:lstStyle/>
          <a:p>
            <a:r>
              <a:rPr lang="en-US" altLang="en"/>
              <a:t>Thank you so much </a:t>
            </a:r>
            <a:endParaRPr lang="en-US"/>
          </a:p>
        </p:txBody>
      </p:sp>
      <p:sp>
        <p:nvSpPr>
          <p:cNvPr id="1048615" name="Text Placeholder 9"/>
          <p:cNvSpPr>
            <a:spLocks noGrp="1"/>
          </p:cNvSpPr>
          <p:nvPr>
            <p:ph type="body" sz="half" idx="2"/>
          </p:nvPr>
        </p:nvSpPr>
        <p:spPr>
          <a:xfrm rot="38078">
            <a:off x="839788" y="1771274"/>
            <a:ext cx="3932237" cy="4097714"/>
          </a:xfrm>
        </p:spPr>
        <p:txBody>
          <a:bodyPr/>
          <a:lstStyle/>
          <a:p>
            <a:endParaRPr lang="en-US"/>
          </a:p>
        </p:txBody>
      </p:sp>
      <p:pic>
        <p:nvPicPr>
          <p:cNvPr id="2097156" name="Picture 2097158"/>
          <p:cNvPicPr>
            <a:picLocks/>
          </p:cNvPicPr>
          <p:nvPr/>
        </p:nvPicPr>
        <p:blipFill>
          <a:blip r:embed="rId2"/>
          <a:stretch>
            <a:fillRect/>
          </a:stretch>
        </p:blipFill>
        <p:spPr>
          <a:xfrm>
            <a:off x="7929850" y="102881"/>
            <a:ext cx="3882937" cy="6256679"/>
          </a:xfrm>
          <a:prstGeom prst="rect">
            <a:avLst/>
          </a:prstGeom>
        </p:spPr>
      </p:pic>
      <p:pic>
        <p:nvPicPr>
          <p:cNvPr id="2097157" name="Picture 2097156"/>
          <p:cNvPicPr>
            <a:picLocks/>
          </p:cNvPicPr>
          <p:nvPr/>
        </p:nvPicPr>
        <p:blipFill>
          <a:blip r:embed="rId3"/>
          <a:stretch>
            <a:fillRect/>
          </a:stretch>
        </p:blipFill>
        <p:spPr>
          <a:xfrm rot="21600000">
            <a:off x="-3376" y="1096637"/>
            <a:ext cx="7954363" cy="55517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3"/>
          <p:cNvSpPr>
            <a:spLocks noGrp="1"/>
          </p:cNvSpPr>
          <p:nvPr>
            <p:ph type="title"/>
          </p:nvPr>
        </p:nvSpPr>
        <p:spPr/>
        <p:txBody>
          <a:bodyPr/>
          <a:lstStyle/>
          <a:p>
            <a:r>
              <a:rPr lang="en-US" altLang="en"/>
              <a:t>INTRODUCTION.</a:t>
            </a:r>
            <a:endParaRPr lang="en-US"/>
          </a:p>
        </p:txBody>
      </p:sp>
      <p:sp>
        <p:nvSpPr>
          <p:cNvPr id="1048591" name="Content Placeholder 4"/>
          <p:cNvSpPr>
            <a:spLocks noGrp="1"/>
          </p:cNvSpPr>
          <p:nvPr>
            <p:ph idx="1"/>
          </p:nvPr>
        </p:nvSpPr>
        <p:spPr/>
        <p:txBody>
          <a:bodyPr/>
          <a:lstStyle/>
          <a:p>
            <a:r>
              <a:rPr lang="en-US" altLang="en"/>
              <a:t>CVDs have become a major cause of disability and premature death throughout the world.</a:t>
            </a:r>
            <a:endParaRPr lang="en-US"/>
          </a:p>
          <a:p>
            <a:r>
              <a:rPr lang="en-US" altLang="en"/>
              <a:t>WHO evaluation project that 17.9 million people died from CVD in 2016, representative of 31% of deaths globally.</a:t>
            </a:r>
            <a:endParaRPr lang="en-US"/>
          </a:p>
          <a:p>
            <a:r>
              <a:rPr lang="en-US" altLang="en"/>
              <a:t>In Kenya, nearly 25%of hospital admissions and 13% of deaths are related to CVDs.(Ogino O. J et. al., 2011).</a:t>
            </a:r>
            <a:endParaRPr lang="en-US"/>
          </a:p>
          <a:p>
            <a:r>
              <a:rPr lang="en-US" altLang="en"/>
              <a:t>Knowlege and practice on the risk factors modification can prevent clinical events and reduce the recurrent premature deaths in people with established CVDs.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3" name="Content Placeholder 1048582"/>
          <p:cNvSpPr>
            <a:spLocks noGrp="1"/>
          </p:cNvSpPr>
          <p:nvPr>
            <p:ph sz="half" idx="1"/>
          </p:nvPr>
        </p:nvSpPr>
        <p:spPr>
          <a:xfrm>
            <a:off x="838200" y="261676"/>
            <a:ext cx="5181600" cy="5915287"/>
          </a:xfrm>
        </p:spPr>
        <p:txBody>
          <a:bodyPr/>
          <a:lstStyle/>
          <a:p>
            <a:pPr marL="0" indent="0">
              <a:buNone/>
            </a:pPr>
            <a:r>
              <a:rPr lang="en-US" altLang="en" b="1"/>
              <a:t>Specific objectives</a:t>
            </a:r>
            <a:r>
              <a:rPr lang="en-US" altLang="en"/>
              <a:t>. </a:t>
            </a:r>
            <a:endParaRPr lang="en-US"/>
          </a:p>
          <a:p>
            <a:pPr marL="0" indent="0">
              <a:buNone/>
            </a:pPr>
            <a:r>
              <a:rPr lang="en-US" altLang="en"/>
              <a:t>To  determine :</a:t>
            </a:r>
            <a:endParaRPr lang="en-US"/>
          </a:p>
          <a:p>
            <a:pPr marL="0" indent="0">
              <a:buNone/>
            </a:pPr>
            <a:r>
              <a:rPr lang="en-US" altLang="en"/>
              <a:t>1.Association between Socio-demographic variables and CVD risk factors.</a:t>
            </a:r>
            <a:endParaRPr lang="en-US"/>
          </a:p>
          <a:p>
            <a:pPr marL="0" indent="0">
              <a:buNone/>
            </a:pPr>
            <a:r>
              <a:rPr lang="en-US" altLang="en"/>
              <a:t>2.Dietary practices associated with CVDs. </a:t>
            </a:r>
            <a:endParaRPr lang="en-US"/>
          </a:p>
          <a:p>
            <a:pPr marL="0" indent="0">
              <a:buNone/>
            </a:pPr>
            <a:r>
              <a:rPr lang="en-US" altLang="en"/>
              <a:t>3. Knowledgeon on CVD prevention.</a:t>
            </a:r>
            <a:endParaRPr lang="en-US"/>
          </a:p>
          <a:p>
            <a:pPr marL="0" indent="0">
              <a:buNone/>
            </a:pPr>
            <a:r>
              <a:rPr lang="en-US" altLang="en"/>
              <a:t>4.Prevalence of CVD risk factors.</a:t>
            </a:r>
            <a:endParaRPr lang="en-US"/>
          </a:p>
          <a:p>
            <a:pPr marL="0" indent="0">
              <a:buNone/>
            </a:pPr>
            <a:r>
              <a:rPr lang="en-US" altLang="en"/>
              <a:t>5.Behavioural patterns associated with CVDs.   </a:t>
            </a:r>
            <a:endParaRPr lang="en-US"/>
          </a:p>
        </p:txBody>
      </p:sp>
      <p:sp>
        <p:nvSpPr>
          <p:cNvPr id="1048584" name="Content Placeholder 1048583"/>
          <p:cNvSpPr>
            <a:spLocks noGrp="1"/>
          </p:cNvSpPr>
          <p:nvPr>
            <p:ph sz="half" idx="2"/>
          </p:nvPr>
        </p:nvSpPr>
        <p:spPr>
          <a:xfrm>
            <a:off x="6172200" y="298578"/>
            <a:ext cx="5181600" cy="5878385"/>
          </a:xfrm>
        </p:spPr>
        <p:txBody>
          <a:bodyPr>
            <a:normAutofit fontScale="78571" lnSpcReduction="20000"/>
          </a:bodyPr>
          <a:lstStyle/>
          <a:p>
            <a:r>
              <a:rPr lang="en-US" altLang="en" b="1"/>
              <a:t>Research Methodology</a:t>
            </a:r>
            <a:r>
              <a:rPr lang="en-US" altLang="en"/>
              <a:t>.</a:t>
            </a:r>
            <a:endParaRPr lang="en-US"/>
          </a:p>
          <a:p>
            <a:r>
              <a:rPr lang="en-US" altLang="en" b="1"/>
              <a:t>Study design</a:t>
            </a:r>
            <a:r>
              <a:rPr lang="en-US" altLang="en"/>
              <a:t>: a descriptive community based cross sectional design was  employed . A pre-tested WHO-structured questionnaire was  issued out to 260  residents of various villages within Ainamoi constituency. </a:t>
            </a:r>
            <a:endParaRPr lang="en-US"/>
          </a:p>
          <a:p>
            <a:r>
              <a:rPr lang="en-US" altLang="en" b="1"/>
              <a:t>Study population: R</a:t>
            </a:r>
            <a:r>
              <a:rPr lang="en-US" altLang="en"/>
              <a:t>esidents of Ainamoi constituency who met the inclusion criteria. </a:t>
            </a:r>
            <a:endParaRPr lang="en-US" b="1"/>
          </a:p>
          <a:p>
            <a:r>
              <a:rPr lang="en-US" altLang="en" b="1"/>
              <a:t>Inclusion criteria:</a:t>
            </a:r>
            <a:r>
              <a:rPr lang="en-US" altLang="en"/>
              <a:t>All adult residents of Ainamoi constituency. </a:t>
            </a:r>
            <a:endParaRPr lang="en-US" b="1"/>
          </a:p>
          <a:p>
            <a:r>
              <a:rPr lang="en-US" altLang="en" b="1"/>
              <a:t>Exclusion criteria.</a:t>
            </a:r>
            <a:endParaRPr lang="en-US" b="1"/>
          </a:p>
          <a:p>
            <a:r>
              <a:rPr lang="en-US" altLang="en"/>
              <a:t>Those who were aged below 18 years.  </a:t>
            </a:r>
            <a:endParaRPr lang="en-US"/>
          </a:p>
          <a:p>
            <a:r>
              <a:rPr lang="en-US" altLang="en"/>
              <a:t>Those who were  very sick. </a:t>
            </a:r>
            <a:endParaRPr lang="en-US"/>
          </a:p>
          <a:p>
            <a:r>
              <a:rPr lang="en-US" altLang="en"/>
              <a:t>Those who chose not to participate in the study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Title 11"/>
          <p:cNvSpPr>
            <a:spLocks noGrp="1"/>
          </p:cNvSpPr>
          <p:nvPr>
            <p:ph type="title"/>
          </p:nvPr>
        </p:nvSpPr>
        <p:spPr>
          <a:xfrm>
            <a:off x="838200" y="169817"/>
            <a:ext cx="10515600" cy="1515293"/>
          </a:xfrm>
        </p:spPr>
        <p:txBody>
          <a:bodyPr>
            <a:normAutofit fontScale="90000"/>
          </a:bodyPr>
          <a:lstStyle/>
          <a:p>
            <a:r>
              <a:rPr lang="en-US" altLang="en" dirty="0"/>
              <a:t>Results </a:t>
            </a:r>
            <a:br>
              <a:rPr lang="en-US" altLang="en" dirty="0"/>
            </a:br>
            <a:r>
              <a:rPr lang="en-US" altLang="en" dirty="0"/>
              <a:t>Association between Socio-demographic variables and CVD risk factors. </a:t>
            </a:r>
            <a:endParaRPr lang="en-US" dirty="0"/>
          </a:p>
        </p:txBody>
      </p:sp>
      <p:sp>
        <p:nvSpPr>
          <p:cNvPr id="1048586" name="Content Placeholder 12"/>
          <p:cNvSpPr>
            <a:spLocks noGrp="1"/>
          </p:cNvSpPr>
          <p:nvPr>
            <p:ph sz="half" idx="1"/>
          </p:nvPr>
        </p:nvSpPr>
        <p:spPr/>
        <p:txBody>
          <a:bodyPr>
            <a:normAutofit fontScale="85714" lnSpcReduction="20000"/>
          </a:bodyPr>
          <a:lstStyle/>
          <a:p>
            <a:r>
              <a:rPr lang="en-US" altLang="en" dirty="0"/>
              <a:t>Respondents </a:t>
            </a:r>
            <a:r>
              <a:rPr lang="en-US" altLang="en" dirty="0" smtClean="0"/>
              <a:t>totaling </a:t>
            </a:r>
            <a:r>
              <a:rPr lang="en-US" altLang="en" dirty="0"/>
              <a:t>260 were recruited in the study.</a:t>
            </a:r>
            <a:endParaRPr lang="en-US" dirty="0"/>
          </a:p>
          <a:p>
            <a:r>
              <a:rPr lang="en-US" altLang="en" dirty="0"/>
              <a:t>(BP) A majority of respondents who were hypertensive were aged 41-50 </a:t>
            </a:r>
            <a:r>
              <a:rPr lang="en-US" altLang="en" dirty="0" smtClean="0"/>
              <a:t>years,(38.5%) most </a:t>
            </a:r>
            <a:r>
              <a:rPr lang="en-US" altLang="en" dirty="0"/>
              <a:t>of whom were male(31.5%) and majority were married.(33.7%)</a:t>
            </a:r>
            <a:endParaRPr lang="en-US" dirty="0"/>
          </a:p>
          <a:p>
            <a:r>
              <a:rPr lang="en-US" altLang="en" dirty="0"/>
              <a:t> (BMI)obesity was highest among respondents with &gt;50 years.(27.9%)</a:t>
            </a:r>
            <a:endParaRPr lang="en-US" dirty="0"/>
          </a:p>
          <a:p>
            <a:r>
              <a:rPr lang="en-US" altLang="en" dirty="0"/>
              <a:t>A majority of those who were overweight were aged 41-50 years.(53.8%).</a:t>
            </a:r>
            <a:endParaRPr lang="en-US" dirty="0"/>
          </a:p>
        </p:txBody>
      </p:sp>
      <p:sp>
        <p:nvSpPr>
          <p:cNvPr id="1048587" name="Content Placeholder 13"/>
          <p:cNvSpPr>
            <a:spLocks noGrp="1"/>
          </p:cNvSpPr>
          <p:nvPr>
            <p:ph sz="half" idx="2"/>
          </p:nvPr>
        </p:nvSpPr>
        <p:spPr/>
        <p:txBody>
          <a:bodyPr>
            <a:normAutofit/>
          </a:bodyPr>
          <a:lstStyle/>
          <a:p>
            <a:r>
              <a:rPr lang="en-US" altLang="en" dirty="0"/>
              <a:t>A majority of the respondents with a high waist hip ratio and a high risk waist-hip ratio were aged less than 40 years.(47.8%,48.1%)respectively. </a:t>
            </a:r>
            <a:endParaRPr lang="en-US" dirty="0"/>
          </a:p>
          <a:p>
            <a:r>
              <a:rPr lang="en-US" altLang="en" dirty="0" smtClean="0"/>
              <a:t>Furthermore, a </a:t>
            </a:r>
            <a:r>
              <a:rPr lang="en-US" altLang="en" dirty="0"/>
              <a:t>majority of them were male and those who were married.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4"/>
          <p:cNvSpPr>
            <a:spLocks noGrp="1"/>
          </p:cNvSpPr>
          <p:nvPr>
            <p:ph type="title"/>
          </p:nvPr>
        </p:nvSpPr>
        <p:spPr/>
        <p:txBody>
          <a:bodyPr/>
          <a:lstStyle/>
          <a:p>
            <a:r>
              <a:rPr lang="en-US" altLang="en" dirty="0"/>
              <a:t>Dietary practice associated with cardiovascular diseases. </a:t>
            </a:r>
            <a:endParaRPr lang="en-US" dirty="0"/>
          </a:p>
        </p:txBody>
      </p:sp>
      <p:sp>
        <p:nvSpPr>
          <p:cNvPr id="1048598" name="Content Placeholder 6"/>
          <p:cNvSpPr>
            <a:spLocks noGrp="1"/>
          </p:cNvSpPr>
          <p:nvPr>
            <p:ph sz="half" idx="2"/>
          </p:nvPr>
        </p:nvSpPr>
        <p:spPr>
          <a:xfrm>
            <a:off x="839788" y="1659952"/>
            <a:ext cx="10273761" cy="4529711"/>
          </a:xfrm>
        </p:spPr>
        <p:txBody>
          <a:bodyPr/>
          <a:lstStyle/>
          <a:p>
            <a:pPr marL="0" indent="0">
              <a:buNone/>
            </a:pPr>
            <a:endParaRPr lang="en-US" dirty="0"/>
          </a:p>
        </p:txBody>
      </p:sp>
      <p:graphicFrame>
        <p:nvGraphicFramePr>
          <p:cNvPr id="4194304" name="Table 4194304"/>
          <p:cNvGraphicFramePr>
            <a:graphicFrameLocks/>
          </p:cNvGraphicFramePr>
          <p:nvPr/>
        </p:nvGraphicFramePr>
        <p:xfrm>
          <a:off x="839787" y="2024742"/>
          <a:ext cx="10273762" cy="4071689"/>
        </p:xfrm>
        <a:graphic>
          <a:graphicData uri="http://schemas.openxmlformats.org/drawingml/2006/table">
            <a:tbl>
              <a:tblPr firstRow="1" bandRow="1">
                <a:tableStyleId>{5940675A-B579-460E-94D1-54222C63F5DA}</a:tableStyleId>
              </a:tblPr>
              <a:tblGrid>
                <a:gridCol w="4556905">
                  <a:extLst>
                    <a:ext uri="{9D8B030D-6E8A-4147-A177-3AD203B41FA5}">
                      <a16:colId xmlns:a16="http://schemas.microsoft.com/office/drawing/2014/main" val="20000"/>
                    </a:ext>
                  </a:extLst>
                </a:gridCol>
                <a:gridCol w="2292270">
                  <a:extLst>
                    <a:ext uri="{9D8B030D-6E8A-4147-A177-3AD203B41FA5}">
                      <a16:colId xmlns:a16="http://schemas.microsoft.com/office/drawing/2014/main" val="20001"/>
                    </a:ext>
                  </a:extLst>
                </a:gridCol>
                <a:gridCol w="3424587">
                  <a:extLst>
                    <a:ext uri="{9D8B030D-6E8A-4147-A177-3AD203B41FA5}">
                      <a16:colId xmlns:a16="http://schemas.microsoft.com/office/drawing/2014/main" val="20002"/>
                    </a:ext>
                  </a:extLst>
                </a:gridCol>
              </a:tblGrid>
              <a:tr h="453277">
                <a:tc>
                  <a:txBody>
                    <a:bodyPr/>
                    <a:lstStyle/>
                    <a:p>
                      <a:r>
                        <a:rPr lang="en-US" altLang="en" b="1" dirty="0"/>
                        <a:t>Dietary practice </a:t>
                      </a:r>
                      <a:endParaRPr lang="en-US" altLang="en-US" b="1" dirty="0"/>
                    </a:p>
                  </a:txBody>
                  <a:tcPr/>
                </a:tc>
                <a:tc>
                  <a:txBody>
                    <a:bodyPr/>
                    <a:lstStyle/>
                    <a:p>
                      <a:r>
                        <a:rPr lang="en-US" altLang="en" b="1" dirty="0"/>
                        <a:t>Highest frequency </a:t>
                      </a:r>
                      <a:endParaRPr lang="en-US" altLang="en-US" b="1" dirty="0"/>
                    </a:p>
                  </a:txBody>
                  <a:tcPr/>
                </a:tc>
                <a:tc>
                  <a:txBody>
                    <a:bodyPr/>
                    <a:lstStyle/>
                    <a:p>
                      <a:r>
                        <a:rPr lang="en-US" altLang="en" b="1" dirty="0"/>
                        <a:t>Number(%) </a:t>
                      </a:r>
                      <a:endParaRPr lang="en-US" altLang="en-US" b="1" dirty="0"/>
                    </a:p>
                  </a:txBody>
                  <a:tcPr/>
                </a:tc>
                <a:extLst>
                  <a:ext uri="{0D108BD9-81ED-4DB2-BD59-A6C34878D82A}">
                    <a16:rowId xmlns:a16="http://schemas.microsoft.com/office/drawing/2014/main" val="10000"/>
                  </a:ext>
                </a:extLst>
              </a:tr>
              <a:tr h="369684">
                <a:tc>
                  <a:txBody>
                    <a:bodyPr/>
                    <a:lstStyle/>
                    <a:p>
                      <a:r>
                        <a:rPr lang="en-US" altLang="en" b="1" dirty="0"/>
                        <a:t>Frequency of eating in a </a:t>
                      </a:r>
                      <a:r>
                        <a:rPr lang="en-US" altLang="en" b="1" dirty="0" smtClean="0"/>
                        <a:t>restaurant </a:t>
                      </a:r>
                      <a:endParaRPr lang="en-US" altLang="en-US" b="1" dirty="0"/>
                    </a:p>
                  </a:txBody>
                  <a:tcPr/>
                </a:tc>
                <a:tc>
                  <a:txBody>
                    <a:bodyPr/>
                    <a:lstStyle/>
                    <a:p>
                      <a:r>
                        <a:rPr lang="en-US" altLang="en" dirty="0"/>
                        <a:t>Sometimes</a:t>
                      </a:r>
                      <a:endParaRPr lang="en-US" altLang="en-US" dirty="0"/>
                    </a:p>
                  </a:txBody>
                  <a:tcPr/>
                </a:tc>
                <a:tc>
                  <a:txBody>
                    <a:bodyPr/>
                    <a:lstStyle/>
                    <a:p>
                      <a:r>
                        <a:rPr lang="en-US" altLang="en"/>
                        <a:t>119(45.8%)</a:t>
                      </a:r>
                      <a:endParaRPr lang="en-US" altLang="en-US"/>
                    </a:p>
                  </a:txBody>
                  <a:tcPr/>
                </a:tc>
                <a:extLst>
                  <a:ext uri="{0D108BD9-81ED-4DB2-BD59-A6C34878D82A}">
                    <a16:rowId xmlns:a16="http://schemas.microsoft.com/office/drawing/2014/main" val="10001"/>
                  </a:ext>
                </a:extLst>
              </a:tr>
              <a:tr h="326571">
                <a:tc>
                  <a:txBody>
                    <a:bodyPr/>
                    <a:lstStyle/>
                    <a:p>
                      <a:r>
                        <a:rPr lang="en-US" altLang="en" b="1"/>
                        <a:t>Type of bread chosen </a:t>
                      </a:r>
                      <a:endParaRPr lang="en-US" altLang="en-US" b="1"/>
                    </a:p>
                  </a:txBody>
                  <a:tcPr/>
                </a:tc>
                <a:tc>
                  <a:txBody>
                    <a:bodyPr/>
                    <a:lstStyle/>
                    <a:p>
                      <a:r>
                        <a:rPr lang="en-US" altLang="en"/>
                        <a:t>White bread</a:t>
                      </a:r>
                      <a:endParaRPr lang="en-US" altLang="en-US"/>
                    </a:p>
                  </a:txBody>
                  <a:tcPr/>
                </a:tc>
                <a:tc>
                  <a:txBody>
                    <a:bodyPr/>
                    <a:lstStyle/>
                    <a:p>
                      <a:r>
                        <a:rPr lang="en-US" altLang="en"/>
                        <a:t>127(48.%)</a:t>
                      </a:r>
                      <a:endParaRPr lang="en-US" altLang="en-US"/>
                    </a:p>
                  </a:txBody>
                  <a:tcPr/>
                </a:tc>
                <a:extLst>
                  <a:ext uri="{0D108BD9-81ED-4DB2-BD59-A6C34878D82A}">
                    <a16:rowId xmlns:a16="http://schemas.microsoft.com/office/drawing/2014/main" val="10002"/>
                  </a:ext>
                </a:extLst>
              </a:tr>
              <a:tr h="408872">
                <a:tc>
                  <a:txBody>
                    <a:bodyPr/>
                    <a:lstStyle/>
                    <a:p>
                      <a:r>
                        <a:rPr lang="en-US" altLang="en" b="1" dirty="0"/>
                        <a:t>Frequency of consumption of fast foods </a:t>
                      </a:r>
                      <a:endParaRPr lang="en-US" altLang="en-US" b="1" dirty="0"/>
                    </a:p>
                  </a:txBody>
                  <a:tcPr/>
                </a:tc>
                <a:tc>
                  <a:txBody>
                    <a:bodyPr/>
                    <a:lstStyle/>
                    <a:p>
                      <a:r>
                        <a:rPr lang="en-US" altLang="en"/>
                        <a:t>Sometimes </a:t>
                      </a:r>
                      <a:endParaRPr lang="en-US" altLang="en-US"/>
                    </a:p>
                  </a:txBody>
                  <a:tcPr/>
                </a:tc>
                <a:tc>
                  <a:txBody>
                    <a:bodyPr/>
                    <a:lstStyle/>
                    <a:p>
                      <a:r>
                        <a:rPr lang="en-US" altLang="en"/>
                        <a:t>117(45%)</a:t>
                      </a:r>
                      <a:endParaRPr lang="en-US" altLang="en-US"/>
                    </a:p>
                  </a:txBody>
                  <a:tcPr/>
                </a:tc>
                <a:extLst>
                  <a:ext uri="{0D108BD9-81ED-4DB2-BD59-A6C34878D82A}">
                    <a16:rowId xmlns:a16="http://schemas.microsoft.com/office/drawing/2014/main" val="10003"/>
                  </a:ext>
                </a:extLst>
              </a:tr>
              <a:tr h="374899">
                <a:tc>
                  <a:txBody>
                    <a:bodyPr/>
                    <a:lstStyle/>
                    <a:p>
                      <a:r>
                        <a:rPr lang="en-US" altLang="en" b="1" dirty="0"/>
                        <a:t>Fruits consumption </a:t>
                      </a:r>
                      <a:endParaRPr lang="en-US" altLang="en-US" b="1" dirty="0"/>
                    </a:p>
                  </a:txBody>
                  <a:tcPr/>
                </a:tc>
                <a:tc>
                  <a:txBody>
                    <a:bodyPr/>
                    <a:lstStyle/>
                    <a:p>
                      <a:r>
                        <a:rPr lang="en-US" altLang="en"/>
                        <a:t>Not daily </a:t>
                      </a:r>
                      <a:endParaRPr lang="en-US" altLang="en-US"/>
                    </a:p>
                  </a:txBody>
                  <a:tcPr/>
                </a:tc>
                <a:tc>
                  <a:txBody>
                    <a:bodyPr/>
                    <a:lstStyle/>
                    <a:p>
                      <a:r>
                        <a:rPr lang="en-US" altLang="en"/>
                        <a:t>149((57.3%)</a:t>
                      </a:r>
                      <a:endParaRPr lang="en-US" altLang="en-US"/>
                    </a:p>
                  </a:txBody>
                  <a:tcPr/>
                </a:tc>
                <a:extLst>
                  <a:ext uri="{0D108BD9-81ED-4DB2-BD59-A6C34878D82A}">
                    <a16:rowId xmlns:a16="http://schemas.microsoft.com/office/drawing/2014/main" val="10004"/>
                  </a:ext>
                </a:extLst>
              </a:tr>
              <a:tr h="339635">
                <a:tc>
                  <a:txBody>
                    <a:bodyPr/>
                    <a:lstStyle/>
                    <a:p>
                      <a:r>
                        <a:rPr lang="en-US" altLang="en" b="1" dirty="0"/>
                        <a:t>Frequency of nuts in diet</a:t>
                      </a:r>
                      <a:endParaRPr lang="en-US" altLang="en-US" b="1" dirty="0"/>
                    </a:p>
                  </a:txBody>
                  <a:tcPr/>
                </a:tc>
                <a:tc>
                  <a:txBody>
                    <a:bodyPr/>
                    <a:lstStyle/>
                    <a:p>
                      <a:r>
                        <a:rPr lang="en-US" altLang="en"/>
                        <a:t>Sometimes</a:t>
                      </a:r>
                      <a:endParaRPr lang="en-US" altLang="en-US"/>
                    </a:p>
                  </a:txBody>
                  <a:tcPr/>
                </a:tc>
                <a:tc>
                  <a:txBody>
                    <a:bodyPr/>
                    <a:lstStyle/>
                    <a:p>
                      <a:r>
                        <a:rPr lang="en-US" altLang="en"/>
                        <a:t>129(49.6%)</a:t>
                      </a:r>
                      <a:endParaRPr lang="en-US" altLang="en-US"/>
                    </a:p>
                  </a:txBody>
                  <a:tcPr/>
                </a:tc>
                <a:extLst>
                  <a:ext uri="{0D108BD9-81ED-4DB2-BD59-A6C34878D82A}">
                    <a16:rowId xmlns:a16="http://schemas.microsoft.com/office/drawing/2014/main" val="10005"/>
                  </a:ext>
                </a:extLst>
              </a:tr>
              <a:tr h="561703">
                <a:tc>
                  <a:txBody>
                    <a:bodyPr/>
                    <a:lstStyle/>
                    <a:p>
                      <a:r>
                        <a:rPr lang="en-US" altLang="en" b="1"/>
                        <a:t>Tea spoons of sugar per day</a:t>
                      </a:r>
                      <a:endParaRPr lang="en-US" altLang="en-US" b="1"/>
                    </a:p>
                  </a:txBody>
                  <a:tcPr/>
                </a:tc>
                <a:tc>
                  <a:txBody>
                    <a:bodyPr/>
                    <a:lstStyle/>
                    <a:p>
                      <a:r>
                        <a:rPr lang="en-US" altLang="en"/>
                        <a:t>Above recommended </a:t>
                      </a:r>
                      <a:endParaRPr lang="en-US" altLang="en-US"/>
                    </a:p>
                  </a:txBody>
                  <a:tcPr/>
                </a:tc>
                <a:tc>
                  <a:txBody>
                    <a:bodyPr/>
                    <a:lstStyle/>
                    <a:p>
                      <a:r>
                        <a:rPr lang="en-US" altLang="en"/>
                        <a:t>187(71.9%)</a:t>
                      </a:r>
                      <a:endParaRPr lang="en-US" altLang="en-US"/>
                    </a:p>
                  </a:txBody>
                  <a:tcPr/>
                </a:tc>
                <a:extLst>
                  <a:ext uri="{0D108BD9-81ED-4DB2-BD59-A6C34878D82A}">
                    <a16:rowId xmlns:a16="http://schemas.microsoft.com/office/drawing/2014/main" val="10006"/>
                  </a:ext>
                </a:extLst>
              </a:tr>
              <a:tr h="639217">
                <a:tc>
                  <a:txBody>
                    <a:bodyPr/>
                    <a:lstStyle/>
                    <a:p>
                      <a:r>
                        <a:rPr lang="en-US" altLang="en" b="1"/>
                        <a:t>Cups of tea per day</a:t>
                      </a:r>
                      <a:endParaRPr lang="en-US" altLang="en-US" b="1"/>
                    </a:p>
                  </a:txBody>
                  <a:tcPr/>
                </a:tc>
                <a:tc>
                  <a:txBody>
                    <a:bodyPr/>
                    <a:lstStyle/>
                    <a:p>
                      <a:r>
                        <a:rPr lang="en-US" altLang="en"/>
                        <a:t>4-7cups</a:t>
                      </a:r>
                      <a:endParaRPr lang="en-US" altLang="en-US"/>
                    </a:p>
                    <a:p>
                      <a:r>
                        <a:rPr lang="en-US" altLang="en"/>
                        <a:t>&gt;7cups</a:t>
                      </a:r>
                      <a:endParaRPr lang="en-US" altLang="en-US"/>
                    </a:p>
                  </a:txBody>
                  <a:tcPr/>
                </a:tc>
                <a:tc>
                  <a:txBody>
                    <a:bodyPr/>
                    <a:lstStyle/>
                    <a:p>
                      <a:r>
                        <a:rPr lang="en-US" altLang="en"/>
                        <a:t>113(43.5%)</a:t>
                      </a:r>
                      <a:endParaRPr lang="en-US" altLang="en-US"/>
                    </a:p>
                    <a:p>
                      <a:r>
                        <a:rPr lang="en-US" altLang="en"/>
                        <a:t>23(8.8%)</a:t>
                      </a:r>
                      <a:endParaRPr lang="en-US" altLang="en-US"/>
                    </a:p>
                  </a:txBody>
                  <a:tcPr/>
                </a:tc>
                <a:extLst>
                  <a:ext uri="{0D108BD9-81ED-4DB2-BD59-A6C34878D82A}">
                    <a16:rowId xmlns:a16="http://schemas.microsoft.com/office/drawing/2014/main" val="10007"/>
                  </a:ext>
                </a:extLst>
              </a:tr>
              <a:tr h="453277">
                <a:tc>
                  <a:txBody>
                    <a:bodyPr/>
                    <a:lstStyle/>
                    <a:p>
                      <a:r>
                        <a:rPr lang="en-US" altLang="en" b="1" dirty="0"/>
                        <a:t>Sugar contained beverages </a:t>
                      </a:r>
                      <a:endParaRPr lang="en-US" altLang="en-US" b="1" dirty="0"/>
                    </a:p>
                  </a:txBody>
                  <a:tcPr/>
                </a:tc>
                <a:tc>
                  <a:txBody>
                    <a:bodyPr/>
                    <a:lstStyle/>
                    <a:p>
                      <a:r>
                        <a:rPr lang="en-US" altLang="en"/>
                        <a:t>Sometimes</a:t>
                      </a:r>
                      <a:endParaRPr lang="en-US" altLang="en-US"/>
                    </a:p>
                  </a:txBody>
                  <a:tcPr/>
                </a:tc>
                <a:tc>
                  <a:txBody>
                    <a:bodyPr/>
                    <a:lstStyle/>
                    <a:p>
                      <a:r>
                        <a:rPr lang="en-US" altLang="en" dirty="0"/>
                        <a:t>80(30.8%)</a:t>
                      </a:r>
                      <a:endParaRPr lang="en-US" altLang="en-US" dirty="0"/>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048632"/>
          <p:cNvSpPr>
            <a:spLocks noGrp="1"/>
          </p:cNvSpPr>
          <p:nvPr>
            <p:ph type="title"/>
          </p:nvPr>
        </p:nvSpPr>
        <p:spPr/>
        <p:txBody>
          <a:bodyPr/>
          <a:lstStyle/>
          <a:p>
            <a:r>
              <a:rPr lang="en-US" altLang="en"/>
              <a:t>Knowledge on cardiovascular disease prevention </a:t>
            </a:r>
            <a:endParaRPr lang="en-US"/>
          </a:p>
        </p:txBody>
      </p:sp>
      <p:sp>
        <p:nvSpPr>
          <p:cNvPr id="1048604" name="Content Placeholder 1048633"/>
          <p:cNvSpPr>
            <a:spLocks noGrp="1"/>
          </p:cNvSpPr>
          <p:nvPr>
            <p:ph idx="1"/>
          </p:nvPr>
        </p:nvSpPr>
        <p:spPr/>
        <p:txBody>
          <a:bodyPr/>
          <a:lstStyle/>
          <a:p>
            <a:r>
              <a:rPr lang="en-US" altLang="en"/>
              <a:t>More than a half, (75.4%)of the respondents did not know the required amount of salt intake per day.</a:t>
            </a:r>
            <a:endParaRPr lang="en-US"/>
          </a:p>
          <a:p>
            <a:r>
              <a:rPr lang="en-US" altLang="en"/>
              <a:t>50.3% of them knew that too much salt in the diet could cause a health problem.</a:t>
            </a:r>
            <a:endParaRPr lang="en-US"/>
          </a:p>
          <a:p>
            <a:r>
              <a:rPr lang="en-US" altLang="en"/>
              <a:t>More than half(76.5%)if the respondents did not know the required amount of sugar to be taken per day.</a:t>
            </a:r>
            <a:endParaRPr lang="en-US"/>
          </a:p>
          <a:p>
            <a:r>
              <a:rPr lang="en-US" altLang="en"/>
              <a:t>47.7%knew that too much sugar could cause a health problem.</a:t>
            </a:r>
            <a:endParaRPr lang="en-US"/>
          </a:p>
          <a:p>
            <a:r>
              <a:rPr lang="en-US" altLang="en"/>
              <a:t>Most of those who knew the recommended amount of sugar had ever been advised to reduce sugar consumption.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048634"/>
          <p:cNvSpPr>
            <a:spLocks noGrp="1"/>
          </p:cNvSpPr>
          <p:nvPr>
            <p:ph type="title"/>
          </p:nvPr>
        </p:nvSpPr>
        <p:spPr/>
        <p:txBody>
          <a:bodyPr>
            <a:normAutofit/>
          </a:bodyPr>
          <a:lstStyle/>
          <a:p>
            <a:r>
              <a:rPr lang="en-US" altLang="en"/>
              <a:t>Prevalence of cardiovascular disease risk factors. </a:t>
            </a:r>
            <a:endParaRPr lang="en-US"/>
          </a:p>
        </p:txBody>
      </p:sp>
      <p:sp>
        <p:nvSpPr>
          <p:cNvPr id="1048606" name="Content Placeholder 1048635"/>
          <p:cNvSpPr>
            <a:spLocks noGrp="1"/>
          </p:cNvSpPr>
          <p:nvPr>
            <p:ph idx="1"/>
          </p:nvPr>
        </p:nvSpPr>
        <p:spPr/>
        <p:txBody>
          <a:bodyPr/>
          <a:lstStyle/>
          <a:p>
            <a:r>
              <a:rPr lang="en-US" altLang="en" dirty="0"/>
              <a:t>The prevalence of hypertension among the residents of </a:t>
            </a:r>
            <a:r>
              <a:rPr lang="en-US" altLang="en" dirty="0" err="1"/>
              <a:t>Ainamoi</a:t>
            </a:r>
            <a:r>
              <a:rPr lang="en-US" altLang="en" dirty="0"/>
              <a:t> Constituency was 36.2%.</a:t>
            </a:r>
            <a:endParaRPr lang="en-US" dirty="0"/>
          </a:p>
          <a:p>
            <a:r>
              <a:rPr lang="en-US" altLang="en" dirty="0"/>
              <a:t>P</a:t>
            </a:r>
            <a:r>
              <a:rPr lang="en-US" altLang="en" dirty="0" smtClean="0"/>
              <a:t>re-hypertension </a:t>
            </a:r>
            <a:r>
              <a:rPr lang="en-US" altLang="en" dirty="0"/>
              <a:t>was 34.6%.</a:t>
            </a:r>
            <a:endParaRPr lang="en-US" dirty="0"/>
          </a:p>
          <a:p>
            <a:r>
              <a:rPr lang="en-US" altLang="en" dirty="0"/>
              <a:t>Obesity - 24.6%</a:t>
            </a:r>
            <a:endParaRPr lang="en-US" dirty="0"/>
          </a:p>
          <a:p>
            <a:r>
              <a:rPr lang="en-US" altLang="en" dirty="0"/>
              <a:t>High waist circumference - 47.7%</a:t>
            </a:r>
            <a:endParaRPr lang="en-US" dirty="0"/>
          </a:p>
          <a:p>
            <a:r>
              <a:rPr lang="en-US" altLang="en" dirty="0"/>
              <a:t>High-risk waist-hip ratio - 40.8% </a:t>
            </a:r>
            <a:endParaRPr lang="en-US" dirty="0"/>
          </a:p>
        </p:txBody>
      </p:sp>
      <p:pic>
        <p:nvPicPr>
          <p:cNvPr id="2097155" name="Picture 2097157"/>
          <p:cNvPicPr>
            <a:picLocks/>
          </p:cNvPicPr>
          <p:nvPr/>
        </p:nvPicPr>
        <p:blipFill>
          <a:blip r:embed="rId2"/>
          <a:stretch>
            <a:fillRect/>
          </a:stretch>
        </p:blipFill>
        <p:spPr>
          <a:xfrm>
            <a:off x="6531429" y="2377442"/>
            <a:ext cx="4822371" cy="40494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048636"/>
          <p:cNvSpPr>
            <a:spLocks noGrp="1"/>
          </p:cNvSpPr>
          <p:nvPr>
            <p:ph type="title"/>
          </p:nvPr>
        </p:nvSpPr>
        <p:spPr>
          <a:xfrm>
            <a:off x="838200" y="365125"/>
            <a:ext cx="10515600" cy="1056884"/>
          </a:xfrm>
        </p:spPr>
        <p:txBody>
          <a:bodyPr>
            <a:normAutofit fontScale="90000"/>
          </a:bodyPr>
          <a:lstStyle/>
          <a:p>
            <a:r>
              <a:rPr lang="en-US" altLang="en"/>
              <a:t>Relationship between Behavioral patterns and  CVD risk factors. </a:t>
            </a:r>
            <a:endParaRPr lang="en-US"/>
          </a:p>
        </p:txBody>
      </p:sp>
      <p:sp>
        <p:nvSpPr>
          <p:cNvPr id="1048608" name="Content Placeholder 1048637"/>
          <p:cNvSpPr>
            <a:spLocks noGrp="1"/>
          </p:cNvSpPr>
          <p:nvPr>
            <p:ph idx="1"/>
          </p:nvPr>
        </p:nvSpPr>
        <p:spPr>
          <a:xfrm>
            <a:off x="668894" y="1422009"/>
            <a:ext cx="10684905" cy="4936961"/>
          </a:xfrm>
        </p:spPr>
        <p:txBody>
          <a:bodyPr>
            <a:normAutofit fontScale="96429" lnSpcReduction="20000"/>
          </a:bodyPr>
          <a:lstStyle/>
          <a:p>
            <a:r>
              <a:rPr lang="en-US" altLang="en" dirty="0"/>
              <a:t>Hypertension prevalence was significantly higher among :smokers 52%(p=0.028), and those with interval&lt;3hrs between dinner and sleep 96. 3%(p=0.028).</a:t>
            </a:r>
            <a:endParaRPr lang="en-US" dirty="0"/>
          </a:p>
          <a:p>
            <a:r>
              <a:rPr lang="en-US" altLang="en" dirty="0"/>
              <a:t>Obesity was significantly higher among those who did not indulge in sufficient physical activity.(p=0.002).</a:t>
            </a:r>
            <a:endParaRPr lang="en-US" dirty="0"/>
          </a:p>
          <a:p>
            <a:r>
              <a:rPr lang="en-US" altLang="en" dirty="0"/>
              <a:t>A </a:t>
            </a:r>
            <a:r>
              <a:rPr lang="en-US" altLang="en" dirty="0" smtClean="0"/>
              <a:t>majority of </a:t>
            </a:r>
            <a:r>
              <a:rPr lang="en-US" altLang="en" dirty="0"/>
              <a:t>the respondents who took the salt above recommended amount had a high </a:t>
            </a:r>
            <a:r>
              <a:rPr lang="en-US" altLang="en" dirty="0" smtClean="0"/>
              <a:t>central fat accumulation </a:t>
            </a:r>
            <a:r>
              <a:rPr lang="en-US" altLang="en" dirty="0"/>
              <a:t>55%(p=0.017).</a:t>
            </a:r>
            <a:endParaRPr lang="en-US" dirty="0"/>
          </a:p>
          <a:p>
            <a:r>
              <a:rPr lang="en-US" altLang="en" dirty="0"/>
              <a:t>The study found a significant relationship between daily fruit and vegetable consumption and a normal heart rate,(p=0.000,p=0.017</a:t>
            </a:r>
            <a:r>
              <a:rPr lang="en-US" altLang="en" dirty="0" smtClean="0"/>
              <a:t>) respectively. A </a:t>
            </a:r>
            <a:r>
              <a:rPr lang="en-US" altLang="en" dirty="0"/>
              <a:t>majority of those who took the recommended amount of sugar had a normal heart rate 66%(p=0.015).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048638"/>
          <p:cNvSpPr>
            <a:spLocks noGrp="1"/>
          </p:cNvSpPr>
          <p:nvPr>
            <p:ph type="title"/>
          </p:nvPr>
        </p:nvSpPr>
        <p:spPr/>
        <p:txBody>
          <a:bodyPr/>
          <a:lstStyle/>
          <a:p>
            <a:r>
              <a:rPr lang="en-US" altLang="en"/>
              <a:t>Conclusion </a:t>
            </a:r>
            <a:endParaRPr lang="en-US"/>
          </a:p>
        </p:txBody>
      </p:sp>
      <p:sp>
        <p:nvSpPr>
          <p:cNvPr id="1048610" name="Content Placeholder 1048639"/>
          <p:cNvSpPr>
            <a:spLocks noGrp="1"/>
          </p:cNvSpPr>
          <p:nvPr>
            <p:ph idx="1"/>
          </p:nvPr>
        </p:nvSpPr>
        <p:spPr>
          <a:xfrm>
            <a:off x="838200" y="1476103"/>
            <a:ext cx="10515600" cy="4700860"/>
          </a:xfrm>
        </p:spPr>
        <p:txBody>
          <a:bodyPr>
            <a:normAutofit fontScale="92857" lnSpcReduction="20000"/>
          </a:bodyPr>
          <a:lstStyle/>
          <a:p>
            <a:r>
              <a:rPr lang="en-US" altLang="en" dirty="0">
                <a:latin typeface="Times New Roman" panose="02020603050405020304" pitchFamily="18" charset="0"/>
                <a:cs typeface="Times New Roman" panose="02020603050405020304" pitchFamily="18" charset="0"/>
              </a:rPr>
              <a:t>The findings from this study show that there is high level of lack of knowledge on cardiovascular disease prevention, which is greatly attributable to the high prevalence of overweight and obesity, </a:t>
            </a:r>
            <a:r>
              <a:rPr lang="en-US" altLang="en" dirty="0" smtClean="0">
                <a:latin typeface="Times New Roman" panose="02020603050405020304" pitchFamily="18" charset="0"/>
                <a:cs typeface="Times New Roman" panose="02020603050405020304" pitchFamily="18" charset="0"/>
              </a:rPr>
              <a:t>hypertension, high </a:t>
            </a:r>
            <a:r>
              <a:rPr lang="en-US" altLang="en" dirty="0">
                <a:latin typeface="Times New Roman" panose="02020603050405020304" pitchFamily="18" charset="0"/>
                <a:cs typeface="Times New Roman" panose="02020603050405020304" pitchFamily="18" charset="0"/>
              </a:rPr>
              <a:t>waist circumference and high-risk waist-hip ratio all of which are major risk factors for CVD development.  </a:t>
            </a:r>
            <a:endParaRPr lang="en-US" dirty="0">
              <a:latin typeface="Times New Roman" panose="02020603050405020304" pitchFamily="18" charset="0"/>
              <a:cs typeface="Times New Roman" panose="02020603050405020304" pitchFamily="18" charset="0"/>
            </a:endParaRPr>
          </a:p>
          <a:p>
            <a:r>
              <a:rPr lang="en-US" altLang="en" dirty="0">
                <a:latin typeface="Times New Roman" panose="02020603050405020304" pitchFamily="18" charset="0"/>
                <a:cs typeface="Times New Roman" panose="02020603050405020304" pitchFamily="18" charset="0"/>
              </a:rPr>
              <a:t>The major predictors for developing CVDs among the residents of </a:t>
            </a:r>
            <a:r>
              <a:rPr lang="en-US" altLang="en" dirty="0" err="1">
                <a:latin typeface="Times New Roman" panose="02020603050405020304" pitchFamily="18" charset="0"/>
                <a:cs typeface="Times New Roman" panose="02020603050405020304" pitchFamily="18" charset="0"/>
              </a:rPr>
              <a:t>Ainamoi</a:t>
            </a:r>
            <a:r>
              <a:rPr lang="en-US" altLang="en" dirty="0">
                <a:latin typeface="Times New Roman" panose="02020603050405020304" pitchFamily="18" charset="0"/>
                <a:cs typeface="Times New Roman" panose="02020603050405020304" pitchFamily="18" charset="0"/>
              </a:rPr>
              <a:t> constituency include  insufficient physical activity, consumption of salt and sugar above the recommended amount and consumption of fruits and vegetables less than the required amount.</a:t>
            </a:r>
            <a:endParaRPr lang="en-US" dirty="0">
              <a:latin typeface="Times New Roman" panose="02020603050405020304" pitchFamily="18" charset="0"/>
              <a:cs typeface="Times New Roman" panose="02020603050405020304" pitchFamily="18" charset="0"/>
            </a:endParaRPr>
          </a:p>
          <a:p>
            <a:r>
              <a:rPr lang="en-US" altLang="en" dirty="0">
                <a:latin typeface="Times New Roman" panose="02020603050405020304" pitchFamily="18" charset="0"/>
                <a:cs typeface="Times New Roman" panose="02020603050405020304" pitchFamily="18" charset="0"/>
              </a:rPr>
              <a:t>In light of this, Free CVD risk screenings and </a:t>
            </a:r>
            <a:r>
              <a:rPr lang="en-US" altLang="en" dirty="0" smtClean="0">
                <a:latin typeface="Times New Roman" panose="02020603050405020304" pitchFamily="18" charset="0"/>
                <a:cs typeface="Times New Roman" panose="02020603050405020304" pitchFamily="18" charset="0"/>
              </a:rPr>
              <a:t>public health </a:t>
            </a:r>
            <a:r>
              <a:rPr lang="en-US" altLang="en" dirty="0">
                <a:latin typeface="Times New Roman" panose="02020603050405020304" pitchFamily="18" charset="0"/>
                <a:cs typeface="Times New Roman" panose="02020603050405020304" pitchFamily="18" charset="0"/>
              </a:rPr>
              <a:t>education should be done more frequently as residents expressed great satisfaction upon participating in the study</a:t>
            </a:r>
            <a:r>
              <a:rPr lang="en-US" altLang="en"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ku">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E14A96289B0E418393544ADF8530F8" ma:contentTypeVersion="2" ma:contentTypeDescription="Create a new document." ma:contentTypeScope="" ma:versionID="0c4f5b938cb505bc48d66bccbc37709a">
  <xsd:schema xmlns:xsd="http://www.w3.org/2001/XMLSchema" xmlns:xs="http://www.w3.org/2001/XMLSchema" xmlns:p="http://schemas.microsoft.com/office/2006/metadata/properties" xmlns:ns1="http://schemas.microsoft.com/sharepoint/v3" xmlns:ns2="b4419758-8a30-462b-a703-e2b3e7f503de" targetNamespace="http://schemas.microsoft.com/office/2006/metadata/properties" ma:root="true" ma:fieldsID="5fe006c7ae255c140f9386cc930d6f42" ns1:_="" ns2:_="">
    <xsd:import namespace="http://schemas.microsoft.com/sharepoint/v3"/>
    <xsd:import namespace="b4419758-8a30-462b-a703-e2b3e7f503d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419758-8a30-462b-a703-e2b3e7f503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4ABD5F-120B-4593-93A8-7C187EA5BB61}"/>
</file>

<file path=customXml/itemProps2.xml><?xml version="1.0" encoding="utf-8"?>
<ds:datastoreItem xmlns:ds="http://schemas.openxmlformats.org/officeDocument/2006/customXml" ds:itemID="{BB1E33B3-A4AA-4C99-B323-58FD68CB026F}"/>
</file>

<file path=customXml/itemProps3.xml><?xml version="1.0" encoding="utf-8"?>
<ds:datastoreItem xmlns:ds="http://schemas.openxmlformats.org/officeDocument/2006/customXml" ds:itemID="{3F41A946-AC57-4A66-A15B-FCBCB72613BF}"/>
</file>

<file path=docProps/app.xml><?xml version="1.0" encoding="utf-8"?>
<Properties xmlns="http://schemas.openxmlformats.org/officeDocument/2006/extended-properties" xmlns:vt="http://schemas.openxmlformats.org/officeDocument/2006/docPropsVTypes">
  <TotalTime>0</TotalTime>
  <Words>804</Words>
  <Application>Microsoft Office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Georgia</vt:lpstr>
      <vt:lpstr>Times New Roman</vt:lpstr>
      <vt:lpstr>Office Theme</vt:lpstr>
      <vt:lpstr>Knowledge and practice towards cardiovascular disease prevention among  residents of Ainamoi constituency, Kericho county. name: Chepkemoi Sharon  research supervisor: Mr Okubatsion Tekeste.</vt:lpstr>
      <vt:lpstr>INTRODUCTION.</vt:lpstr>
      <vt:lpstr>PowerPoint Presentation</vt:lpstr>
      <vt:lpstr>Results  Association between Socio-demographic variables and CVD risk factors. </vt:lpstr>
      <vt:lpstr>Dietary practice associated with cardiovascular diseases. </vt:lpstr>
      <vt:lpstr>Knowledge on cardiovascular disease prevention </vt:lpstr>
      <vt:lpstr>Prevalence of cardiovascular disease risk factors. </vt:lpstr>
      <vt:lpstr>Relationship between Behavioral patterns and  CVD risk factors. </vt:lpstr>
      <vt:lpstr>Conclusion </vt:lpstr>
      <vt:lpstr>Thank you so much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volunteer.pa</dc:creator>
  <cp:lastModifiedBy>winnie.kanana</cp:lastModifiedBy>
  <cp:revision>1</cp:revision>
  <dcterms:created xsi:type="dcterms:W3CDTF">2018-09-17T12:29:16Z</dcterms:created>
  <dcterms:modified xsi:type="dcterms:W3CDTF">2021-11-24T14:34:04Z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0x010100FAE14A96289B0E418393544ADF8530F8</vt:lpwstr>
  </property>
  <property fmtid="{D5CDD505-2E9C-101B-9397-08002B2CF9AE}" pid="3" name="ICV">
    <vt:lpwstr>a3f6c9f1105441c1991175209b774e53</vt:lpwstr>
  </property>
</Properties>
</file>