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79" r:id="rId5"/>
    <p:sldId id="446" r:id="rId6"/>
    <p:sldId id="444" r:id="rId7"/>
    <p:sldId id="449" r:id="rId8"/>
    <p:sldId id="450" r:id="rId9"/>
    <p:sldId id="436" r:id="rId10"/>
    <p:sldId id="451" r:id="rId11"/>
    <p:sldId id="452" r:id="rId12"/>
    <p:sldId id="455" r:id="rId13"/>
    <p:sldId id="412" r:id="rId14"/>
    <p:sldId id="456" r:id="rId15"/>
    <p:sldId id="424" r:id="rId16"/>
    <p:sldId id="439" r:id="rId17"/>
    <p:sldId id="415" r:id="rId18"/>
    <p:sldId id="431" r:id="rId19"/>
    <p:sldId id="458" r:id="rId20"/>
    <p:sldId id="418" r:id="rId21"/>
    <p:sldId id="457" r:id="rId22"/>
    <p:sldId id="432" r:id="rId23"/>
    <p:sldId id="459" r:id="rId24"/>
    <p:sldId id="460" r:id="rId25"/>
    <p:sldId id="461" r:id="rId26"/>
    <p:sldId id="462" r:id="rId27"/>
    <p:sldId id="434" r:id="rId28"/>
    <p:sldId id="453" r:id="rId29"/>
    <p:sldId id="300" r:id="rId3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843D"/>
    <a:srgbClr val="E0E8D5"/>
    <a:srgbClr val="F8F8F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14" autoAdjust="0"/>
  </p:normalViewPr>
  <p:slideViewPr>
    <p:cSldViewPr>
      <p:cViewPr varScale="1">
        <p:scale>
          <a:sx n="67" d="100"/>
          <a:sy n="67" d="100"/>
        </p:scale>
        <p:origin x="636"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9348E3F6-4D67-4ABA-B2F3-C1BB34390012}" type="datetimeFigureOut">
              <a:rPr lang="en-US" smtClean="0"/>
              <a:pPr/>
              <a:t>3/26/2021</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44CB8312-504C-4C23-8587-72C2C7749CA4}" type="slidenum">
              <a:rPr lang="en-US" smtClean="0"/>
              <a:pPr/>
              <a:t>‹#›</a:t>
            </a:fld>
            <a:endParaRPr lang="en-US"/>
          </a:p>
        </p:txBody>
      </p:sp>
    </p:spTree>
    <p:extLst>
      <p:ext uri="{BB962C8B-B14F-4D97-AF65-F5344CB8AC3E}">
        <p14:creationId xmlns:p14="http://schemas.microsoft.com/office/powerpoint/2010/main" val="48358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7599607-653D-492E-AC1D-245E58CACAF1}" type="datetimeFigureOut">
              <a:rPr lang="en-US" smtClean="0"/>
              <a:pPr/>
              <a:t>3/26/2021</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622E394-708B-44BF-9552-3EA1100174DD}" type="slidenum">
              <a:rPr lang="en-US" smtClean="0"/>
              <a:pPr/>
              <a:t>‹#›</a:t>
            </a:fld>
            <a:endParaRPr lang="en-US"/>
          </a:p>
        </p:txBody>
      </p:sp>
    </p:spTree>
    <p:extLst>
      <p:ext uri="{BB962C8B-B14F-4D97-AF65-F5344CB8AC3E}">
        <p14:creationId xmlns:p14="http://schemas.microsoft.com/office/powerpoint/2010/main" val="351182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fld id="{6622E394-708B-44BF-9552-3EA1100174DD}" type="slidenum">
              <a:rPr lang="en-US" smtClean="0"/>
              <a:t>9</a:t>
            </a:fld>
            <a:endParaRPr lang="en-US"/>
          </a:p>
        </p:txBody>
      </p:sp>
    </p:spTree>
    <p:extLst>
      <p:ext uri="{BB962C8B-B14F-4D97-AF65-F5344CB8AC3E}">
        <p14:creationId xmlns:p14="http://schemas.microsoft.com/office/powerpoint/2010/main" val="49399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fld id="{6622E394-708B-44BF-9552-3EA1100174DD}" type="slidenum">
              <a:rPr lang="en-US" smtClean="0"/>
              <a:t>10</a:t>
            </a:fld>
            <a:endParaRPr lang="en-US"/>
          </a:p>
        </p:txBody>
      </p:sp>
    </p:spTree>
    <p:extLst>
      <p:ext uri="{BB962C8B-B14F-4D97-AF65-F5344CB8AC3E}">
        <p14:creationId xmlns:p14="http://schemas.microsoft.com/office/powerpoint/2010/main" val="211423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fld id="{6622E394-708B-44BF-9552-3EA1100174DD}" type="slidenum">
              <a:rPr lang="en-US" smtClean="0"/>
              <a:t>11</a:t>
            </a:fld>
            <a:endParaRPr lang="en-US"/>
          </a:p>
        </p:txBody>
      </p:sp>
    </p:spTree>
    <p:extLst>
      <p:ext uri="{BB962C8B-B14F-4D97-AF65-F5344CB8AC3E}">
        <p14:creationId xmlns:p14="http://schemas.microsoft.com/office/powerpoint/2010/main" val="335147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68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08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92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2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2E394-708B-44BF-9552-3EA110017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265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95600"/>
            <a:ext cx="12192000" cy="2296461"/>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8506" t="18045" r="10695" b="18797"/>
          <a:stretch/>
        </p:blipFill>
        <p:spPr>
          <a:xfrm>
            <a:off x="4648200" y="381000"/>
            <a:ext cx="2895601" cy="1600200"/>
          </a:xfrm>
          <a:prstGeom prst="rect">
            <a:avLst/>
          </a:prstGeom>
        </p:spPr>
      </p:pic>
      <p:sp>
        <p:nvSpPr>
          <p:cNvPr id="2" name="Title 1"/>
          <p:cNvSpPr>
            <a:spLocks noGrp="1"/>
          </p:cNvSpPr>
          <p:nvPr>
            <p:ph type="ctrTitle"/>
          </p:nvPr>
        </p:nvSpPr>
        <p:spPr>
          <a:xfrm>
            <a:off x="914400" y="3276600"/>
            <a:ext cx="10363200" cy="1470025"/>
          </a:xfrm>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4766733" y="273051"/>
            <a:ext cx="6815667" cy="559434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609601" y="1435101"/>
            <a:ext cx="4011084" cy="4432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3/26/2021</a:t>
            </a:fld>
            <a:endParaRPr lang="en-US" dirty="0"/>
          </a:p>
        </p:txBody>
      </p:sp>
      <p:sp>
        <p:nvSpPr>
          <p:cNvPr id="9"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0"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3/26/2021</a:t>
            </a:fld>
            <a:endParaRPr lang="en-US" dirty="0"/>
          </a:p>
        </p:txBody>
      </p:sp>
      <p:sp>
        <p:nvSpPr>
          <p:cNvPr id="9"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0"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5715000" cy="1676400"/>
          </a:xfrm>
        </p:spPr>
        <p:txBody>
          <a:bodyPr anchor="b"/>
          <a:lstStyle>
            <a:lvl1pPr algn="l">
              <a:defRPr/>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76200" y="3962400"/>
            <a:ext cx="6553199" cy="77096"/>
          </a:xfrm>
          <a:prstGeom prst="rect">
            <a:avLst/>
          </a:prstGeom>
        </p:spPr>
      </p:pic>
      <p:sp>
        <p:nvSpPr>
          <p:cNvPr id="6" name="Picture Placeholder 5"/>
          <p:cNvSpPr>
            <a:spLocks noGrp="1"/>
          </p:cNvSpPr>
          <p:nvPr>
            <p:ph type="pic" sz="quarter" idx="10"/>
          </p:nvPr>
        </p:nvSpPr>
        <p:spPr>
          <a:xfrm>
            <a:off x="6656451" y="990600"/>
            <a:ext cx="5029200" cy="5029200"/>
          </a:xfrm>
          <a:prstGeom prst="ellipse">
            <a:avLst/>
          </a:prstGeom>
          <a:ln w="41275">
            <a:solidFill>
              <a:srgbClr val="00843D"/>
            </a:solidFill>
          </a:ln>
        </p:spPr>
        <p:txBody>
          <a:bodyPr/>
          <a:lstStyle>
            <a:lvl1pPr marL="0" indent="0">
              <a:buNone/>
              <a:defRPr/>
            </a:lvl1pPr>
          </a:lstStyle>
          <a:p>
            <a:endParaRPr lang="en-US" dirty="0"/>
          </a:p>
        </p:txBody>
      </p:sp>
      <p:sp>
        <p:nvSpPr>
          <p:cNvPr id="11" name="Text Placeholder 2"/>
          <p:cNvSpPr>
            <a:spLocks noGrp="1"/>
          </p:cNvSpPr>
          <p:nvPr>
            <p:ph type="body" idx="1"/>
          </p:nvPr>
        </p:nvSpPr>
        <p:spPr>
          <a:xfrm>
            <a:off x="609600" y="4191000"/>
            <a:ext cx="5715000" cy="1500187"/>
          </a:xfrm>
        </p:spPr>
        <p:txBody>
          <a:bodyPr/>
          <a:lstStyle>
            <a:lvl1pPr marL="0" indent="0">
              <a:buNone/>
              <a:defRPr sz="2400" i="1">
                <a:solidFill>
                  <a:srgbClr val="00843D"/>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2593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13651" y="1600200"/>
            <a:ext cx="4572000" cy="4572000"/>
          </a:xfrm>
          <a:prstGeom prst="ellipse">
            <a:avLst/>
          </a:prstGeom>
          <a:ln w="41275">
            <a:solidFill>
              <a:srgbClr val="00843D"/>
            </a:solidFill>
          </a:ln>
        </p:spPr>
        <p:txBody>
          <a:bodyPr/>
          <a:lstStyle>
            <a:lvl1pPr marL="0" indent="0">
              <a:buNone/>
              <a:defRPr/>
            </a:lvl1pPr>
          </a:lstStyle>
          <a:p>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
        <p:nvSpPr>
          <p:cNvPr id="5" name="Text Placeholder 4"/>
          <p:cNvSpPr>
            <a:spLocks noGrp="1"/>
          </p:cNvSpPr>
          <p:nvPr>
            <p:ph type="body" sz="quarter" idx="11"/>
          </p:nvPr>
        </p:nvSpPr>
        <p:spPr>
          <a:xfrm>
            <a:off x="609600" y="1600200"/>
            <a:ext cx="6019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8"/>
            <a:ext cx="10972800" cy="11430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58836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
        <p:nvSpPr>
          <p:cNvPr id="10" name="Text Placeholder 9"/>
          <p:cNvSpPr>
            <a:spLocks noGrp="1"/>
          </p:cNvSpPr>
          <p:nvPr>
            <p:ph type="body" sz="quarter" idx="11"/>
          </p:nvPr>
        </p:nvSpPr>
        <p:spPr>
          <a:xfrm>
            <a:off x="609600" y="1600200"/>
            <a:ext cx="10972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8"/>
            <a:ext cx="10972800" cy="11430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22525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
        <p:nvSpPr>
          <p:cNvPr id="6" name="Picture Placeholder 5"/>
          <p:cNvSpPr>
            <a:spLocks noGrp="1"/>
          </p:cNvSpPr>
          <p:nvPr>
            <p:ph type="pic" sz="quarter" idx="10"/>
          </p:nvPr>
        </p:nvSpPr>
        <p:spPr>
          <a:xfrm>
            <a:off x="1143000" y="1941177"/>
            <a:ext cx="1828800" cy="1828800"/>
          </a:xfrm>
          <a:prstGeom prst="ellipse">
            <a:avLst/>
          </a:prstGeom>
          <a:ln w="19050">
            <a:solidFill>
              <a:srgbClr val="00843D"/>
            </a:solidFill>
          </a:ln>
        </p:spPr>
        <p:txBody>
          <a:bodyPr/>
          <a:lstStyle>
            <a:lvl1pPr marL="0" indent="0">
              <a:buNone/>
              <a:defRPr/>
            </a:lvl1pPr>
          </a:lstStyle>
          <a:p>
            <a:endParaRPr lang="en-US" dirty="0"/>
          </a:p>
        </p:txBody>
      </p:sp>
      <p:sp>
        <p:nvSpPr>
          <p:cNvPr id="11" name="Text Placeholder 2"/>
          <p:cNvSpPr>
            <a:spLocks noGrp="1"/>
          </p:cNvSpPr>
          <p:nvPr>
            <p:ph type="body" idx="1"/>
          </p:nvPr>
        </p:nvSpPr>
        <p:spPr>
          <a:xfrm>
            <a:off x="609600" y="4191000"/>
            <a:ext cx="2895600" cy="1500187"/>
          </a:xfrm>
        </p:spPr>
        <p:txBody>
          <a:bodyPr/>
          <a:lstStyle>
            <a:lvl1pPr marL="0" indent="0" algn="ctr">
              <a:buNone/>
              <a:defRPr sz="240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5"/>
          <p:cNvSpPr>
            <a:spLocks noGrp="1"/>
          </p:cNvSpPr>
          <p:nvPr>
            <p:ph type="pic" sz="quarter" idx="11"/>
          </p:nvPr>
        </p:nvSpPr>
        <p:spPr>
          <a:xfrm>
            <a:off x="5181600" y="1941177"/>
            <a:ext cx="1828800" cy="1828800"/>
          </a:xfrm>
          <a:prstGeom prst="ellipse">
            <a:avLst/>
          </a:prstGeom>
          <a:ln w="19050">
            <a:solidFill>
              <a:srgbClr val="00843D"/>
            </a:solidFill>
          </a:ln>
        </p:spPr>
        <p:txBody>
          <a:bodyPr/>
          <a:lstStyle>
            <a:lvl1pPr marL="0" indent="0">
              <a:buNone/>
              <a:defRPr/>
            </a:lvl1pPr>
          </a:lstStyle>
          <a:p>
            <a:endParaRPr lang="en-US" dirty="0"/>
          </a:p>
        </p:txBody>
      </p:sp>
      <p:sp>
        <p:nvSpPr>
          <p:cNvPr id="9" name="Text Placeholder 2"/>
          <p:cNvSpPr>
            <a:spLocks noGrp="1"/>
          </p:cNvSpPr>
          <p:nvPr>
            <p:ph type="body" idx="12"/>
          </p:nvPr>
        </p:nvSpPr>
        <p:spPr>
          <a:xfrm>
            <a:off x="4648200" y="4191000"/>
            <a:ext cx="2895600" cy="1500187"/>
          </a:xfrm>
        </p:spPr>
        <p:txBody>
          <a:bodyPr/>
          <a:lstStyle>
            <a:lvl1pPr marL="0" indent="0" algn="ctr">
              <a:buNone/>
              <a:defRPr sz="240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Picture Placeholder 5"/>
          <p:cNvSpPr>
            <a:spLocks noGrp="1"/>
          </p:cNvSpPr>
          <p:nvPr>
            <p:ph type="pic" sz="quarter" idx="13"/>
          </p:nvPr>
        </p:nvSpPr>
        <p:spPr>
          <a:xfrm>
            <a:off x="9144000" y="1941177"/>
            <a:ext cx="1828800" cy="1828800"/>
          </a:xfrm>
          <a:prstGeom prst="ellipse">
            <a:avLst/>
          </a:prstGeom>
          <a:ln w="19050">
            <a:solidFill>
              <a:srgbClr val="00843D"/>
            </a:solidFill>
          </a:ln>
        </p:spPr>
        <p:txBody>
          <a:bodyPr/>
          <a:lstStyle>
            <a:lvl1pPr marL="0" indent="0">
              <a:buNone/>
              <a:defRPr/>
            </a:lvl1pPr>
          </a:lstStyle>
          <a:p>
            <a:endParaRPr lang="en-US" dirty="0"/>
          </a:p>
        </p:txBody>
      </p:sp>
      <p:sp>
        <p:nvSpPr>
          <p:cNvPr id="12" name="Text Placeholder 2"/>
          <p:cNvSpPr>
            <a:spLocks noGrp="1"/>
          </p:cNvSpPr>
          <p:nvPr>
            <p:ph type="body" idx="14"/>
          </p:nvPr>
        </p:nvSpPr>
        <p:spPr>
          <a:xfrm>
            <a:off x="8610600" y="4191000"/>
            <a:ext cx="2895600" cy="1500187"/>
          </a:xfrm>
        </p:spPr>
        <p:txBody>
          <a:bodyPr/>
          <a:lstStyle>
            <a:lvl1pPr marL="0" indent="0" algn="ctr">
              <a:buNone/>
              <a:defRPr sz="240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itle 1"/>
          <p:cNvSpPr>
            <a:spLocks noGrp="1"/>
          </p:cNvSpPr>
          <p:nvPr>
            <p:ph type="title"/>
          </p:nvPr>
        </p:nvSpPr>
        <p:spPr>
          <a:xfrm>
            <a:off x="609600" y="228600"/>
            <a:ext cx="8991600" cy="990600"/>
          </a:xfrm>
        </p:spPr>
        <p:txBody>
          <a:bodyPr anchor="b"/>
          <a:lstStyle>
            <a:lvl1pPr algn="l">
              <a:defRPr/>
            </a:lvl1pPr>
          </a:lstStyle>
          <a:p>
            <a:r>
              <a:rPr lang="en-US" dirty="0"/>
              <a:t>Click to edit Master title style</a:t>
            </a:r>
          </a:p>
        </p:txBody>
      </p:sp>
    </p:spTree>
    <p:extLst>
      <p:ext uri="{BB962C8B-B14F-4D97-AF65-F5344CB8AC3E}">
        <p14:creationId xmlns:p14="http://schemas.microsoft.com/office/powerpoint/2010/main" val="426492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600201"/>
            <a:ext cx="10972800" cy="4267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3/26/2021</a:t>
            </a:fld>
            <a:endParaRPr lang="en-US" dirty="0"/>
          </a:p>
        </p:txBody>
      </p:sp>
      <p:sp>
        <p:nvSpPr>
          <p:cNvPr id="8"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9"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none" baseline="0">
                <a:solidFill>
                  <a:srgbClr val="00843D"/>
                </a:solidFill>
              </a:defRPr>
            </a:lvl1pPr>
          </a:lstStyle>
          <a:p>
            <a:r>
              <a:rPr lang="en-US" dirty="0"/>
              <a:t>Click to edit Master title style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7"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3/26/2021</a:t>
            </a:fld>
            <a:endParaRPr lang="en-US" dirty="0"/>
          </a:p>
        </p:txBody>
      </p:sp>
      <p:sp>
        <p:nvSpPr>
          <p:cNvPr id="8"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9"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343399"/>
          </a:xfrm>
        </p:spPr>
        <p:txBody>
          <a:bodyPr/>
          <a:lstStyle>
            <a:lvl1pPr>
              <a:defRPr sz="2800" i="1">
                <a:solidFill>
                  <a:srgbClr val="00843D"/>
                </a:solidFill>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343399"/>
          </a:xfrm>
        </p:spPr>
        <p:txBody>
          <a:bodyPr/>
          <a:lstStyle>
            <a:lvl1pPr marL="342900" indent="-342900">
              <a:defRPr lang="en-US" sz="2800" i="1" kern="1200" dirty="0" smtClean="0">
                <a:solidFill>
                  <a:srgbClr val="00843D"/>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3/26/2021</a:t>
            </a:fld>
            <a:endParaRPr lang="en-US" dirty="0"/>
          </a:p>
        </p:txBody>
      </p:sp>
      <p:sp>
        <p:nvSpPr>
          <p:cNvPr id="9"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0"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6" t="-12071" r="1176" b="-2214"/>
          <a:stretch/>
        </p:blipFill>
        <p:spPr>
          <a:xfrm>
            <a:off x="-152400" y="1219200"/>
            <a:ext cx="8153400" cy="959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1">
                <a:solidFill>
                  <a:srgbClr val="00843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lang="en-US" sz="2400" b="0" i="1" kern="1200" dirty="0" smtClean="0">
                <a:solidFill>
                  <a:srgbClr val="00843D"/>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09600" y="6035675"/>
            <a:ext cx="2844800" cy="365125"/>
          </a:xfrm>
          <a:prstGeom prst="rect">
            <a:avLst/>
          </a:prstGeom>
        </p:spPr>
        <p:txBody>
          <a:bodyPr/>
          <a:lstStyle>
            <a:lvl1pPr>
              <a:defRPr sz="1400"/>
            </a:lvl1pPr>
          </a:lstStyle>
          <a:p>
            <a:fld id="{3A7E1B57-7C16-4421-9599-2B81772702A6}" type="datetimeFigureOut">
              <a:rPr lang="en-US" smtClean="0"/>
              <a:pPr/>
              <a:t>3/26/2021</a:t>
            </a:fld>
            <a:endParaRPr lang="en-US" dirty="0"/>
          </a:p>
        </p:txBody>
      </p:sp>
      <p:sp>
        <p:nvSpPr>
          <p:cNvPr id="11" name="Footer Placeholder 4"/>
          <p:cNvSpPr>
            <a:spLocks noGrp="1"/>
          </p:cNvSpPr>
          <p:nvPr>
            <p:ph type="ftr" sz="quarter" idx="11"/>
          </p:nvPr>
        </p:nvSpPr>
        <p:spPr>
          <a:xfrm>
            <a:off x="4165600" y="6035675"/>
            <a:ext cx="3860800" cy="365125"/>
          </a:xfrm>
          <a:prstGeom prst="rect">
            <a:avLst/>
          </a:prstGeom>
        </p:spPr>
        <p:txBody>
          <a:bodyPr/>
          <a:lstStyle>
            <a:lvl1pPr>
              <a:defRPr sz="1400"/>
            </a:lvl1pPr>
          </a:lstStyle>
          <a:p>
            <a:endParaRPr lang="en-US" dirty="0"/>
          </a:p>
        </p:txBody>
      </p:sp>
      <p:sp>
        <p:nvSpPr>
          <p:cNvPr id="12" name="Slide Number Placeholder 5"/>
          <p:cNvSpPr>
            <a:spLocks noGrp="1"/>
          </p:cNvSpPr>
          <p:nvPr>
            <p:ph type="sldNum" sz="quarter" idx="12"/>
          </p:nvPr>
        </p:nvSpPr>
        <p:spPr>
          <a:xfrm>
            <a:off x="8737600" y="6035675"/>
            <a:ext cx="2844800" cy="365125"/>
          </a:xfrm>
          <a:prstGeom prst="rect">
            <a:avLst/>
          </a:prstGeom>
        </p:spPr>
        <p:txBody>
          <a:bodyPr/>
          <a:lstStyle>
            <a:lvl1pPr>
              <a:defRPr sz="1400"/>
            </a:lvl1pPr>
          </a:lstStyle>
          <a:p>
            <a:fld id="{423B8999-4AFB-41AD-8A17-1DBE9D57AFD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518790"/>
            <a:ext cx="12192000" cy="3392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62" r:id="rId4"/>
    <p:sldLayoutId id="2147483659" r:id="rId5"/>
    <p:sldLayoutId id="2147483650" r:id="rId6"/>
    <p:sldLayoutId id="2147483651" r:id="rId7"/>
    <p:sldLayoutId id="2147483652" r:id="rId8"/>
    <p:sldLayoutId id="2147483653" r:id="rId9"/>
    <p:sldLayoutId id="2147483656" r:id="rId10"/>
    <p:sldLayoutId id="2147483657" r:id="rId11"/>
  </p:sldLayoutIdLst>
  <p:txStyles>
    <p:titleStyle>
      <a:lvl1pPr algn="l" defTabSz="914400" rtl="0" eaLnBrk="1" latinLnBrk="0" hangingPunct="1">
        <a:spcBef>
          <a:spcPct val="0"/>
        </a:spcBef>
        <a:buNone/>
        <a:defRPr sz="4400" kern="1200">
          <a:solidFill>
            <a:srgbClr val="00843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86/s12905-020-00961-3"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21203/rs.3.rs-29547/v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normAutofit fontScale="90000"/>
          </a:bodyPr>
          <a:lstStyle/>
          <a:p>
            <a:pPr algn="ctr"/>
            <a:r>
              <a:rPr lang="en-US" sz="6000" b="1" dirty="0"/>
              <a:t>Public Health Stream </a:t>
            </a:r>
            <a:br>
              <a:rPr lang="en-US" sz="6000" b="1" dirty="0"/>
            </a:br>
            <a:r>
              <a:rPr lang="en-US" sz="6000" b="1" dirty="0"/>
              <a:t>Research Output 2020</a:t>
            </a:r>
            <a:endParaRPr lang="en-US" sz="6000" dirty="0"/>
          </a:p>
        </p:txBody>
      </p:sp>
      <p:sp>
        <p:nvSpPr>
          <p:cNvPr id="4" name="TextBox 3"/>
          <p:cNvSpPr txBox="1"/>
          <p:nvPr/>
        </p:nvSpPr>
        <p:spPr>
          <a:xfrm>
            <a:off x="4648200" y="1905000"/>
            <a:ext cx="3276600" cy="338554"/>
          </a:xfrm>
          <a:prstGeom prst="rect">
            <a:avLst/>
          </a:prstGeom>
          <a:noFill/>
        </p:spPr>
        <p:txBody>
          <a:bodyPr wrap="square" rtlCol="0">
            <a:spAutoFit/>
          </a:bodyPr>
          <a:lstStyle/>
          <a:p>
            <a:r>
              <a:rPr lang="en-US" sz="1600" b="1" dirty="0">
                <a:solidFill>
                  <a:schemeClr val="tx1">
                    <a:lumMod val="85000"/>
                    <a:lumOff val="15000"/>
                  </a:schemeClr>
                </a:solidFill>
                <a:latin typeface="Bodoni MT" panose="02070603080606020203" pitchFamily="18" charset="0"/>
              </a:rPr>
              <a:t>School of Nursing and Midwifery</a:t>
            </a:r>
          </a:p>
        </p:txBody>
      </p:sp>
      <p:sp>
        <p:nvSpPr>
          <p:cNvPr id="6" name="TextBox 5"/>
          <p:cNvSpPr txBox="1"/>
          <p:nvPr/>
        </p:nvSpPr>
        <p:spPr>
          <a:xfrm>
            <a:off x="0" y="5257800"/>
            <a:ext cx="12191999" cy="1631216"/>
          </a:xfrm>
          <a:prstGeom prst="rect">
            <a:avLst/>
          </a:prstGeom>
          <a:noFill/>
        </p:spPr>
        <p:txBody>
          <a:bodyPr wrap="square" rtlCol="0">
            <a:spAutoFit/>
          </a:bodyPr>
          <a:lstStyle/>
          <a:p>
            <a:pPr algn="ctr"/>
            <a:r>
              <a:rPr lang="en-GB" b="1" dirty="0">
                <a:latin typeface="+mj-lt"/>
                <a:cs typeface="Times New Roman" panose="02020603050405020304" pitchFamily="18" charset="0"/>
              </a:rPr>
              <a:t>Presenter: Yasmin Nadeem Parpio </a:t>
            </a:r>
            <a:endParaRPr lang="en-GB" b="1" dirty="0">
              <a:solidFill>
                <a:schemeClr val="tx1">
                  <a:lumMod val="85000"/>
                  <a:lumOff val="15000"/>
                </a:schemeClr>
              </a:solidFill>
              <a:latin typeface="+mj-lt"/>
              <a:cs typeface="Times New Roman" panose="02020603050405020304" pitchFamily="18" charset="0"/>
            </a:endParaRPr>
          </a:p>
          <a:p>
            <a:pPr algn="ctr"/>
            <a:r>
              <a:rPr lang="en-US" dirty="0">
                <a:latin typeface="+mj-lt"/>
                <a:cs typeface="Times New Roman" panose="02020603050405020304" pitchFamily="18" charset="0"/>
              </a:rPr>
              <a:t>MSc (Epidemiology),  BScN</a:t>
            </a:r>
          </a:p>
          <a:p>
            <a:pPr algn="ctr"/>
            <a:r>
              <a:rPr lang="en-GB" dirty="0">
                <a:latin typeface="+mj-lt"/>
                <a:cs typeface="Times New Roman" panose="02020603050405020304" pitchFamily="18" charset="0"/>
              </a:rPr>
              <a:t>                                             Assistant Professor, The Aga Khan University School of Nursing and Midwifery			</a:t>
            </a:r>
          </a:p>
          <a:p>
            <a:pPr algn="ctr"/>
            <a:r>
              <a:rPr lang="en-GB" dirty="0">
                <a:latin typeface="+mj-lt"/>
                <a:cs typeface="Times New Roman" panose="02020603050405020304" pitchFamily="18" charset="0"/>
              </a:rPr>
              <a:t>Karachi, Pakistan</a:t>
            </a:r>
          </a:p>
          <a:p>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114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75" y="160338"/>
            <a:ext cx="11426825" cy="982662"/>
          </a:xfrm>
        </p:spPr>
        <p:txBody>
          <a:bodyPr>
            <a:normAutofit/>
          </a:bodyPr>
          <a:lstStyle/>
          <a:p>
            <a:r>
              <a:rPr lang="en-US" b="1" dirty="0"/>
              <a:t>International Journal Publications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 Placeholder 1"/>
          <p:cNvSpPr>
            <a:spLocks noGrp="1"/>
          </p:cNvSpPr>
          <p:nvPr>
            <p:ph type="body" sz="quarter" idx="11"/>
          </p:nvPr>
        </p:nvSpPr>
        <p:spPr>
          <a:xfrm>
            <a:off x="0" y="1447800"/>
            <a:ext cx="11807825" cy="4495800"/>
          </a:xfrm>
        </p:spPr>
        <p:txBody>
          <a:bodyPr>
            <a:normAutofit fontScale="62500" lnSpcReduction="20000"/>
          </a:bodyPr>
          <a:lstStyle/>
          <a:p>
            <a:pPr lvl="0"/>
            <a:r>
              <a:rPr lang="en-US" sz="3100" dirty="0">
                <a:latin typeface="Times New Roman" panose="02020603050405020304" pitchFamily="18" charset="0"/>
                <a:cs typeface="Times New Roman" panose="02020603050405020304" pitchFamily="18" charset="0"/>
              </a:rPr>
              <a:t>Ali TS, Karmaliani R, McFarlane J, Khuwaja HM, Bhamani SS, Shah NZ, </a:t>
            </a:r>
            <a:r>
              <a:rPr lang="en-US" sz="3100" dirty="0" err="1">
                <a:latin typeface="Times New Roman" panose="02020603050405020304" pitchFamily="18" charset="0"/>
                <a:cs typeface="Times New Roman" panose="02020603050405020304" pitchFamily="18" charset="0"/>
              </a:rPr>
              <a:t>Wadani</a:t>
            </a:r>
            <a:r>
              <a:rPr lang="en-US" sz="3100" dirty="0">
                <a:latin typeface="Times New Roman" panose="02020603050405020304" pitchFamily="18" charset="0"/>
                <a:cs typeface="Times New Roman" panose="02020603050405020304" pitchFamily="18" charset="0"/>
              </a:rPr>
              <a:t> ZH, </a:t>
            </a:r>
            <a:r>
              <a:rPr lang="en-US" sz="3100" dirty="0" err="1">
                <a:latin typeface="Times New Roman" panose="02020603050405020304" pitchFamily="18" charset="0"/>
                <a:cs typeface="Times New Roman" panose="02020603050405020304" pitchFamily="18" charset="0"/>
              </a:rPr>
              <a:t>Kulane</a:t>
            </a:r>
            <a:r>
              <a:rPr lang="en-US" sz="3100" dirty="0">
                <a:latin typeface="Times New Roman" panose="02020603050405020304" pitchFamily="18" charset="0"/>
                <a:cs typeface="Times New Roman" panose="02020603050405020304" pitchFamily="18" charset="0"/>
              </a:rPr>
              <a:t> A. Community Stakeholders’ Perspectives regarding Acceptability of Life Skill Building Intervention to Empower Women in Pakistan" Accepted for publication in Research in Nursing &amp; Health – October </a:t>
            </a:r>
            <a:r>
              <a:rPr lang="en-US" sz="3100" dirty="0">
                <a:latin typeface="Times New Roman" panose="02020603050405020304" pitchFamily="18" charset="0"/>
                <a:cs typeface="Times New Roman" panose="02020603050405020304" pitchFamily="18" charset="0"/>
              </a:rPr>
              <a:t>issue.</a:t>
            </a:r>
          </a:p>
          <a:p>
            <a:pPr lvl="0"/>
            <a:endParaRPr lang="en-US" sz="3100" dirty="0">
              <a:latin typeface="Times New Roman" panose="02020603050405020304" pitchFamily="18" charset="0"/>
              <a:cs typeface="Times New Roman" panose="02020603050405020304" pitchFamily="18" charset="0"/>
            </a:endParaRPr>
          </a:p>
          <a:p>
            <a:pPr lvl="0"/>
            <a:r>
              <a:rPr lang="en-US" sz="3100" dirty="0">
                <a:latin typeface="Times New Roman" panose="02020603050405020304" pitchFamily="18" charset="0"/>
                <a:cs typeface="Times New Roman" panose="02020603050405020304" pitchFamily="18" charset="0"/>
              </a:rPr>
              <a:t>Ali TS, Karmaliani R, Khuwaja HM, Shah NZ, </a:t>
            </a:r>
            <a:r>
              <a:rPr lang="en-US" sz="3100" dirty="0" err="1">
                <a:latin typeface="Times New Roman" panose="02020603050405020304" pitchFamily="18" charset="0"/>
                <a:cs typeface="Times New Roman" panose="02020603050405020304" pitchFamily="18" charset="0"/>
              </a:rPr>
              <a:t>Wadani</a:t>
            </a:r>
            <a:r>
              <a:rPr lang="en-US" sz="3100" dirty="0">
                <a:latin typeface="Times New Roman" panose="02020603050405020304" pitchFamily="18" charset="0"/>
                <a:cs typeface="Times New Roman" panose="02020603050405020304" pitchFamily="18" charset="0"/>
              </a:rPr>
              <a:t> ZH, Aijaz S, </a:t>
            </a:r>
            <a:r>
              <a:rPr lang="en-US" sz="3100" dirty="0" err="1">
                <a:latin typeface="Times New Roman" panose="02020603050405020304" pitchFamily="18" charset="0"/>
                <a:cs typeface="Times New Roman" panose="02020603050405020304" pitchFamily="18" charset="0"/>
              </a:rPr>
              <a:t>Kulane</a:t>
            </a:r>
            <a:r>
              <a:rPr lang="en-US" sz="3100" dirty="0">
                <a:latin typeface="Times New Roman" panose="02020603050405020304" pitchFamily="18" charset="0"/>
                <a:cs typeface="Times New Roman" panose="02020603050405020304" pitchFamily="18" charset="0"/>
              </a:rPr>
              <a:t> A. Community Stakeholders’ views on reducing Violence against Women in Pakistan. BMC Women's Health (2020) 20:98 </a:t>
            </a:r>
            <a:r>
              <a:rPr lang="en-US" sz="3100" dirty="0">
                <a:latin typeface="Times New Roman" panose="02020603050405020304" pitchFamily="18" charset="0"/>
                <a:cs typeface="Times New Roman" panose="02020603050405020304" pitchFamily="18" charset="0"/>
                <a:hlinkClick r:id="rId3"/>
              </a:rPr>
              <a:t>https://</a:t>
            </a:r>
            <a:r>
              <a:rPr lang="en-US" sz="3100" dirty="0">
                <a:latin typeface="Times New Roman" panose="02020603050405020304" pitchFamily="18" charset="0"/>
                <a:cs typeface="Times New Roman" panose="02020603050405020304" pitchFamily="18" charset="0"/>
                <a:hlinkClick r:id="rId3"/>
              </a:rPr>
              <a:t>doi.org/10.1186/s12905-020-00961-3</a:t>
            </a:r>
            <a:r>
              <a:rPr lang="en-US" sz="3100" dirty="0">
                <a:latin typeface="Times New Roman" panose="02020603050405020304" pitchFamily="18" charset="0"/>
                <a:cs typeface="Times New Roman" panose="02020603050405020304" pitchFamily="18" charset="0"/>
              </a:rPr>
              <a:t>.</a:t>
            </a:r>
          </a:p>
          <a:p>
            <a:pPr lvl="0"/>
            <a:endParaRPr lang="en-US"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Premji, S.S.; Lalani, S.; Shaikh, K.; </a:t>
            </a:r>
            <a:r>
              <a:rPr lang="en-US" sz="3100" dirty="0" err="1">
                <a:latin typeface="Times New Roman" panose="02020603050405020304" pitchFamily="18" charset="0"/>
                <a:cs typeface="Times New Roman" panose="02020603050405020304" pitchFamily="18" charset="0"/>
              </a:rPr>
              <a:t>Mian</a:t>
            </a:r>
            <a:r>
              <a:rPr lang="en-US" sz="3100" dirty="0">
                <a:latin typeface="Times New Roman" panose="02020603050405020304" pitchFamily="18" charset="0"/>
                <a:cs typeface="Times New Roman" panose="02020603050405020304" pitchFamily="18" charset="0"/>
              </a:rPr>
              <a:t>, A.; </a:t>
            </a:r>
            <a:r>
              <a:rPr lang="en-US" sz="3100" dirty="0" err="1">
                <a:latin typeface="Times New Roman" panose="02020603050405020304" pitchFamily="18" charset="0"/>
                <a:cs typeface="Times New Roman" panose="02020603050405020304" pitchFamily="18" charset="0"/>
              </a:rPr>
              <a:t>Forcheh</a:t>
            </a:r>
            <a:r>
              <a:rPr lang="en-US" sz="3100" dirty="0">
                <a:latin typeface="Times New Roman" panose="02020603050405020304" pitchFamily="18" charset="0"/>
                <a:cs typeface="Times New Roman" panose="02020603050405020304" pitchFamily="18" charset="0"/>
              </a:rPr>
              <a:t>, N.; </a:t>
            </a:r>
            <a:r>
              <a:rPr lang="en-US" sz="3100" dirty="0" err="1">
                <a:latin typeface="Times New Roman" panose="02020603050405020304" pitchFamily="18" charset="0"/>
                <a:cs typeface="Times New Roman" panose="02020603050405020304" pitchFamily="18" charset="0"/>
              </a:rPr>
              <a:t>Dosani</a:t>
            </a:r>
            <a:r>
              <a:rPr lang="en-US" sz="3100" dirty="0">
                <a:latin typeface="Times New Roman" panose="02020603050405020304" pitchFamily="18" charset="0"/>
                <a:cs typeface="Times New Roman" panose="02020603050405020304" pitchFamily="18" charset="0"/>
              </a:rPr>
              <a:t>, A.; Letourneau, N.; </a:t>
            </a:r>
            <a:r>
              <a:rPr lang="en-US" sz="3100" dirty="0" err="1">
                <a:latin typeface="Times New Roman" panose="02020603050405020304" pitchFamily="18" charset="0"/>
                <a:cs typeface="Times New Roman" panose="02020603050405020304" pitchFamily="18" charset="0"/>
              </a:rPr>
              <a:t>Yim</a:t>
            </a:r>
            <a:r>
              <a:rPr lang="en-US" sz="3100" dirty="0">
                <a:latin typeface="Times New Roman" panose="02020603050405020304" pitchFamily="18" charset="0"/>
                <a:cs typeface="Times New Roman" panose="02020603050405020304" pitchFamily="18" charset="0"/>
              </a:rPr>
              <a:t>, I.S.; Bhamani, S.S.; </a:t>
            </a:r>
            <a:r>
              <a:rPr lang="en-US" sz="3100" dirty="0" err="1">
                <a:latin typeface="Times New Roman" panose="02020603050405020304" pitchFamily="18" charset="0"/>
                <a:cs typeface="Times New Roman" panose="02020603050405020304" pitchFamily="18" charset="0"/>
              </a:rPr>
              <a:t>MiGHT</a:t>
            </a:r>
            <a:r>
              <a:rPr lang="en-US" sz="3100" dirty="0">
                <a:latin typeface="Times New Roman" panose="02020603050405020304" pitchFamily="18" charset="0"/>
                <a:cs typeface="Times New Roman" panose="02020603050405020304" pitchFamily="18" charset="0"/>
              </a:rPr>
              <a:t>. Comorbid Anxiety and Depression among Pregnant Pakistani Women: Higher Rates, Different Vulnerability Characteristics, and the Role of Perceived Stress. Int. J. Environ. Res. Public Health 2020, 17, 7295</a:t>
            </a:r>
            <a:r>
              <a:rPr lang="en-US" sz="3100" dirty="0">
                <a:latin typeface="Times New Roman" panose="02020603050405020304" pitchFamily="18" charset="0"/>
                <a:cs typeface="Times New Roman" panose="02020603050405020304" pitchFamily="18" charset="0"/>
              </a:rPr>
              <a:t>.</a:t>
            </a:r>
          </a:p>
          <a:p>
            <a:pPr marL="0" indent="0">
              <a:buNone/>
            </a:pPr>
            <a:endParaRPr lang="en-US" sz="3100" dirty="0">
              <a:latin typeface="Times New Roman" panose="02020603050405020304" pitchFamily="18" charset="0"/>
              <a:cs typeface="Times New Roman" panose="02020603050405020304" pitchFamily="18" charset="0"/>
            </a:endParaRPr>
          </a:p>
          <a:p>
            <a:r>
              <a:rPr lang="en-US" sz="3100" dirty="0" err="1">
                <a:latin typeface="Times New Roman" panose="02020603050405020304" pitchFamily="18" charset="0"/>
                <a:cs typeface="Times New Roman" panose="02020603050405020304" pitchFamily="18" charset="0"/>
              </a:rPr>
              <a:t>Pardhan</a:t>
            </a:r>
            <a:r>
              <a:rPr lang="en-US" sz="3100" dirty="0">
                <a:latin typeface="Times New Roman" panose="02020603050405020304" pitchFamily="18" charset="0"/>
                <a:cs typeface="Times New Roman" panose="02020603050405020304" pitchFamily="18" charset="0"/>
              </a:rPr>
              <a:t>, S., </a:t>
            </a:r>
            <a:r>
              <a:rPr lang="en-US" sz="3100" dirty="0" err="1">
                <a:latin typeface="Times New Roman" panose="02020603050405020304" pitchFamily="18" charset="0"/>
                <a:cs typeface="Times New Roman" panose="02020603050405020304" pitchFamily="18" charset="0"/>
              </a:rPr>
              <a:t>Zindani</a:t>
            </a:r>
            <a:r>
              <a:rPr lang="en-US" sz="3100" dirty="0">
                <a:latin typeface="Times New Roman" panose="02020603050405020304" pitchFamily="18" charset="0"/>
                <a:cs typeface="Times New Roman" panose="02020603050405020304" pitchFamily="18" charset="0"/>
              </a:rPr>
              <a:t>, S. N., Ali, T. S.  Association of the Factors with Job Satisfaction of Nurse Educators in Pakistan: An Analytical, Cross-Sectional Study, </a:t>
            </a:r>
            <a:r>
              <a:rPr lang="en-US" sz="3100" dirty="0" err="1">
                <a:latin typeface="Times New Roman" panose="02020603050405020304" pitchFamily="18" charset="0"/>
                <a:cs typeface="Times New Roman" panose="02020603050405020304" pitchFamily="18" charset="0"/>
              </a:rPr>
              <a:t>i</a:t>
            </a:r>
            <a:r>
              <a:rPr lang="en-US" sz="3100" dirty="0">
                <a:latin typeface="Times New Roman" panose="02020603050405020304" pitchFamily="18" charset="0"/>
                <a:cs typeface="Times New Roman" panose="02020603050405020304" pitchFamily="18" charset="0"/>
              </a:rPr>
              <a:t>-manager's Journal on Nursing.2020; 9(4), </a:t>
            </a:r>
            <a:r>
              <a:rPr lang="en-US" sz="3100" dirty="0">
                <a:latin typeface="Times New Roman" panose="02020603050405020304" pitchFamily="18" charset="0"/>
                <a:cs typeface="Times New Roman" panose="02020603050405020304" pitchFamily="18" charset="0"/>
              </a:rPr>
              <a:t>12-23.</a:t>
            </a:r>
            <a:endParaRPr lang="en-US" sz="3100" dirty="0">
              <a:latin typeface="Times New Roman" panose="02020603050405020304" pitchFamily="18" charset="0"/>
              <a:cs typeface="Times New Roman" panose="02020603050405020304" pitchFamily="18" charset="0"/>
            </a:endParaRPr>
          </a:p>
          <a:p>
            <a:endParaRPr lang="en-US" sz="3800" dirty="0"/>
          </a:p>
          <a:p>
            <a:pPr marL="0" lvl="0" indent="0">
              <a:buNone/>
            </a:pPr>
            <a:endParaRPr lang="en-US" sz="9600" dirty="0">
              <a:latin typeface="Times New Roman" panose="02020603050405020304" pitchFamily="18" charset="0"/>
              <a:cs typeface="Times New Roman" panose="02020603050405020304" pitchFamily="18" charset="0"/>
            </a:endParaRPr>
          </a:p>
          <a:p>
            <a:endParaRPr lang="en-US" sz="8000" dirty="0">
              <a:latin typeface="Times New Roman" panose="02020603050405020304" pitchFamily="18" charset="0"/>
              <a:cs typeface="Times New Roman" panose="02020603050405020304" pitchFamily="18" charset="0"/>
            </a:endParaRPr>
          </a:p>
          <a:p>
            <a:pPr marL="0" indent="0">
              <a:buNone/>
            </a:pP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0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75" y="160338"/>
            <a:ext cx="11426825" cy="982662"/>
          </a:xfrm>
        </p:spPr>
        <p:txBody>
          <a:bodyPr>
            <a:normAutofit/>
          </a:bodyPr>
          <a:lstStyle/>
          <a:p>
            <a:r>
              <a:rPr lang="en-US" b="1" dirty="0"/>
              <a:t>National Journal Publications</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 Placeholder 1"/>
          <p:cNvSpPr>
            <a:spLocks noGrp="1"/>
          </p:cNvSpPr>
          <p:nvPr>
            <p:ph type="body" sz="quarter" idx="11"/>
          </p:nvPr>
        </p:nvSpPr>
        <p:spPr>
          <a:xfrm>
            <a:off x="0" y="1295400"/>
            <a:ext cx="11807825" cy="4953000"/>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Zeb S, &amp; Ali T S (2020). Prevalence of needle stick injury and nursing practices regarding safe injection and sharp disposal while working in critical care settings of two tertiary care hospitals. Life Science Journal of Pakistan, 2(1), 04-07. </a:t>
            </a:r>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err="1">
                <a:latin typeface="Times New Roman" panose="02020603050405020304" pitchFamily="18" charset="0"/>
                <a:cs typeface="Times New Roman" panose="02020603050405020304" pitchFamily="18" charset="0"/>
              </a:rPr>
              <a:t>Hamidi</a:t>
            </a:r>
            <a:r>
              <a:rPr lang="en-US" sz="9600" dirty="0">
                <a:latin typeface="Times New Roman" panose="02020603050405020304" pitchFamily="18" charset="0"/>
                <a:cs typeface="Times New Roman" panose="02020603050405020304" pitchFamily="18" charset="0"/>
              </a:rPr>
              <a:t> H, </a:t>
            </a:r>
            <a:r>
              <a:rPr lang="en-US" sz="9600" dirty="0" err="1">
                <a:latin typeface="Times New Roman" panose="02020603050405020304" pitchFamily="18" charset="0"/>
                <a:cs typeface="Times New Roman" panose="02020603050405020304" pitchFamily="18" charset="0"/>
              </a:rPr>
              <a:t>Rasouly</a:t>
            </a:r>
            <a:r>
              <a:rPr lang="en-US" sz="9600" dirty="0">
                <a:latin typeface="Times New Roman" panose="02020603050405020304" pitchFamily="18" charset="0"/>
                <a:cs typeface="Times New Roman" panose="02020603050405020304" pitchFamily="18" charset="0"/>
              </a:rPr>
              <a:t> N. Ali TS. The diagnostic value of current practice of pediatric intravenous urography in Afghanistan in presence of ultrasonography; cross-sectional analytic study in a pediatric tertiary care hospital. Pakistan Journal of Radiology. January-March 2020;30(1): 34-40</a:t>
            </a:r>
            <a:r>
              <a:rPr lang="en-US" sz="9600" dirty="0">
                <a:latin typeface="Times New Roman" panose="02020603050405020304" pitchFamily="18" charset="0"/>
                <a:cs typeface="Times New Roman" panose="02020603050405020304" pitchFamily="18" charset="0"/>
              </a:rPr>
              <a:t>.</a:t>
            </a:r>
          </a:p>
          <a:p>
            <a:endParaRPr lang="en-US" sz="9600" dirty="0">
              <a:latin typeface="Times New Roman" panose="02020603050405020304" pitchFamily="18" charset="0"/>
              <a:cs typeface="Times New Roman" panose="02020603050405020304" pitchFamily="18" charset="0"/>
            </a:endParaRPr>
          </a:p>
          <a:p>
            <a:r>
              <a:rPr lang="en-US" sz="9600" dirty="0" err="1">
                <a:latin typeface="Times New Roman" panose="02020603050405020304" pitchFamily="18" charset="0"/>
                <a:cs typeface="Times New Roman" panose="02020603050405020304" pitchFamily="18" charset="0"/>
              </a:rPr>
              <a:t>Saadaat</a:t>
            </a:r>
            <a:r>
              <a:rPr lang="en-US" sz="9600" dirty="0">
                <a:latin typeface="Times New Roman" panose="02020603050405020304" pitchFamily="18" charset="0"/>
                <a:cs typeface="Times New Roman" panose="02020603050405020304" pitchFamily="18" charset="0"/>
              </a:rPr>
              <a:t> R, Abdul-</a:t>
            </a:r>
            <a:r>
              <a:rPr lang="en-US" sz="9600" dirty="0" err="1">
                <a:latin typeface="Times New Roman" panose="02020603050405020304" pitchFamily="18" charset="0"/>
                <a:cs typeface="Times New Roman" panose="02020603050405020304" pitchFamily="18" charset="0"/>
              </a:rPr>
              <a:t>Ghafar</a:t>
            </a:r>
            <a:r>
              <a:rPr lang="en-US" sz="9600" dirty="0">
                <a:latin typeface="Times New Roman" panose="02020603050405020304" pitchFamily="18" charset="0"/>
                <a:cs typeface="Times New Roman" panose="02020603050405020304" pitchFamily="18" charset="0"/>
              </a:rPr>
              <a:t> J, Atta N, Ali TS. Socio-demographic risk factors of esophageal carcinoma: A case control study in a tertiary care hospital, Kabul Afghanistan. Available at DOI: </a:t>
            </a:r>
            <a:r>
              <a:rPr lang="en-US" sz="9600" dirty="0">
                <a:latin typeface="Times New Roman" panose="02020603050405020304" pitchFamily="18" charset="0"/>
                <a:cs typeface="Times New Roman" panose="02020603050405020304" pitchFamily="18" charset="0"/>
                <a:hlinkClick r:id="rId3"/>
              </a:rPr>
              <a:t>10.21203/rs.3.rs-29547/v1</a:t>
            </a:r>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Ali TS, Farhan R, Ayub M. Intimate partner violence against women in Pakistan: a review of qualitative research. JPMA. The Journal of the Pakistan Medical Association. 2020 May 1;70(5):892-903.</a:t>
            </a:r>
          </a:p>
          <a:p>
            <a:pPr marL="0" lvl="0" indent="0">
              <a:buNone/>
            </a:pPr>
            <a:endParaRPr lang="en-US" sz="9600" dirty="0">
              <a:latin typeface="Times New Roman" panose="02020603050405020304" pitchFamily="18" charset="0"/>
              <a:cs typeface="Times New Roman" panose="02020603050405020304" pitchFamily="18" charset="0"/>
            </a:endParaRPr>
          </a:p>
          <a:p>
            <a:endParaRPr lang="en-US" sz="8000" dirty="0">
              <a:latin typeface="Times New Roman" panose="02020603050405020304" pitchFamily="18" charset="0"/>
              <a:cs typeface="Times New Roman" panose="02020603050405020304" pitchFamily="18" charset="0"/>
            </a:endParaRPr>
          </a:p>
          <a:p>
            <a:pPr marL="0" indent="0">
              <a:buNone/>
            </a:pP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32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National Journal Publications…</a:t>
            </a:r>
          </a:p>
        </p:txBody>
      </p:sp>
      <p:sp>
        <p:nvSpPr>
          <p:cNvPr id="2" name="Rectangle 1"/>
          <p:cNvSpPr/>
          <p:nvPr/>
        </p:nvSpPr>
        <p:spPr>
          <a:xfrm>
            <a:off x="152400" y="1417638"/>
            <a:ext cx="11125200"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Farooq, S., Haider, S. I., Sachwani, S., &amp; Parpio, Y. N. (2020). Insight into COVID-19 responses and initiatives from Pakistan. JCPSP, 30(6 (Supplement 1), 50.</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Farooq, S., Sachwani, S., Haider, S. I., Iqbal, S. A., Parpio, Y., &amp; Saeed, H. (2020). Mental health challenges and psycho-social interventions amid COVID-19 pandemic: A call to action for Pakistan. JCPSP, 30(6 (Supplement 1)), 59.</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Ali TS, Farhan R, </a:t>
            </a:r>
            <a:r>
              <a:rPr lang="en-US" sz="2400" dirty="0" err="1">
                <a:latin typeface="Times New Roman" panose="02020603050405020304" pitchFamily="18" charset="0"/>
                <a:cs typeface="Times New Roman" panose="02020603050405020304" pitchFamily="18" charset="0"/>
              </a:rPr>
              <a:t>Ayub</a:t>
            </a:r>
            <a:r>
              <a:rPr lang="en-US" sz="2400" dirty="0">
                <a:latin typeface="Times New Roman" panose="02020603050405020304" pitchFamily="18" charset="0"/>
                <a:cs typeface="Times New Roman" panose="02020603050405020304" pitchFamily="18" charset="0"/>
              </a:rPr>
              <a:t> M. Intimate partners Violence Against Women in Pakistan: a review of qualitative research. JPMA. 2020. Vol. 70(5</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effectLst/>
            </a:endParaRPr>
          </a:p>
        </p:txBody>
      </p:sp>
    </p:spTree>
    <p:extLst>
      <p:ext uri="{BB962C8B-B14F-4D97-AF65-F5344CB8AC3E}">
        <p14:creationId xmlns:p14="http://schemas.microsoft.com/office/powerpoint/2010/main" val="2509267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10972800" cy="639762"/>
          </a:xfrm>
        </p:spPr>
        <p:txBody>
          <a:bodyPr>
            <a:noAutofit/>
          </a:bodyPr>
          <a:lstStyle/>
          <a:p>
            <a:r>
              <a:rPr lang="en-US" b="1" dirty="0"/>
              <a:t>Publication Journals</a:t>
            </a:r>
          </a:p>
        </p:txBody>
      </p:sp>
      <p:graphicFrame>
        <p:nvGraphicFramePr>
          <p:cNvPr id="2" name="Table 1"/>
          <p:cNvGraphicFramePr>
            <a:graphicFrameLocks noGrp="1"/>
          </p:cNvGraphicFramePr>
          <p:nvPr>
            <p:extLst>
              <p:ext uri="{D42A27DB-BD31-4B8C-83A1-F6EECF244321}">
                <p14:modId xmlns:p14="http://schemas.microsoft.com/office/powerpoint/2010/main" val="2171412551"/>
              </p:ext>
            </p:extLst>
          </p:nvPr>
        </p:nvGraphicFramePr>
        <p:xfrm>
          <a:off x="609600" y="1600200"/>
          <a:ext cx="9982200" cy="4267198"/>
        </p:xfrm>
        <a:graphic>
          <a:graphicData uri="http://schemas.openxmlformats.org/drawingml/2006/table">
            <a:tbl>
              <a:tblPr firstRow="1" bandRow="1">
                <a:tableStyleId>{073A0DAA-6AF3-43AB-8588-CEC1D06C72B9}</a:tableStyleId>
              </a:tblPr>
              <a:tblGrid>
                <a:gridCol w="7074763">
                  <a:extLst>
                    <a:ext uri="{9D8B030D-6E8A-4147-A177-3AD203B41FA5}">
                      <a16:colId xmlns:a16="http://schemas.microsoft.com/office/drawing/2014/main" val="1664681005"/>
                    </a:ext>
                  </a:extLst>
                </a:gridCol>
                <a:gridCol w="2907437">
                  <a:extLst>
                    <a:ext uri="{9D8B030D-6E8A-4147-A177-3AD203B41FA5}">
                      <a16:colId xmlns:a16="http://schemas.microsoft.com/office/drawing/2014/main" val="1886178387"/>
                    </a:ext>
                  </a:extLst>
                </a:gridCol>
              </a:tblGrid>
              <a:tr h="382974">
                <a:tc>
                  <a:txBody>
                    <a:bodyPr/>
                    <a:lstStyle/>
                    <a:p>
                      <a:pPr algn="ctr" rtl="0" fontAlgn="ctr"/>
                      <a:r>
                        <a:rPr lang="en-US" sz="2000" u="none" strike="noStrike" dirty="0">
                          <a:effectLst/>
                        </a:rPr>
                        <a:t>Journal Name</a:t>
                      </a:r>
                      <a:endParaRPr lang="en-US" sz="2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000" u="none" strike="noStrike" dirty="0">
                          <a:effectLst/>
                        </a:rPr>
                        <a:t>Impact Factor</a:t>
                      </a:r>
                      <a:endParaRPr lang="en-US" sz="2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a16="http://schemas.microsoft.com/office/drawing/2014/main" val="660901723"/>
                  </a:ext>
                </a:extLst>
              </a:tr>
              <a:tr h="503376">
                <a:tc>
                  <a:txBody>
                    <a:bodyPr/>
                    <a:lstStyle/>
                    <a:p>
                      <a:pPr algn="l"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BMC Public Health</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2.69</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a16="http://schemas.microsoft.com/office/drawing/2014/main" val="2850180509"/>
                  </a:ext>
                </a:extLst>
              </a:tr>
              <a:tr h="425278">
                <a:tc>
                  <a:txBody>
                    <a:bodyPr/>
                    <a:lstStyle/>
                    <a:p>
                      <a:pPr algn="l"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Global Health Action</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1.817</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a16="http://schemas.microsoft.com/office/drawing/2014/main" val="1032932478"/>
                  </a:ext>
                </a:extLst>
              </a:tr>
              <a:tr h="425278">
                <a:tc>
                  <a:txBody>
                    <a:bodyPr/>
                    <a:lstStyle/>
                    <a:p>
                      <a:pPr algn="l"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BMC Women's Health</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1.65</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a16="http://schemas.microsoft.com/office/drawing/2014/main" val="2412039112"/>
                  </a:ext>
                </a:extLst>
              </a:tr>
              <a:tr h="839868">
                <a:tc>
                  <a:txBody>
                    <a:bodyPr/>
                    <a:lstStyle/>
                    <a:p>
                      <a:pPr algn="l"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International Journal of Environment</a:t>
                      </a:r>
                      <a:r>
                        <a:rPr lang="en-US" sz="2400" u="none" strike="noStrike" baseline="0" dirty="0">
                          <a:solidFill>
                            <a:schemeClr val="tx1"/>
                          </a:solidFill>
                          <a:effectLst/>
                          <a:latin typeface="Times New Roman" panose="02020603050405020304" pitchFamily="18" charset="0"/>
                          <a:cs typeface="Times New Roman" panose="02020603050405020304" pitchFamily="18" charset="0"/>
                        </a:rPr>
                        <a:t> and Public Health Research </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2.849</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a16="http://schemas.microsoft.com/office/drawing/2014/main" val="3575980200"/>
                  </a:ext>
                </a:extLst>
              </a:tr>
              <a:tr h="425278">
                <a:tc>
                  <a:txBody>
                    <a:bodyPr/>
                    <a:lstStyle/>
                    <a:p>
                      <a:pPr algn="l"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Eastern Mediterranean Health Journal</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0.66</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a16="http://schemas.microsoft.com/office/drawing/2014/main" val="2173558025"/>
                  </a:ext>
                </a:extLst>
              </a:tr>
              <a:tr h="425278">
                <a:tc>
                  <a:txBody>
                    <a:bodyPr/>
                    <a:lstStyle/>
                    <a:p>
                      <a:pPr algn="l"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Journal Of Pakistan Medical Association</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400" u="none" strike="noStrike" dirty="0">
                          <a:solidFill>
                            <a:schemeClr val="tx1"/>
                          </a:solidFill>
                          <a:effectLst/>
                          <a:latin typeface="Times New Roman" panose="02020603050405020304" pitchFamily="18" charset="0"/>
                          <a:cs typeface="Times New Roman" panose="02020603050405020304" pitchFamily="18" charset="0"/>
                        </a:rPr>
                        <a:t>0.40</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a16="http://schemas.microsoft.com/office/drawing/2014/main" val="2243249519"/>
                  </a:ext>
                </a:extLst>
              </a:tr>
              <a:tr h="839868">
                <a:tc>
                  <a:txBody>
                    <a:bodyPr/>
                    <a:lstStyle/>
                    <a:p>
                      <a:pPr algn="l" rtl="0" fontAlgn="ctr"/>
                      <a:r>
                        <a:rPr lang="en-US" sz="2400" b="0" i="0" u="none" strike="noStrike" dirty="0">
                          <a:solidFill>
                            <a:schemeClr val="tx1"/>
                          </a:solidFill>
                          <a:effectLst/>
                          <a:latin typeface="Times New Roman" panose="02020603050405020304" pitchFamily="18" charset="0"/>
                          <a:cs typeface="Times New Roman" panose="02020603050405020304" pitchFamily="18" charset="0"/>
                        </a:rPr>
                        <a:t>Journal</a:t>
                      </a:r>
                      <a:r>
                        <a:rPr lang="en-US" sz="2400" b="0" i="0" u="none" strike="noStrike" baseline="0" dirty="0">
                          <a:solidFill>
                            <a:schemeClr val="tx1"/>
                          </a:solidFill>
                          <a:effectLst/>
                          <a:latin typeface="Times New Roman" panose="02020603050405020304" pitchFamily="18" charset="0"/>
                          <a:cs typeface="Times New Roman" panose="02020603050405020304" pitchFamily="18" charset="0"/>
                        </a:rPr>
                        <a:t> of the college of physicians and surgeons </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tc>
                <a:tc>
                  <a:txBody>
                    <a:bodyPr/>
                    <a:lstStyle/>
                    <a:p>
                      <a:pPr algn="ctr" rtl="0" fontAlgn="ctr"/>
                      <a:r>
                        <a:rPr lang="en-US" sz="2400" b="0" i="0" u="none" strike="noStrike" dirty="0">
                          <a:solidFill>
                            <a:schemeClr val="tx1"/>
                          </a:solidFill>
                          <a:effectLst/>
                          <a:latin typeface="Times New Roman" panose="02020603050405020304" pitchFamily="18" charset="0"/>
                          <a:cs typeface="Times New Roman" panose="02020603050405020304" pitchFamily="18" charset="0"/>
                        </a:rPr>
                        <a:t>0.420</a:t>
                      </a:r>
                    </a:p>
                  </a:txBody>
                  <a:tcPr marL="9429" marR="9429" marT="9429"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7482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70170"/>
          </a:xfrm>
        </p:spPr>
        <p:txBody>
          <a:bodyPr/>
          <a:lstStyle/>
          <a:p>
            <a:r>
              <a:rPr lang="en-US" b="1" dirty="0"/>
              <a:t>Extramural Grants Secured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 name="Rectangle 1"/>
          <p:cNvSpPr/>
          <p:nvPr/>
        </p:nvSpPr>
        <p:spPr>
          <a:xfrm>
            <a:off x="250190" y="1371600"/>
            <a:ext cx="10896600" cy="4462760"/>
          </a:xfrm>
          <a:prstGeom prst="rect">
            <a:avLst/>
          </a:prstGeom>
        </p:spPr>
        <p:txBody>
          <a:bodyPr wrap="square">
            <a:spAutoFit/>
          </a:bodyPr>
          <a:lstStyle/>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50190" y="3733800"/>
            <a:ext cx="10324025" cy="1828800"/>
          </a:xfrm>
          <a:prstGeom prst="rect">
            <a:avLst/>
          </a:prstGeom>
          <a:solidFill>
            <a:schemeClr val="accent1">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PI: Dr Rozina Karmaliani </a:t>
            </a:r>
          </a:p>
          <a:p>
            <a:pPr>
              <a:spcAft>
                <a:spcPts val="1200"/>
              </a:spcAft>
            </a:pPr>
            <a:r>
              <a:rPr lang="en-US" b="1" dirty="0">
                <a:latin typeface="Times New Roman" panose="02020603050405020304" pitchFamily="18" charset="0"/>
                <a:cs typeface="Times New Roman" panose="02020603050405020304" pitchFamily="18" charset="0"/>
              </a:rPr>
              <a:t>“Men involvement in Maternal Health: Cash Transfer and Life Skills Building for Women Empowerment”.</a:t>
            </a:r>
          </a:p>
          <a:p>
            <a:pPr>
              <a:spcAft>
                <a:spcPts val="12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Funding Agency: </a:t>
            </a:r>
            <a:r>
              <a:rPr lang="en-US" b="1" dirty="0">
                <a:latin typeface="Times New Roman" panose="02020603050405020304" pitchFamily="18" charset="0"/>
                <a:cs typeface="Times New Roman" panose="02020603050405020304" pitchFamily="18" charset="0"/>
              </a:rPr>
              <a:t>Bill Gates and Malinda Foundation via COE to SONAM</a:t>
            </a:r>
          </a:p>
          <a:p>
            <a:pPr>
              <a:spcAft>
                <a:spcPts val="1200"/>
              </a:spcAft>
            </a:pPr>
            <a:r>
              <a:rPr lang="en-US" b="1" dirty="0">
                <a:latin typeface="Times New Roman" panose="02020603050405020304" pitchFamily="18" charset="0"/>
                <a:cs typeface="Times New Roman" panose="02020603050405020304" pitchFamily="18" charset="0"/>
              </a:rPr>
              <a:t>Amount: US $ 1,019,579</a:t>
            </a:r>
          </a:p>
          <a:p>
            <a:pPr>
              <a:spcAft>
                <a:spcPts val="1200"/>
              </a:spcAft>
            </a:pPr>
            <a:r>
              <a:rPr lang="en-US" dirty="0"/>
              <a:t> </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250190" y="1477962"/>
            <a:ext cx="10324025" cy="2179638"/>
          </a:xfrm>
          <a:prstGeom prst="rect">
            <a:avLst/>
          </a:prstGeom>
          <a:solidFill>
            <a:schemeClr val="accent1">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endParaRPr lang="en-US" b="1" dirty="0" smtClean="0">
              <a:latin typeface="+mj-lt"/>
              <a:ea typeface="Times New Roman" panose="02020603050405020304" pitchFamily="18" charset="0"/>
              <a:cs typeface="Times New Roman" panose="02020603050405020304" pitchFamily="18" charset="0"/>
            </a:endParaRPr>
          </a:p>
          <a:p>
            <a:pPr>
              <a:spcAft>
                <a:spcPts val="1200"/>
              </a:spcAf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PI</a:t>
            </a:r>
            <a:r>
              <a:rPr lang="en-US" b="1" dirty="0">
                <a:latin typeface="Times New Roman" panose="02020603050405020304" pitchFamily="18" charset="0"/>
                <a:ea typeface="Times New Roman" panose="02020603050405020304" pitchFamily="18" charset="0"/>
                <a:cs typeface="Times New Roman" panose="02020603050405020304" pitchFamily="18" charset="0"/>
              </a:rPr>
              <a:t>: Dr Tazeen Saeed Ali </a:t>
            </a:r>
          </a:p>
          <a:p>
            <a:pPr>
              <a:spcAft>
                <a:spcPts val="1200"/>
              </a:spcAft>
            </a:pP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Sihaat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mand</a:t>
            </a:r>
            <a:r>
              <a:rPr lang="en-US" b="1" dirty="0">
                <a:latin typeface="Times New Roman" panose="02020603050405020304" pitchFamily="18" charset="0"/>
                <a:cs typeface="Times New Roman" panose="02020603050405020304" pitchFamily="18" charset="0"/>
              </a:rPr>
              <a:t> Khaandaan – Healthy Families for Pakistan (SMK) Through accelerating FP services in Pakistan.”</a:t>
            </a:r>
          </a:p>
          <a:p>
            <a:pPr>
              <a:spcAft>
                <a:spcPts val="1200"/>
              </a:spcAft>
            </a:pPr>
            <a:r>
              <a:rPr lang="en-US" b="1" dirty="0">
                <a:latin typeface="Times New Roman" panose="02020603050405020304" pitchFamily="18" charset="0"/>
                <a:cs typeface="Times New Roman" panose="02020603050405020304" pitchFamily="18" charset="0"/>
              </a:rPr>
              <a:t>Funding Agency: AKF- Pakistan</a:t>
            </a:r>
          </a:p>
          <a:p>
            <a:pPr>
              <a:spcAft>
                <a:spcPts val="12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Amount 13 Million PKR</a:t>
            </a:r>
          </a:p>
          <a:p>
            <a:pPr>
              <a:spcAft>
                <a:spcPts val="1200"/>
              </a:spcAft>
            </a:pPr>
            <a:endParaRPr lang="en-US" b="1" dirty="0">
              <a:latin typeface="+mj-lt"/>
            </a:endParaRPr>
          </a:p>
        </p:txBody>
      </p:sp>
    </p:spTree>
    <p:extLst>
      <p:ext uri="{BB962C8B-B14F-4D97-AF65-F5344CB8AC3E}">
        <p14:creationId xmlns:p14="http://schemas.microsoft.com/office/powerpoint/2010/main" val="143869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70170"/>
          </a:xfrm>
        </p:spPr>
        <p:txBody>
          <a:bodyPr/>
          <a:lstStyle/>
          <a:p>
            <a:r>
              <a:rPr lang="en-US" dirty="0"/>
              <a:t>Grants Secured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 name="Rectangle 1"/>
          <p:cNvSpPr/>
          <p:nvPr/>
        </p:nvSpPr>
        <p:spPr>
          <a:xfrm>
            <a:off x="250190" y="1371600"/>
            <a:ext cx="10896600" cy="3539430"/>
          </a:xfrm>
          <a:prstGeom prst="rect">
            <a:avLst/>
          </a:prstGeom>
        </p:spPr>
        <p:txBody>
          <a:bodyPr wrap="square">
            <a:spAutoFit/>
          </a:bodyPr>
          <a:lstStyle/>
          <a:p>
            <a:pPr marL="342900" marR="0" lvl="0" indent="-342900">
              <a:spcBef>
                <a:spcPts val="0"/>
              </a:spcBef>
              <a:spcAft>
                <a:spcPts val="1200"/>
              </a:spcAft>
              <a:buFont typeface="Wingdings" panose="05000000000000000000" pitchFamily="2" charset="2"/>
              <a:buChar char=""/>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1200"/>
              </a:spcAft>
              <a:buFont typeface="Wingdings" panose="05000000000000000000" pitchFamily="2" charset="2"/>
              <a:buChar char=""/>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endParaRPr lang="en-US" sz="2000" dirty="0">
              <a:latin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55575" y="1371600"/>
            <a:ext cx="6550025" cy="2092881"/>
          </a:xfrm>
          <a:prstGeom prst="rect">
            <a:avLst/>
          </a:prstGeom>
        </p:spPr>
        <p:txBody>
          <a:bodyPr wrap="square">
            <a:spAutoFit/>
          </a:bodyPr>
          <a:lstStyle/>
          <a:p>
            <a:pPr marR="0" lvl="0">
              <a:spcBef>
                <a:spcPts val="0"/>
              </a:spcBef>
              <a:spcAft>
                <a:spcPts val="12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Intramural Grants:</a:t>
            </a:r>
          </a:p>
          <a:p>
            <a:pPr marR="0" lvl="0">
              <a:spcBef>
                <a:spcPts val="0"/>
              </a:spcBef>
              <a:spcAft>
                <a:spcPts val="1200"/>
              </a:spcAft>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Rectangle 7"/>
          <p:cNvSpPr/>
          <p:nvPr/>
        </p:nvSpPr>
        <p:spPr>
          <a:xfrm>
            <a:off x="240112" y="1938672"/>
            <a:ext cx="10275487" cy="20237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r>
              <a:rPr lang="en-US" b="1" dirty="0">
                <a:latin typeface="Times New Roman" panose="02020603050405020304" pitchFamily="18" charset="0"/>
                <a:cs typeface="Times New Roman" panose="02020603050405020304" pitchFamily="18" charset="0"/>
              </a:rPr>
              <a:t>PI: Zohra Kurji, CoPI: Shelina Bhimani, Zahra Shaheen, Yasmin Nadeem Parpio, Amina </a:t>
            </a:r>
            <a:r>
              <a:rPr lang="en-US" b="1" dirty="0" err="1">
                <a:latin typeface="Times New Roman" panose="02020603050405020304" pitchFamily="18" charset="0"/>
                <a:cs typeface="Times New Roman" panose="02020603050405020304" pitchFamily="18" charset="0"/>
              </a:rPr>
              <a:t>Ajaz</a:t>
            </a:r>
            <a:r>
              <a:rPr lang="en-US" b="1" dirty="0">
                <a:latin typeface="Times New Roman" panose="02020603050405020304" pitchFamily="18" charset="0"/>
                <a:cs typeface="Times New Roman" panose="02020603050405020304" pitchFamily="18" charset="0"/>
              </a:rPr>
              <a:t>, Saima Sachwani, Shahnaz Shahid and Laila Ladak</a:t>
            </a:r>
            <a:r>
              <a:rPr lang="en-US" dirty="0">
                <a:latin typeface="Times New Roman" panose="02020603050405020304" pitchFamily="18" charset="0"/>
                <a:cs typeface="Times New Roman" panose="02020603050405020304" pitchFamily="18" charset="0"/>
              </a:rPr>
              <a:t> </a:t>
            </a:r>
          </a:p>
          <a:p>
            <a:pPr>
              <a:spcAft>
                <a:spcPts val="1200"/>
              </a:spcAft>
            </a:pPr>
            <a:r>
              <a:rPr lang="en-US" dirty="0">
                <a:latin typeface="Times New Roman" panose="02020603050405020304" pitchFamily="18" charset="0"/>
                <a:cs typeface="Times New Roman" panose="02020603050405020304" pitchFamily="18" charset="0"/>
              </a:rPr>
              <a:t>“Lactation clinic and its effectiveness in a private tertiary care hospital in Karachi, Pakistan” </a:t>
            </a:r>
          </a:p>
          <a:p>
            <a:pPr>
              <a:spcAft>
                <a:spcPts val="1200"/>
              </a:spcAft>
            </a:pPr>
            <a:r>
              <a:rPr lang="en-US" dirty="0">
                <a:latin typeface="Times New Roman" panose="02020603050405020304" pitchFamily="18" charset="0"/>
                <a:cs typeface="Times New Roman" panose="02020603050405020304" pitchFamily="18" charset="0"/>
              </a:rPr>
              <a:t>URC</a:t>
            </a:r>
          </a:p>
          <a:p>
            <a:pPr>
              <a:spcAft>
                <a:spcPts val="1200"/>
              </a:spcAft>
            </a:pPr>
            <a:r>
              <a:rPr lang="en-US" dirty="0">
                <a:latin typeface="Times New Roman" panose="02020603050405020304" pitchFamily="18" charset="0"/>
                <a:cs typeface="Times New Roman" panose="02020603050405020304" pitchFamily="18" charset="0"/>
              </a:rPr>
              <a:t>Amount: 17 Million PKR</a:t>
            </a:r>
          </a:p>
        </p:txBody>
      </p:sp>
      <p:sp>
        <p:nvSpPr>
          <p:cNvPr id="9" name="Rectangle 8"/>
          <p:cNvSpPr/>
          <p:nvPr/>
        </p:nvSpPr>
        <p:spPr>
          <a:xfrm>
            <a:off x="228600" y="4224673"/>
            <a:ext cx="10275487" cy="20237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r>
              <a:rPr lang="en-US" b="1" dirty="0">
                <a:latin typeface="Times New Roman" panose="02020603050405020304" pitchFamily="18" charset="0"/>
                <a:cs typeface="Times New Roman" panose="02020603050405020304" pitchFamily="18" charset="0"/>
              </a:rPr>
              <a:t>PI: Yasmin Nadeem Parpio, Saima Sachwani, Saleema Gulzar, Hussain Maqbool, Salima </a:t>
            </a:r>
            <a:r>
              <a:rPr lang="en-US" b="1" dirty="0" smtClean="0">
                <a:latin typeface="Times New Roman" panose="02020603050405020304" pitchFamily="18" charset="0"/>
                <a:cs typeface="Times New Roman" panose="02020603050405020304" pitchFamily="18" charset="0"/>
              </a:rPr>
              <a:t>Farooq, Marina </a:t>
            </a:r>
            <a:r>
              <a:rPr lang="en-US" b="1" dirty="0">
                <a:latin typeface="Times New Roman" panose="02020603050405020304" pitchFamily="18" charset="0"/>
                <a:cs typeface="Times New Roman" panose="02020603050405020304" pitchFamily="18" charset="0"/>
              </a:rPr>
              <a:t>Baig,  Mehak Rajani</a:t>
            </a:r>
            <a:endParaRPr lang="en-US"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Effectiveness of Simulation Strategy in improving Confidence, satisfaction level and communication skills of undergraduate nursing students at Community Health Nursing Clinical setting in Pakistan”</a:t>
            </a:r>
          </a:p>
          <a:p>
            <a:pPr>
              <a:spcAft>
                <a:spcPts val="1200"/>
              </a:spcAft>
            </a:pPr>
            <a:r>
              <a:rPr lang="en-US" dirty="0">
                <a:latin typeface="Times New Roman" panose="02020603050405020304" pitchFamily="18" charset="0"/>
                <a:cs typeface="Times New Roman" panose="02020603050405020304" pitchFamily="18" charset="0"/>
              </a:rPr>
              <a:t>SoTL</a:t>
            </a:r>
          </a:p>
          <a:p>
            <a:pPr>
              <a:spcAft>
                <a:spcPts val="1200"/>
              </a:spcAft>
            </a:pPr>
            <a:r>
              <a:rPr lang="en-US" dirty="0">
                <a:latin typeface="Times New Roman" panose="02020603050405020304" pitchFamily="18" charset="0"/>
                <a:cs typeface="Times New Roman" panose="02020603050405020304" pitchFamily="18" charset="0"/>
              </a:rPr>
              <a:t>Amount: US $ 3363 </a:t>
            </a:r>
          </a:p>
        </p:txBody>
      </p:sp>
    </p:spTree>
    <p:extLst>
      <p:ext uri="{BB962C8B-B14F-4D97-AF65-F5344CB8AC3E}">
        <p14:creationId xmlns:p14="http://schemas.microsoft.com/office/powerpoint/2010/main" val="30711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70170"/>
          </a:xfrm>
        </p:spPr>
        <p:txBody>
          <a:bodyPr/>
          <a:lstStyle/>
          <a:p>
            <a:r>
              <a:rPr lang="en-US" dirty="0"/>
              <a:t>Grants Secured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 name="Rectangle 1"/>
          <p:cNvSpPr/>
          <p:nvPr/>
        </p:nvSpPr>
        <p:spPr>
          <a:xfrm>
            <a:off x="250190" y="1371600"/>
            <a:ext cx="10896600" cy="3539430"/>
          </a:xfrm>
          <a:prstGeom prst="rect">
            <a:avLst/>
          </a:prstGeom>
        </p:spPr>
        <p:txBody>
          <a:bodyPr wrap="square">
            <a:spAutoFit/>
          </a:bodyPr>
          <a:lstStyle/>
          <a:p>
            <a:pPr marL="342900" marR="0" lvl="0" indent="-342900">
              <a:spcBef>
                <a:spcPts val="0"/>
              </a:spcBef>
              <a:spcAft>
                <a:spcPts val="1200"/>
              </a:spcAft>
              <a:buFont typeface="Wingdings" panose="05000000000000000000" pitchFamily="2" charset="2"/>
              <a:buChar char=""/>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1200"/>
              </a:spcAft>
              <a:buFont typeface="Wingdings" panose="05000000000000000000" pitchFamily="2" charset="2"/>
              <a:buChar char=""/>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endParaRPr lang="en-US" sz="2000" dirty="0">
              <a:latin typeface="Times New Roman" panose="02020603050405020304" pitchFamily="18" charset="0"/>
              <a:cs typeface="Times New Roman" panose="02020603050405020304" pitchFamily="18" charset="0"/>
            </a:endParaRPr>
          </a:p>
          <a:p>
            <a:pPr>
              <a:spcAft>
                <a:spcPts val="1200"/>
              </a:spcAft>
            </a:pPr>
            <a:endParaRPr lang="en-US" sz="2000"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p>
          <a:p>
            <a:pPr marL="342900" indent="-342900">
              <a:spcAft>
                <a:spcPts val="1200"/>
              </a:spcAft>
              <a:buFont typeface="Wingdings" panose="05000000000000000000" pitchFamily="2" charset="2"/>
              <a:buChar char=""/>
            </a:pPr>
            <a:endParaRPr lang="en-US"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55575" y="1371600"/>
            <a:ext cx="6550025" cy="2092881"/>
          </a:xfrm>
          <a:prstGeom prst="rect">
            <a:avLst/>
          </a:prstGeom>
        </p:spPr>
        <p:txBody>
          <a:bodyPr wrap="square">
            <a:spAutoFit/>
          </a:bodyPr>
          <a:lstStyle/>
          <a:p>
            <a:pPr marR="0" lvl="0">
              <a:spcBef>
                <a:spcPts val="0"/>
              </a:spcBef>
              <a:spcAft>
                <a:spcPts val="12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Intramural Grants:</a:t>
            </a:r>
          </a:p>
          <a:p>
            <a:pPr marR="0" lvl="0">
              <a:spcBef>
                <a:spcPts val="0"/>
              </a:spcBef>
              <a:spcAft>
                <a:spcPts val="1200"/>
              </a:spcAft>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120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Rectangle 7"/>
          <p:cNvSpPr/>
          <p:nvPr/>
        </p:nvSpPr>
        <p:spPr>
          <a:xfrm>
            <a:off x="240112" y="1938672"/>
            <a:ext cx="11342288" cy="24047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PI: Laila Cassum, Co-PI: Saima Sachwani </a:t>
            </a:r>
          </a:p>
          <a:p>
            <a:endParaRPr lang="en-US" b="1" dirty="0">
              <a:latin typeface="Times New Roman" panose="02020603050405020304" pitchFamily="18" charset="0"/>
              <a:cs typeface="Times New Roman" panose="02020603050405020304" pitchFamily="18" charset="0"/>
            </a:endParaRPr>
          </a:p>
          <a:p>
            <a:r>
              <a:rPr lang="aa-ET" dirty="0">
                <a:latin typeface="Times New Roman" panose="02020603050405020304" pitchFamily="18" charset="0"/>
                <a:cs typeface="Times New Roman" panose="02020603050405020304" pitchFamily="18" charset="0"/>
              </a:rPr>
              <a:t>“Exploring the students, faculty and key informants ‘perceptions and experiences of remote and virtual course instruction (teaching and learning pedagogies, accessibility, and assessment) in Post Rn Baccalaureate Nursing Program during Covid – 19 Pandemic”. </a:t>
            </a:r>
            <a:endParaRPr lang="en-US" dirty="0">
              <a:latin typeface="Times New Roman" panose="02020603050405020304" pitchFamily="18" charset="0"/>
              <a:cs typeface="Times New Roman" panose="02020603050405020304" pitchFamily="18" charset="0"/>
            </a:endParaRPr>
          </a:p>
          <a:p>
            <a:r>
              <a:rPr lang="aa-ET" dirty="0">
                <a:latin typeface="Times New Roman" panose="02020603050405020304" pitchFamily="18" charset="0"/>
                <a:cs typeface="Times New Roman" panose="02020603050405020304" pitchFamily="18" charset="0"/>
              </a:rPr>
              <a:t>Grant received from Network of Quality, Teaching and Learning: Scholarship of Teaching and Learning (SoTL), Aga Khan University</a:t>
            </a:r>
            <a:endParaRPr lang="en-US" dirty="0">
              <a:latin typeface="Times New Roman" panose="02020603050405020304" pitchFamily="18" charset="0"/>
              <a:cs typeface="Times New Roman" panose="02020603050405020304" pitchFamily="18" charset="0"/>
            </a:endParaRPr>
          </a:p>
          <a:p>
            <a:r>
              <a:rPr lang="aa-ET" dirty="0"/>
              <a:t> </a:t>
            </a:r>
            <a:endParaRPr lang="en-US" dirty="0"/>
          </a:p>
        </p:txBody>
      </p:sp>
    </p:spTree>
    <p:extLst>
      <p:ext uri="{BB962C8B-B14F-4D97-AF65-F5344CB8AC3E}">
        <p14:creationId xmlns:p14="http://schemas.microsoft.com/office/powerpoint/2010/main" val="25874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70170"/>
          </a:xfrm>
        </p:spPr>
        <p:txBody>
          <a:bodyPr/>
          <a:lstStyle/>
          <a:p>
            <a:r>
              <a:rPr lang="en-US" b="1" dirty="0"/>
              <a:t>Grants Applied for:</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16" name="Text Placeholder 1"/>
          <p:cNvSpPr>
            <a:spLocks noGrp="1"/>
          </p:cNvSpPr>
          <p:nvPr>
            <p:ph type="body" sz="quarter" idx="11"/>
          </p:nvPr>
        </p:nvSpPr>
        <p:spPr>
          <a:xfrm>
            <a:off x="89314" y="1447800"/>
            <a:ext cx="10896600" cy="4724400"/>
          </a:xfrm>
        </p:spPr>
        <p:txBody>
          <a:bodyPr>
            <a:normAutofit/>
          </a:bodyPr>
          <a:lstStyle/>
          <a:p>
            <a:pPr marL="0" indent="0" algn="ctr">
              <a:buNone/>
            </a:pPr>
            <a:endParaRPr lang="en-US" sz="4900" dirty="0">
              <a:latin typeface="Times New Roman" panose="02020603050405020304" pitchFamily="18" charset="0"/>
              <a:cs typeface="Times New Roman" panose="02020603050405020304" pitchFamily="18" charset="0"/>
            </a:endParaRPr>
          </a:p>
          <a:p>
            <a:pPr marL="0" indent="0" algn="ctr">
              <a:buNone/>
            </a:pPr>
            <a:endParaRPr lang="en-US" sz="4900" dirty="0">
              <a:latin typeface="Times New Roman" panose="02020603050405020304" pitchFamily="18" charset="0"/>
              <a:cs typeface="Times New Roman" panose="02020603050405020304" pitchFamily="18" charset="0"/>
            </a:endParaRPr>
          </a:p>
          <a:p>
            <a:pPr marL="0" indent="0" algn="ctr">
              <a:buNone/>
            </a:pPr>
            <a:endParaRPr lang="en-US" sz="3800" dirty="0"/>
          </a:p>
          <a:p>
            <a:pPr marL="0" indent="0" algn="ctr">
              <a:buNone/>
            </a:pPr>
            <a:endParaRPr lang="en-US" sz="3800" dirty="0"/>
          </a:p>
          <a:p>
            <a:pPr marL="0" indent="0" algn="ctr">
              <a:buNone/>
            </a:pPr>
            <a:endParaRPr lang="en-US" sz="2400" dirty="0">
              <a:solidFill>
                <a:schemeClr val="tx1">
                  <a:lumMod val="85000"/>
                  <a:lumOff val="15000"/>
                </a:schemeClr>
              </a:solidFill>
            </a:endParaRPr>
          </a:p>
          <a:p>
            <a:pPr marL="0" indent="0" algn="ctr">
              <a:buNone/>
            </a:pPr>
            <a:endParaRPr lang="en-US" sz="2400" dirty="0">
              <a:solidFill>
                <a:schemeClr val="tx1">
                  <a:lumMod val="85000"/>
                  <a:lumOff val="1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18873432"/>
              </p:ext>
            </p:extLst>
          </p:nvPr>
        </p:nvGraphicFramePr>
        <p:xfrm>
          <a:off x="381000" y="1400811"/>
          <a:ext cx="11201399" cy="4785360"/>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4458267">
                  <a:extLst>
                    <a:ext uri="{9D8B030D-6E8A-4147-A177-3AD203B41FA5}">
                      <a16:colId xmlns:a16="http://schemas.microsoft.com/office/drawing/2014/main" val="20001"/>
                    </a:ext>
                  </a:extLst>
                </a:gridCol>
                <a:gridCol w="3009332">
                  <a:extLst>
                    <a:ext uri="{9D8B030D-6E8A-4147-A177-3AD203B41FA5}">
                      <a16:colId xmlns:a16="http://schemas.microsoft.com/office/drawing/2014/main" val="20002"/>
                    </a:ext>
                  </a:extLst>
                </a:gridCol>
              </a:tblGrid>
              <a:tr h="423799">
                <a:tc>
                  <a:txBody>
                    <a:bodyPr/>
                    <a:lstStyle/>
                    <a:p>
                      <a:pPr algn="ctr"/>
                      <a:r>
                        <a:rPr lang="en-US" sz="2400" b="1" dirty="0">
                          <a:latin typeface="Times New Roman" panose="02020603050405020304" pitchFamily="18" charset="0"/>
                          <a:cs typeface="Times New Roman" panose="02020603050405020304" pitchFamily="18" charset="0"/>
                        </a:rPr>
                        <a:t>Investigator</a:t>
                      </a:r>
                      <a:r>
                        <a:rPr lang="en-US" sz="2400" b="1" baseline="0" dirty="0">
                          <a:latin typeface="Times New Roman" panose="02020603050405020304" pitchFamily="18" charset="0"/>
                          <a:cs typeface="Times New Roman" panose="02020603050405020304" pitchFamily="18" charset="0"/>
                        </a:rPr>
                        <a:t> (PI)</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2400" b="1" dirty="0">
                          <a:latin typeface="Times New Roman" panose="02020603050405020304" pitchFamily="18" charset="0"/>
                          <a:cs typeface="Times New Roman" panose="02020603050405020304" pitchFamily="18" charset="0"/>
                        </a:rPr>
                        <a:t>Grant</a:t>
                      </a:r>
                      <a:r>
                        <a:rPr lang="en-US" sz="2400" b="1" baseline="0" dirty="0">
                          <a:latin typeface="Times New Roman" panose="02020603050405020304" pitchFamily="18" charset="0"/>
                          <a:cs typeface="Times New Roman" panose="02020603050405020304" pitchFamily="18" charset="0"/>
                        </a:rPr>
                        <a:t> Agency </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610436">
                <a:tc>
                  <a:txBody>
                    <a:bodyPr/>
                    <a:lstStyle/>
                    <a:p>
                      <a:pPr algn="l"/>
                      <a:r>
                        <a:rPr lang="en-US" sz="1900" dirty="0">
                          <a:latin typeface="Times New Roman" panose="02020603050405020304" pitchFamily="18" charset="0"/>
                          <a:cs typeface="Times New Roman" panose="02020603050405020304" pitchFamily="18" charset="0"/>
                        </a:rPr>
                        <a:t>Dr Rozina Karmaliani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effectLst/>
                          <a:latin typeface="Times New Roman" panose="02020603050405020304" pitchFamily="18" charset="0"/>
                          <a:ea typeface="+mn-ea"/>
                          <a:cs typeface="Times New Roman" panose="02020603050405020304" pitchFamily="18" charset="0"/>
                        </a:rPr>
                        <a:t>Health systems analysis, Women’s Reproductive Health and barriers to availability, utilization and readiness of sexual and reproductive health services in COVID-19 affected areas</a:t>
                      </a:r>
                    </a:p>
                    <a:p>
                      <a:pPr algn="l"/>
                      <a:endParaRPr lang="en-US" sz="1900" dirty="0">
                        <a:latin typeface="Times New Roman" panose="02020603050405020304" pitchFamily="18" charset="0"/>
                        <a:cs typeface="Times New Roman" panose="02020603050405020304" pitchFamily="18" charset="0"/>
                      </a:endParaRPr>
                    </a:p>
                  </a:txBody>
                  <a:tcPr/>
                </a:tc>
                <a:tc>
                  <a:txBody>
                    <a:bodyPr/>
                    <a:lstStyle/>
                    <a:p>
                      <a:pPr algn="l"/>
                      <a:r>
                        <a:rPr lang="en-US" sz="1900" dirty="0">
                          <a:latin typeface="Times New Roman" panose="02020603050405020304" pitchFamily="18" charset="0"/>
                          <a:cs typeface="Times New Roman" panose="02020603050405020304" pitchFamily="18" charset="0"/>
                        </a:rPr>
                        <a:t>WHO</a:t>
                      </a:r>
                    </a:p>
                  </a:txBody>
                  <a:tcPr/>
                </a:tc>
                <a:extLst>
                  <a:ext uri="{0D108BD9-81ED-4DB2-BD59-A6C34878D82A}">
                    <a16:rowId xmlns:a16="http://schemas.microsoft.com/office/drawing/2014/main" val="10001"/>
                  </a:ext>
                </a:extLst>
              </a:tr>
              <a:tr h="847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Times New Roman" panose="02020603050405020304" pitchFamily="18" charset="0"/>
                          <a:cs typeface="Times New Roman" panose="02020603050405020304" pitchFamily="18" charset="0"/>
                        </a:rPr>
                        <a:t>Dr Rozina Karmaliani </a:t>
                      </a:r>
                    </a:p>
                    <a:p>
                      <a:pPr algn="l"/>
                      <a:endParaRPr lang="en-US" sz="1900" dirty="0">
                        <a:latin typeface="Times New Roman" panose="02020603050405020304" pitchFamily="18" charset="0"/>
                        <a:cs typeface="Times New Roman" panose="02020603050405020304" pitchFamily="18" charset="0"/>
                      </a:endParaRPr>
                    </a:p>
                  </a:txBody>
                  <a:tcPr/>
                </a:tc>
                <a:tc>
                  <a:txBody>
                    <a:bodyPr/>
                    <a:lstStyle/>
                    <a:p>
                      <a:pPr algn="l"/>
                      <a:r>
                        <a:rPr lang="en-US" sz="1900" kern="1200" dirty="0">
                          <a:solidFill>
                            <a:schemeClr val="tx1"/>
                          </a:solidFill>
                          <a:effectLst/>
                          <a:latin typeface="Times New Roman" panose="02020603050405020304" pitchFamily="18" charset="0"/>
                          <a:ea typeface="+mn-ea"/>
                          <a:cs typeface="Times New Roman" panose="02020603050405020304" pitchFamily="18" charset="0"/>
                        </a:rPr>
                        <a:t>Wellness initiative during the Covid Pandemic: Experiences from AKU institutes in two continents</a:t>
                      </a:r>
                      <a:endParaRPr lang="en-US" sz="1900" dirty="0">
                        <a:latin typeface="Times New Roman" panose="02020603050405020304" pitchFamily="18" charset="0"/>
                        <a:cs typeface="Times New Roman" panose="02020603050405020304" pitchFamily="18" charset="0"/>
                      </a:endParaRPr>
                    </a:p>
                  </a:txBody>
                  <a:tcPr/>
                </a:tc>
                <a:tc>
                  <a:txBody>
                    <a:bodyPr/>
                    <a:lstStyle/>
                    <a:p>
                      <a:pPr algn="l"/>
                      <a:r>
                        <a:rPr lang="en-US" sz="1900" dirty="0">
                          <a:latin typeface="Times New Roman" panose="02020603050405020304" pitchFamily="18" charset="0"/>
                          <a:cs typeface="Times New Roman" panose="02020603050405020304" pitchFamily="18" charset="0"/>
                        </a:rPr>
                        <a:t>CIHR</a:t>
                      </a:r>
                    </a:p>
                  </a:txBody>
                  <a:tcPr/>
                </a:tc>
                <a:extLst>
                  <a:ext uri="{0D108BD9-81ED-4DB2-BD59-A6C34878D82A}">
                    <a16:rowId xmlns:a16="http://schemas.microsoft.com/office/drawing/2014/main" val="10002"/>
                  </a:ext>
                </a:extLst>
              </a:tr>
              <a:tr h="1356156">
                <a:tc>
                  <a:txBody>
                    <a:bodyPr/>
                    <a:lstStyle/>
                    <a:p>
                      <a:pPr algn="l"/>
                      <a:r>
                        <a:rPr lang="en-US" sz="1900" dirty="0">
                          <a:latin typeface="Times New Roman" panose="02020603050405020304" pitchFamily="18" charset="0"/>
                          <a:cs typeface="Times New Roman" panose="02020603050405020304" pitchFamily="18" charset="0"/>
                        </a:rPr>
                        <a:t>Shireen Shehzad</a:t>
                      </a:r>
                    </a:p>
                  </a:txBody>
                  <a:tcPr/>
                </a:tc>
                <a:tc>
                  <a:txBody>
                    <a:bodyPr/>
                    <a:lstStyle/>
                    <a:p>
                      <a:pPr algn="l"/>
                      <a:r>
                        <a:rPr lang="en-US" sz="1900" kern="1200" dirty="0">
                          <a:solidFill>
                            <a:schemeClr val="tx1"/>
                          </a:solidFill>
                          <a:effectLst/>
                          <a:latin typeface="Times New Roman" panose="02020603050405020304" pitchFamily="18" charset="0"/>
                          <a:ea typeface="+mn-ea"/>
                          <a:cs typeface="Times New Roman" panose="02020603050405020304" pitchFamily="18" charset="0"/>
                        </a:rPr>
                        <a:t>Power of play in the reduction of bullying and promotion of mental wellbeing: Introducing Game- Based Learning for school going children in urban city of Karachi, Pakistan</a:t>
                      </a:r>
                      <a:endParaRPr lang="en-US" sz="1900" dirty="0">
                        <a:latin typeface="Times New Roman" panose="02020603050405020304" pitchFamily="18" charset="0"/>
                        <a:cs typeface="Times New Roman" panose="02020603050405020304" pitchFamily="18" charset="0"/>
                      </a:endParaRPr>
                    </a:p>
                  </a:txBody>
                  <a:tcPr/>
                </a:tc>
                <a:tc>
                  <a:txBody>
                    <a:bodyPr/>
                    <a:lstStyle/>
                    <a:p>
                      <a:pPr algn="l"/>
                      <a:r>
                        <a:rPr lang="en-US" sz="1900" dirty="0">
                          <a:latin typeface="Times New Roman" panose="02020603050405020304" pitchFamily="18" charset="0"/>
                          <a:cs typeface="Times New Roman" panose="02020603050405020304" pitchFamily="18" charset="0"/>
                        </a:rPr>
                        <a:t>SVRI</a:t>
                      </a:r>
                      <a:r>
                        <a:rPr lang="en-US" sz="1900" baseline="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53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870170"/>
          </a:xfrm>
        </p:spPr>
        <p:txBody>
          <a:bodyPr/>
          <a:lstStyle/>
          <a:p>
            <a:r>
              <a:rPr lang="en-US" b="1" dirty="0"/>
              <a:t>Grants Applied for:</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16" name="Text Placeholder 1"/>
          <p:cNvSpPr>
            <a:spLocks noGrp="1"/>
          </p:cNvSpPr>
          <p:nvPr>
            <p:ph type="body" sz="quarter" idx="11"/>
          </p:nvPr>
        </p:nvSpPr>
        <p:spPr>
          <a:xfrm>
            <a:off x="89314" y="1447800"/>
            <a:ext cx="10896600" cy="4724400"/>
          </a:xfrm>
        </p:spPr>
        <p:txBody>
          <a:bodyPr>
            <a:normAutofit/>
          </a:bodyPr>
          <a:lstStyle/>
          <a:p>
            <a:pPr marL="0" indent="0" algn="ctr">
              <a:buNone/>
            </a:pPr>
            <a:endParaRPr lang="en-US" sz="4900" dirty="0">
              <a:latin typeface="Times New Roman" panose="02020603050405020304" pitchFamily="18" charset="0"/>
              <a:cs typeface="Times New Roman" panose="02020603050405020304" pitchFamily="18" charset="0"/>
            </a:endParaRPr>
          </a:p>
          <a:p>
            <a:pPr marL="0" indent="0" algn="ctr">
              <a:buNone/>
            </a:pPr>
            <a:endParaRPr lang="en-US" sz="4900" dirty="0">
              <a:latin typeface="Times New Roman" panose="02020603050405020304" pitchFamily="18" charset="0"/>
              <a:cs typeface="Times New Roman" panose="02020603050405020304" pitchFamily="18" charset="0"/>
            </a:endParaRPr>
          </a:p>
          <a:p>
            <a:pPr marL="0" indent="0" algn="ctr">
              <a:buNone/>
            </a:pPr>
            <a:endParaRPr lang="en-US" sz="3800" dirty="0"/>
          </a:p>
          <a:p>
            <a:pPr marL="0" indent="0" algn="ctr">
              <a:buNone/>
            </a:pPr>
            <a:endParaRPr lang="en-US" sz="3800" dirty="0"/>
          </a:p>
          <a:p>
            <a:pPr marL="0" indent="0" algn="ctr">
              <a:buNone/>
            </a:pPr>
            <a:endParaRPr lang="en-US" sz="2400" dirty="0">
              <a:solidFill>
                <a:schemeClr val="tx1">
                  <a:lumMod val="85000"/>
                  <a:lumOff val="15000"/>
                </a:schemeClr>
              </a:solidFill>
            </a:endParaRPr>
          </a:p>
          <a:p>
            <a:pPr marL="0" indent="0" algn="ctr">
              <a:buNone/>
            </a:pPr>
            <a:endParaRPr lang="en-US" sz="2400" dirty="0">
              <a:solidFill>
                <a:schemeClr val="tx1">
                  <a:lumMod val="85000"/>
                  <a:lumOff val="1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52248590"/>
              </p:ext>
            </p:extLst>
          </p:nvPr>
        </p:nvGraphicFramePr>
        <p:xfrm>
          <a:off x="381001" y="1400811"/>
          <a:ext cx="10210800" cy="3262629"/>
        </p:xfrm>
        <a:graphic>
          <a:graphicData uri="http://schemas.openxmlformats.org/drawingml/2006/table">
            <a:tbl>
              <a:tblPr firstRow="1" bandRow="1">
                <a:tableStyleId>{5940675A-B579-460E-94D1-54222C63F5DA}</a:tableStyleId>
              </a:tblPr>
              <a:tblGrid>
                <a:gridCol w="3403600">
                  <a:extLst>
                    <a:ext uri="{9D8B030D-6E8A-4147-A177-3AD203B41FA5}">
                      <a16:colId xmlns:a16="http://schemas.microsoft.com/office/drawing/2014/main" val="20000"/>
                    </a:ext>
                  </a:extLst>
                </a:gridCol>
                <a:gridCol w="4063999">
                  <a:extLst>
                    <a:ext uri="{9D8B030D-6E8A-4147-A177-3AD203B41FA5}">
                      <a16:colId xmlns:a16="http://schemas.microsoft.com/office/drawing/2014/main" val="20001"/>
                    </a:ext>
                  </a:extLst>
                </a:gridCol>
                <a:gridCol w="2743201">
                  <a:extLst>
                    <a:ext uri="{9D8B030D-6E8A-4147-A177-3AD203B41FA5}">
                      <a16:colId xmlns:a16="http://schemas.microsoft.com/office/drawing/2014/main" val="20002"/>
                    </a:ext>
                  </a:extLst>
                </a:gridCol>
              </a:tblGrid>
              <a:tr h="379076">
                <a:tc>
                  <a:txBody>
                    <a:bodyPr/>
                    <a:lstStyle/>
                    <a:p>
                      <a:pPr algn="ctr"/>
                      <a:r>
                        <a:rPr lang="en-US" sz="2400" b="1" dirty="0">
                          <a:latin typeface="Times New Roman" panose="02020603050405020304" pitchFamily="18" charset="0"/>
                          <a:cs typeface="Times New Roman" panose="02020603050405020304" pitchFamily="18" charset="0"/>
                        </a:rPr>
                        <a:t>Investigator</a:t>
                      </a:r>
                      <a:r>
                        <a:rPr lang="en-US" sz="2400" b="1" baseline="0" dirty="0">
                          <a:latin typeface="Times New Roman" panose="02020603050405020304" pitchFamily="18" charset="0"/>
                          <a:cs typeface="Times New Roman" panose="02020603050405020304" pitchFamily="18" charset="0"/>
                        </a:rPr>
                        <a:t> (Co-PI)</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Title of the project </a:t>
                      </a:r>
                    </a:p>
                  </a:txBody>
                  <a:tcPr/>
                </a:tc>
                <a:tc>
                  <a:txBody>
                    <a:bodyPr/>
                    <a:lstStyle/>
                    <a:p>
                      <a:pPr algn="ctr"/>
                      <a:r>
                        <a:rPr lang="en-US" sz="2400" b="1" dirty="0">
                          <a:latin typeface="Times New Roman" panose="02020603050405020304" pitchFamily="18" charset="0"/>
                          <a:cs typeface="Times New Roman" panose="02020603050405020304" pitchFamily="18" charset="0"/>
                        </a:rPr>
                        <a:t>Grant</a:t>
                      </a:r>
                      <a:r>
                        <a:rPr lang="en-US" sz="2400" b="1" baseline="0" dirty="0">
                          <a:latin typeface="Times New Roman" panose="02020603050405020304" pitchFamily="18" charset="0"/>
                          <a:cs typeface="Times New Roman" panose="02020603050405020304" pitchFamily="18" charset="0"/>
                        </a:rPr>
                        <a:t> Agency </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494789">
                <a:tc>
                  <a:txBody>
                    <a:bodyPr/>
                    <a:lstStyle/>
                    <a:p>
                      <a:pPr algn="l"/>
                      <a:r>
                        <a:rPr lang="en-US" sz="2000" dirty="0">
                          <a:latin typeface="Times New Roman" panose="02020603050405020304" pitchFamily="18" charset="0"/>
                          <a:cs typeface="Times New Roman" panose="02020603050405020304" pitchFamily="18" charset="0"/>
                        </a:rPr>
                        <a:t>Saima Sachwani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a-ET" sz="2000" kern="1200" dirty="0">
                          <a:solidFill>
                            <a:schemeClr val="tx1"/>
                          </a:solidFill>
                          <a:effectLst/>
                          <a:latin typeface="Times New Roman" panose="02020603050405020304" pitchFamily="18" charset="0"/>
                          <a:ea typeface="+mn-ea"/>
                          <a:cs typeface="Times New Roman" panose="02020603050405020304" pitchFamily="18" charset="0"/>
                        </a:rPr>
                        <a:t>“Local ingredient food multimix can improve nutritional status of children from rural Sindh: A Randomized Control Trial"</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en-US" sz="2000" dirty="0">
                          <a:latin typeface="Times New Roman" panose="02020603050405020304" pitchFamily="18" charset="0"/>
                          <a:cs typeface="Times New Roman" panose="02020603050405020304" pitchFamily="18" charset="0"/>
                        </a:rPr>
                        <a:t>The Nestle Foundation </a:t>
                      </a:r>
                    </a:p>
                  </a:txBody>
                  <a:tcPr/>
                </a:tc>
                <a:extLst>
                  <a:ext uri="{0D108BD9-81ED-4DB2-BD59-A6C34878D82A}">
                    <a16:rowId xmlns:a16="http://schemas.microsoft.com/office/drawing/2014/main" val="10001"/>
                  </a:ext>
                </a:extLst>
              </a:tr>
              <a:tr h="758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Saima Sachwani </a:t>
                      </a:r>
                    </a:p>
                    <a:p>
                      <a:pPr algn="l"/>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aa-ET" sz="2000" kern="1200" dirty="0">
                          <a:solidFill>
                            <a:schemeClr val="tx1"/>
                          </a:solidFill>
                          <a:effectLst/>
                          <a:latin typeface="Times New Roman" panose="02020603050405020304" pitchFamily="18" charset="0"/>
                          <a:ea typeface="+mn-ea"/>
                          <a:cs typeface="Times New Roman" panose="02020603050405020304" pitchFamily="18" charset="0"/>
                        </a:rPr>
                        <a:t>“Tharparkar Hygiene and Nutrition Assistance Programme”. Submitted to European Civil Protection And Humanitarian Aid Operations </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aa-ET" sz="2000" kern="1200" dirty="0">
                          <a:solidFill>
                            <a:schemeClr val="tx1"/>
                          </a:solidFill>
                          <a:effectLst/>
                          <a:latin typeface="Times New Roman" panose="02020603050405020304" pitchFamily="18" charset="0"/>
                          <a:ea typeface="+mn-ea"/>
                          <a:cs typeface="Times New Roman" panose="02020603050405020304" pitchFamily="18" charset="0"/>
                        </a:rPr>
                        <a:t>AKU-implementing partner with AKF-UK</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882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2209800"/>
            <a:ext cx="11353800" cy="3886200"/>
          </a:xfrm>
        </p:spPr>
        <p:txBody>
          <a:bodyPr/>
          <a:lstStyle/>
          <a:p>
            <a:pPr marL="0" indent="0">
              <a:buNone/>
            </a:pPr>
            <a:r>
              <a:rPr lang="en-US" dirty="0"/>
              <a:t> </a:t>
            </a:r>
          </a:p>
          <a:p>
            <a:pPr marL="0" indent="0">
              <a:buNone/>
            </a:pPr>
            <a:r>
              <a:rPr lang="en-US" dirty="0"/>
              <a:t> </a:t>
            </a:r>
          </a:p>
        </p:txBody>
      </p:sp>
      <p:sp>
        <p:nvSpPr>
          <p:cNvPr id="3" name="Title 2"/>
          <p:cNvSpPr>
            <a:spLocks noGrp="1"/>
          </p:cNvSpPr>
          <p:nvPr>
            <p:ph type="title"/>
          </p:nvPr>
        </p:nvSpPr>
        <p:spPr/>
        <p:txBody>
          <a:bodyPr/>
          <a:lstStyle/>
          <a:p>
            <a:r>
              <a:rPr lang="en-US" b="1" dirty="0"/>
              <a:t>Achievements:</a:t>
            </a:r>
          </a:p>
        </p:txBody>
      </p:sp>
      <p:pic>
        <p:nvPicPr>
          <p:cNvPr id="6" name="Picture 5"/>
          <p:cNvPicPr>
            <a:picLocks noChangeAspect="1"/>
          </p:cNvPicPr>
          <p:nvPr/>
        </p:nvPicPr>
        <p:blipFill>
          <a:blip r:embed="rId2"/>
          <a:stretch>
            <a:fillRect/>
          </a:stretch>
        </p:blipFill>
        <p:spPr>
          <a:xfrm>
            <a:off x="2362200" y="1828800"/>
            <a:ext cx="7010400" cy="4326418"/>
          </a:xfrm>
          <a:prstGeom prst="rect">
            <a:avLst/>
          </a:prstGeom>
        </p:spPr>
      </p:pic>
    </p:spTree>
    <p:extLst>
      <p:ext uri="{BB962C8B-B14F-4D97-AF65-F5344CB8AC3E}">
        <p14:creationId xmlns:p14="http://schemas.microsoft.com/office/powerpoint/2010/main" val="282090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Layout of the Presentation </a:t>
            </a: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Scope</a:t>
            </a:r>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Research </a:t>
            </a:r>
            <a:r>
              <a:rPr lang="en-US" sz="3600" dirty="0">
                <a:latin typeface="Times New Roman" panose="02020603050405020304" pitchFamily="18" charset="0"/>
                <a:cs typeface="Times New Roman" panose="02020603050405020304" pitchFamily="18" charset="0"/>
              </a:rPr>
              <a:t>Output </a:t>
            </a:r>
          </a:p>
          <a:p>
            <a:r>
              <a:rPr lang="en-US" sz="3600" dirty="0">
                <a:latin typeface="Times New Roman" panose="02020603050405020304" pitchFamily="18" charset="0"/>
                <a:cs typeface="Times New Roman" panose="02020603050405020304" pitchFamily="18" charset="0"/>
              </a:rPr>
              <a:t>Achievements </a:t>
            </a:r>
            <a:endParaRPr lang="en-US"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Way forward  </a:t>
            </a:r>
          </a:p>
          <a:p>
            <a:endParaRPr lang="en-US" sz="3600" dirty="0"/>
          </a:p>
        </p:txBody>
      </p:sp>
      <p:sp>
        <p:nvSpPr>
          <p:cNvPr id="4" name="Slide Number Placeholder 3"/>
          <p:cNvSpPr>
            <a:spLocks noGrp="1"/>
          </p:cNvSpPr>
          <p:nvPr>
            <p:ph type="sldNum" sz="quarter" idx="12"/>
          </p:nvPr>
        </p:nvSpPr>
        <p:spPr/>
        <p:txBody>
          <a:bodyPr/>
          <a:lstStyle/>
          <a:p>
            <a:fld id="{BAB6C91B-D62D-4EC3-AD58-BA534F9FA92E}" type="slidenum">
              <a:rPr lang="en-US" smtClean="0"/>
              <a:t>2</a:t>
            </a:fld>
            <a:endParaRPr lang="en-US"/>
          </a:p>
        </p:txBody>
      </p:sp>
    </p:spTree>
    <p:extLst>
      <p:ext uri="{BB962C8B-B14F-4D97-AF65-F5344CB8AC3E}">
        <p14:creationId xmlns:p14="http://schemas.microsoft.com/office/powerpoint/2010/main" val="704913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2209800"/>
            <a:ext cx="11353800" cy="3886200"/>
          </a:xfrm>
        </p:spPr>
        <p:txBody>
          <a:bodyPr/>
          <a:lstStyle/>
          <a:p>
            <a:pPr marL="0" indent="0">
              <a:buNone/>
            </a:pPr>
            <a:r>
              <a:rPr lang="en-US" dirty="0"/>
              <a:t> </a:t>
            </a:r>
          </a:p>
          <a:p>
            <a:pPr marL="0" indent="0">
              <a:buNone/>
            </a:pPr>
            <a:r>
              <a:rPr lang="en-US" dirty="0"/>
              <a:t> </a:t>
            </a:r>
          </a:p>
        </p:txBody>
      </p:sp>
      <p:sp>
        <p:nvSpPr>
          <p:cNvPr id="3" name="Title 2"/>
          <p:cNvSpPr>
            <a:spLocks noGrp="1"/>
          </p:cNvSpPr>
          <p:nvPr>
            <p:ph type="title"/>
          </p:nvPr>
        </p:nvSpPr>
        <p:spPr/>
        <p:txBody>
          <a:bodyPr/>
          <a:lstStyle/>
          <a:p>
            <a:r>
              <a:rPr lang="en-US" b="1" dirty="0"/>
              <a:t>Achievements:</a:t>
            </a:r>
          </a:p>
        </p:txBody>
      </p:sp>
      <p:pic>
        <p:nvPicPr>
          <p:cNvPr id="4" name="Picture 3"/>
          <p:cNvPicPr>
            <a:picLocks noChangeAspect="1"/>
          </p:cNvPicPr>
          <p:nvPr/>
        </p:nvPicPr>
        <p:blipFill>
          <a:blip r:embed="rId2"/>
          <a:stretch>
            <a:fillRect/>
          </a:stretch>
        </p:blipFill>
        <p:spPr>
          <a:xfrm>
            <a:off x="1905000" y="1295400"/>
            <a:ext cx="7696200" cy="5029200"/>
          </a:xfrm>
          <a:prstGeom prst="rect">
            <a:avLst/>
          </a:prstGeom>
        </p:spPr>
      </p:pic>
    </p:spTree>
    <p:extLst>
      <p:ext uri="{BB962C8B-B14F-4D97-AF65-F5344CB8AC3E}">
        <p14:creationId xmlns:p14="http://schemas.microsoft.com/office/powerpoint/2010/main" val="2254681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latin typeface="Times New Roman" panose="02020603050405020304" pitchFamily="18" charset="0"/>
                <a:cs typeface="Times New Roman" panose="02020603050405020304" pitchFamily="18" charset="0"/>
              </a:rPr>
              <a:t>Three Professors (Dr </a:t>
            </a:r>
            <a:r>
              <a:rPr lang="en-US" dirty="0" smtClean="0">
                <a:latin typeface="Times New Roman" panose="02020603050405020304" pitchFamily="18" charset="0"/>
                <a:cs typeface="Times New Roman" panose="02020603050405020304" pitchFamily="18" charset="0"/>
              </a:rPr>
              <a:t>Rozina Karmaliani, </a:t>
            </a:r>
            <a:r>
              <a:rPr lang="en-US" dirty="0">
                <a:latin typeface="Times New Roman" panose="02020603050405020304" pitchFamily="18" charset="0"/>
                <a:cs typeface="Times New Roman" panose="02020603050405020304" pitchFamily="18" charset="0"/>
              </a:rPr>
              <a:t>Dr </a:t>
            </a:r>
            <a:r>
              <a:rPr lang="en-US" dirty="0" smtClean="0">
                <a:latin typeface="Times New Roman" panose="02020603050405020304" pitchFamily="18" charset="0"/>
                <a:cs typeface="Times New Roman" panose="02020603050405020304" pitchFamily="18" charset="0"/>
              </a:rPr>
              <a:t>Yasmin Amarsi </a:t>
            </a:r>
            <a:r>
              <a:rPr lang="en-US" dirty="0">
                <a:latin typeface="Times New Roman" panose="02020603050405020304" pitchFamily="18" charset="0"/>
                <a:cs typeface="Times New Roman" panose="02020603050405020304" pitchFamily="18" charset="0"/>
              </a:rPr>
              <a:t>and Dr </a:t>
            </a:r>
            <a:r>
              <a:rPr lang="en-US" dirty="0" smtClean="0">
                <a:latin typeface="Times New Roman" panose="02020603050405020304" pitchFamily="18" charset="0"/>
                <a:cs typeface="Times New Roman" panose="02020603050405020304" pitchFamily="18" charset="0"/>
              </a:rPr>
              <a:t>Tazeen Saeed Ali)</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PhD Scholars:</a:t>
            </a:r>
          </a:p>
          <a:p>
            <a:pPr marL="857250" lvl="1" indent="-457200">
              <a:buFontTx/>
              <a:buChar char="-"/>
            </a:pPr>
            <a:r>
              <a:rPr lang="en-US" dirty="0">
                <a:latin typeface="Times New Roman" panose="02020603050405020304" pitchFamily="18" charset="0"/>
                <a:cs typeface="Times New Roman" panose="02020603050405020304" pitchFamily="18" charset="0"/>
              </a:rPr>
              <a:t>Saleema Gulzar</a:t>
            </a:r>
          </a:p>
          <a:p>
            <a:pPr marL="857250" lvl="1" indent="-457200">
              <a:buFontTx/>
              <a:buChar char="-"/>
            </a:pPr>
            <a:r>
              <a:rPr lang="en-US" dirty="0">
                <a:latin typeface="Times New Roman" panose="02020603050405020304" pitchFamily="18" charset="0"/>
                <a:cs typeface="Times New Roman" panose="02020603050405020304" pitchFamily="18" charset="0"/>
              </a:rPr>
              <a:t>Saima Sachwani</a:t>
            </a:r>
          </a:p>
          <a:p>
            <a:pPr marL="857250" lvl="1" indent="-457200">
              <a:buFontTx/>
              <a:buChar char="-"/>
            </a:pPr>
            <a:r>
              <a:rPr lang="en-US" dirty="0">
                <a:latin typeface="Times New Roman" panose="02020603050405020304" pitchFamily="18" charset="0"/>
                <a:cs typeface="Times New Roman" panose="02020603050405020304" pitchFamily="18" charset="0"/>
              </a:rPr>
              <a:t>Shireen Shehzad </a:t>
            </a:r>
          </a:p>
          <a:p>
            <a:pPr marL="857250" lvl="1" indent="-457200">
              <a:buFontTx/>
              <a:buChar char="-"/>
            </a:pPr>
            <a:r>
              <a:rPr lang="en-US" dirty="0">
                <a:latin typeface="Times New Roman" panose="02020603050405020304" pitchFamily="18" charset="0"/>
                <a:cs typeface="Times New Roman" panose="02020603050405020304" pitchFamily="18" charset="0"/>
              </a:rPr>
              <a:t>Yasmin Nadeem </a:t>
            </a:r>
            <a:r>
              <a:rPr lang="en-US" dirty="0" smtClean="0">
                <a:latin typeface="Times New Roman" panose="02020603050405020304" pitchFamily="18" charset="0"/>
                <a:cs typeface="Times New Roman" panose="02020603050405020304" pitchFamily="18" charset="0"/>
              </a:rPr>
              <a:t>Parpio</a:t>
            </a:r>
          </a:p>
          <a:p>
            <a:pPr marL="342900" lvl="1" indent="-342900">
              <a:buFont typeface="Arial" pitchFamily="34" charset="0"/>
              <a:buChar char="•"/>
            </a:pPr>
            <a:r>
              <a:rPr lang="en-US" sz="3200" dirty="0" smtClean="0">
                <a:latin typeface="Times New Roman" panose="02020603050405020304" pitchFamily="18" charset="0"/>
                <a:cs typeface="Times New Roman" panose="02020603050405020304" pitchFamily="18" charset="0"/>
              </a:rPr>
              <a:t>MScN and PhD Thesis Supervision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b="1" dirty="0"/>
              <a:t>Achievements:</a:t>
            </a:r>
            <a:endParaRPr lang="en-US" dirty="0"/>
          </a:p>
        </p:txBody>
      </p:sp>
    </p:spTree>
    <p:extLst>
      <p:ext uri="{BB962C8B-B14F-4D97-AF65-F5344CB8AC3E}">
        <p14:creationId xmlns:p14="http://schemas.microsoft.com/office/powerpoint/2010/main" val="134338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pPr>
              <a:buFontTx/>
              <a:buChar char="-"/>
            </a:pPr>
            <a:r>
              <a:rPr lang="en-US" dirty="0" smtClean="0">
                <a:latin typeface="Times New Roman" panose="02020603050405020304" pitchFamily="18" charset="0"/>
                <a:cs typeface="Times New Roman" panose="02020603050405020304" pitchFamily="18" charset="0"/>
              </a:rPr>
              <a:t>Pakistan </a:t>
            </a:r>
            <a:r>
              <a:rPr lang="en-US" dirty="0">
                <a:latin typeface="Times New Roman" panose="02020603050405020304" pitchFamily="18" charset="0"/>
                <a:cs typeface="Times New Roman" panose="02020603050405020304" pitchFamily="18" charset="0"/>
              </a:rPr>
              <a:t>and East Africa Collaborative conference entitled as “Shaping the future: Introducing Advance Practice Nursing” held on Nov 4 and 5th, 2020</a:t>
            </a:r>
            <a:r>
              <a:rPr lang="en-US" dirty="0" smtClean="0">
                <a:latin typeface="Times New Roman" panose="02020603050405020304" pitchFamily="18" charset="0"/>
                <a:cs typeface="Times New Roman" panose="02020603050405020304" pitchFamily="18" charset="0"/>
              </a:rPr>
              <a:t>. (Scientific and Workshop Committee)</a:t>
            </a:r>
          </a:p>
          <a:p>
            <a:pPr>
              <a:buFontTx/>
              <a:buChar char="-"/>
            </a:pPr>
            <a:r>
              <a:rPr lang="en-US" dirty="0">
                <a:latin typeface="Times New Roman" panose="02020603050405020304" pitchFamily="18" charset="0"/>
                <a:cs typeface="Times New Roman" panose="02020603050405020304" pitchFamily="18" charset="0"/>
              </a:rPr>
              <a:t>Increasing domestic violence against women during the pandemic. In the conference “COVID 19 Pandemic: New Norms in Public Health.” An online conference on January 15 and 16 2021 organized by Jinnah Sindh Medical University. </a:t>
            </a:r>
            <a:endParaRPr lang="en-US" dirty="0" smtClean="0">
              <a:latin typeface="Times New Roman" panose="02020603050405020304" pitchFamily="18" charset="0"/>
              <a:cs typeface="Times New Roman" panose="02020603050405020304" pitchFamily="18" charset="0"/>
            </a:endParaRPr>
          </a:p>
          <a:p>
            <a:pPr>
              <a:buFontTx/>
              <a:buChar char="-"/>
            </a:pPr>
            <a:r>
              <a:rPr lang="en-US" dirty="0">
                <a:latin typeface="Times New Roman" panose="02020603050405020304" pitchFamily="18" charset="0"/>
                <a:cs typeface="Times New Roman" panose="02020603050405020304" pitchFamily="18" charset="0"/>
              </a:rPr>
              <a:t>Qualitative Research Data Management and Analysis Course l July 13 - 17, 2020 </a:t>
            </a:r>
            <a:endParaRPr lang="en-US" dirty="0" smtClean="0">
              <a:latin typeface="Times New Roman" panose="02020603050405020304" pitchFamily="18" charset="0"/>
              <a:cs typeface="Times New Roman" panose="02020603050405020304" pitchFamily="18" charset="0"/>
            </a:endParaRPr>
          </a:p>
          <a:p>
            <a:pPr>
              <a:buFontTx/>
              <a:buChar char="-"/>
            </a:pPr>
            <a:endParaRPr lang="en-US" dirty="0"/>
          </a:p>
          <a:p>
            <a:pPr>
              <a:buFontTx/>
              <a:buChar char="-"/>
            </a:pPr>
            <a:endParaRPr lang="en-US" dirty="0"/>
          </a:p>
        </p:txBody>
      </p:sp>
      <p:sp>
        <p:nvSpPr>
          <p:cNvPr id="3" name="Title 2"/>
          <p:cNvSpPr>
            <a:spLocks noGrp="1"/>
          </p:cNvSpPr>
          <p:nvPr>
            <p:ph type="title"/>
          </p:nvPr>
        </p:nvSpPr>
        <p:spPr/>
        <p:txBody>
          <a:bodyPr/>
          <a:lstStyle/>
          <a:p>
            <a:r>
              <a:rPr lang="en-US" b="1" dirty="0" smtClean="0"/>
              <a:t>Workshops and Conferences </a:t>
            </a:r>
            <a:endParaRPr lang="en-US" b="1" dirty="0"/>
          </a:p>
        </p:txBody>
      </p:sp>
    </p:spTree>
    <p:extLst>
      <p:ext uri="{BB962C8B-B14F-4D97-AF65-F5344CB8AC3E}">
        <p14:creationId xmlns:p14="http://schemas.microsoft.com/office/powerpoint/2010/main" val="1398038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buFontTx/>
              <a:buChar char="-"/>
            </a:pPr>
            <a:r>
              <a:rPr lang="en-US" sz="3000" dirty="0">
                <a:latin typeface="Times New Roman" panose="02020603050405020304" pitchFamily="18" charset="0"/>
                <a:cs typeface="Times New Roman" panose="02020603050405020304" pitchFamily="18" charset="0"/>
              </a:rPr>
              <a:t>Leadership using emotional intelligence at Facebook live session. </a:t>
            </a:r>
          </a:p>
          <a:p>
            <a:pPr>
              <a:buFontTx/>
              <a:buChar char="-"/>
            </a:pPr>
            <a:r>
              <a:rPr lang="en-US" sz="3000" dirty="0">
                <a:latin typeface="Times New Roman" panose="02020603050405020304" pitchFamily="18" charset="0"/>
                <a:cs typeface="Times New Roman" panose="02020603050405020304" pitchFamily="18" charset="0"/>
              </a:rPr>
              <a:t>Validity and reliability of Mix methodology, CHS, AKU</a:t>
            </a:r>
          </a:p>
          <a:p>
            <a:pPr>
              <a:buFontTx/>
              <a:buChar char="-"/>
            </a:pPr>
            <a:r>
              <a:rPr lang="en-US" sz="3000" dirty="0">
                <a:latin typeface="Times New Roman" panose="02020603050405020304" pitchFamily="18" charset="0"/>
                <a:cs typeface="Times New Roman" panose="02020603050405020304" pitchFamily="18" charset="0"/>
              </a:rPr>
              <a:t>Integration and interpretation of Mix methodologies CHS, AKU</a:t>
            </a:r>
          </a:p>
          <a:p>
            <a:pPr>
              <a:buFontTx/>
              <a:buChar char="-"/>
            </a:pPr>
            <a:r>
              <a:rPr lang="en-US" sz="3000" dirty="0">
                <a:latin typeface="Times New Roman" panose="02020603050405020304" pitchFamily="18" charset="0"/>
                <a:cs typeface="Times New Roman" panose="02020603050405020304" pitchFamily="18" charset="0"/>
              </a:rPr>
              <a:t>Nursing Discipline and its Misconceptions at Facebook Live session</a:t>
            </a:r>
          </a:p>
        </p:txBody>
      </p:sp>
      <p:sp>
        <p:nvSpPr>
          <p:cNvPr id="3" name="Title 2"/>
          <p:cNvSpPr>
            <a:spLocks noGrp="1"/>
          </p:cNvSpPr>
          <p:nvPr>
            <p:ph type="title"/>
          </p:nvPr>
        </p:nvSpPr>
        <p:spPr/>
        <p:txBody>
          <a:bodyPr/>
          <a:lstStyle/>
          <a:p>
            <a:r>
              <a:rPr lang="en-US" b="1" dirty="0" smtClean="0"/>
              <a:t>Workshops and Conferences </a:t>
            </a:r>
            <a:endParaRPr lang="en-US" b="1" dirty="0"/>
          </a:p>
        </p:txBody>
      </p:sp>
    </p:spTree>
    <p:extLst>
      <p:ext uri="{BB962C8B-B14F-4D97-AF65-F5344CB8AC3E}">
        <p14:creationId xmlns:p14="http://schemas.microsoft.com/office/powerpoint/2010/main" val="494023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lvl="0" indent="0">
              <a:buNone/>
            </a:pPr>
            <a:endParaRPr lang="en-US" dirty="0"/>
          </a:p>
          <a:p>
            <a:endParaRPr lang="en-US" dirty="0"/>
          </a:p>
        </p:txBody>
      </p:sp>
      <p:sp>
        <p:nvSpPr>
          <p:cNvPr id="3" name="Title 2"/>
          <p:cNvSpPr>
            <a:spLocks noGrp="1"/>
          </p:cNvSpPr>
          <p:nvPr>
            <p:ph type="title"/>
          </p:nvPr>
        </p:nvSpPr>
        <p:spPr/>
        <p:txBody>
          <a:bodyPr/>
          <a:lstStyle/>
          <a:p>
            <a:r>
              <a:rPr lang="en-US" b="1" dirty="0"/>
              <a:t>Key National and International Presentations</a:t>
            </a:r>
          </a:p>
        </p:txBody>
      </p:sp>
      <p:sp>
        <p:nvSpPr>
          <p:cNvPr id="6" name="Rectangle 5"/>
          <p:cNvSpPr/>
          <p:nvPr/>
        </p:nvSpPr>
        <p:spPr>
          <a:xfrm>
            <a:off x="609600" y="1582341"/>
            <a:ext cx="10744200" cy="4862870"/>
          </a:xfrm>
          <a:prstGeom prst="rect">
            <a:avLst/>
          </a:prstGeom>
        </p:spPr>
        <p:txBody>
          <a:bodyPr wrap="square">
            <a:spAutoFit/>
          </a:bodyPr>
          <a:lstStyle/>
          <a:p>
            <a:pPr marL="34290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Gulzar, S. </a:t>
            </a:r>
            <a:r>
              <a:rPr lang="en-US" sz="2600" dirty="0" err="1">
                <a:latin typeface="Times New Roman" panose="02020603050405020304" pitchFamily="18" charset="0"/>
                <a:cs typeface="Times New Roman" panose="02020603050405020304" pitchFamily="18" charset="0"/>
              </a:rPr>
              <a:t>Rahim.S</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Saeed.S</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Karmaliani.R</a:t>
            </a:r>
            <a:r>
              <a:rPr lang="en-US" sz="2600" dirty="0">
                <a:latin typeface="Times New Roman" panose="02020603050405020304" pitchFamily="18" charset="0"/>
                <a:cs typeface="Times New Roman" panose="02020603050405020304" pitchFamily="18" charset="0"/>
              </a:rPr>
              <a:t>. (2020) APN reaching out to community thorough </a:t>
            </a:r>
            <a:r>
              <a:rPr lang="en-US" sz="2600" dirty="0" err="1">
                <a:latin typeface="Times New Roman" panose="02020603050405020304" pitchFamily="18" charset="0"/>
                <a:cs typeface="Times New Roman" panose="02020603050405020304" pitchFamily="18" charset="0"/>
              </a:rPr>
              <a:t>tele</a:t>
            </a:r>
            <a:r>
              <a:rPr lang="en-US" sz="2600" dirty="0">
                <a:latin typeface="Times New Roman" panose="02020603050405020304" pitchFamily="18" charset="0"/>
                <a:cs typeface="Times New Roman" panose="02020603050405020304" pitchFamily="18" charset="0"/>
              </a:rPr>
              <a:t> health” ePoster presentation at the first-ever collaborative virtual conference entitled Shaping the Future: Introducing Advanced Practice Nursing by the Aga Khan University’s Schools of Nursing and Midwifery, AKU-SONAM, in Pakistan and East Africa-November 4 &amp; 5, 2020.</a:t>
            </a:r>
          </a:p>
          <a:p>
            <a:pPr marL="342900" indent="-3429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Mubeen, K. Sachwani, S., Lakhani, A,….. (2020). </a:t>
            </a:r>
            <a:r>
              <a:rPr lang="aa-ET" sz="2600" dirty="0">
                <a:latin typeface="Times New Roman" panose="02020603050405020304" pitchFamily="18" charset="0"/>
                <a:cs typeface="Times New Roman" panose="02020603050405020304" pitchFamily="18" charset="0"/>
              </a:rPr>
              <a:t>Innovation in Continue Education for midwives: A new normal for service provision amid Covid-19. e-Poster presentation acceptance at 4th Educational Research Day, Department of Educational Development, AKU</a:t>
            </a:r>
            <a:endParaRPr lang="en-US" sz="2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353534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Way Forward </a:t>
            </a:r>
          </a:p>
        </p:txBody>
      </p:sp>
      <p:sp>
        <p:nvSpPr>
          <p:cNvPr id="3" name="Content Placeholder 2"/>
          <p:cNvSpPr>
            <a:spLocks noGrp="1"/>
          </p:cNvSpPr>
          <p:nvPr>
            <p:ph idx="1"/>
          </p:nvPr>
        </p:nvSpPr>
        <p:spPr>
          <a:xfrm>
            <a:off x="838200" y="1775027"/>
            <a:ext cx="10515600" cy="4351338"/>
          </a:xfrm>
        </p:spPr>
        <p:txBody>
          <a:bodyPr>
            <a:normAutofit/>
          </a:bodyPr>
          <a:lstStyle/>
          <a:p>
            <a:r>
              <a:rPr lang="en-US" dirty="0">
                <a:latin typeface="Times New Roman" panose="02020603050405020304" pitchFamily="18" charset="0"/>
                <a:cs typeface="Times New Roman" panose="02020603050405020304" pitchFamily="18" charset="0"/>
              </a:rPr>
              <a:t>To institute a mechanism to interface between education, research, practice and policy</a:t>
            </a:r>
          </a:p>
          <a:p>
            <a:r>
              <a:rPr lang="en-US" dirty="0">
                <a:latin typeface="Times New Roman" panose="02020603050405020304" pitchFamily="18" charset="0"/>
                <a:cs typeface="Times New Roman" panose="02020603050405020304" pitchFamily="18" charset="0"/>
              </a:rPr>
              <a:t>Capacity building of the stream members in the domain of research and community practice. </a:t>
            </a:r>
          </a:p>
          <a:p>
            <a:r>
              <a:rPr lang="en-US" dirty="0">
                <a:latin typeface="Times New Roman" panose="02020603050405020304" pitchFamily="18" charset="0"/>
                <a:cs typeface="Times New Roman" panose="02020603050405020304" pitchFamily="18" charset="0"/>
              </a:rPr>
              <a:t>Increase collaboration with national and international partners </a:t>
            </a:r>
          </a:p>
          <a:p>
            <a:r>
              <a:rPr lang="en-US" dirty="0">
                <a:latin typeface="Times New Roman" panose="02020603050405020304" pitchFamily="18" charset="0"/>
                <a:cs typeface="Times New Roman" panose="02020603050405020304" pitchFamily="18" charset="0"/>
              </a:rPr>
              <a:t>Get more involved in scholarly activities and seek more grants and publications. </a:t>
            </a:r>
          </a:p>
          <a:p>
            <a:pPr marL="0" indent="0">
              <a:buNone/>
            </a:pPr>
            <a:endParaRPr lang="en-US"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AB6C91B-D62D-4EC3-AD58-BA534F9FA92E}" type="slidenum">
              <a:rPr lang="en-US" smtClean="0"/>
              <a:t>25</a:t>
            </a:fld>
            <a:endParaRPr lang="en-US"/>
          </a:p>
        </p:txBody>
      </p:sp>
      <p:pic>
        <p:nvPicPr>
          <p:cNvPr id="10" name="Picture 9"/>
          <p:cNvPicPr>
            <a:picLocks noChangeAspect="1"/>
          </p:cNvPicPr>
          <p:nvPr/>
        </p:nvPicPr>
        <p:blipFill>
          <a:blip r:embed="rId2"/>
          <a:stretch>
            <a:fillRect/>
          </a:stretch>
        </p:blipFill>
        <p:spPr>
          <a:xfrm>
            <a:off x="9320535" y="0"/>
            <a:ext cx="2871465" cy="1591194"/>
          </a:xfrm>
          <a:prstGeom prst="rect">
            <a:avLst/>
          </a:prstGeom>
        </p:spPr>
      </p:pic>
    </p:spTree>
    <p:extLst>
      <p:ext uri="{BB962C8B-B14F-4D97-AF65-F5344CB8AC3E}">
        <p14:creationId xmlns:p14="http://schemas.microsoft.com/office/powerpoint/2010/main" val="2565198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normAutofit/>
          </a:bodyPr>
          <a:lstStyle/>
          <a:p>
            <a:pPr algn="ctr"/>
            <a:r>
              <a:rPr lang="en-US" sz="4000" dirty="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24400" y="1828800"/>
            <a:ext cx="2920992" cy="323165"/>
          </a:xfrm>
          <a:prstGeom prst="rect">
            <a:avLst/>
          </a:prstGeom>
          <a:noFill/>
        </p:spPr>
        <p:txBody>
          <a:bodyPr wrap="none" rtlCol="0">
            <a:spAutoFit/>
          </a:bodyPr>
          <a:lstStyle/>
          <a:p>
            <a:r>
              <a:rPr lang="en-US" sz="1500" b="1" dirty="0">
                <a:solidFill>
                  <a:schemeClr val="tx1">
                    <a:lumMod val="85000"/>
                    <a:lumOff val="15000"/>
                  </a:schemeClr>
                </a:solidFill>
                <a:latin typeface="Times New Roman" panose="02020603050405020304" pitchFamily="18" charset="0"/>
                <a:cs typeface="Times New Roman" panose="02020603050405020304" pitchFamily="18" charset="0"/>
              </a:rPr>
              <a:t>School of Nursing and Midwifery</a:t>
            </a:r>
          </a:p>
        </p:txBody>
      </p:sp>
    </p:spTree>
    <p:extLst>
      <p:ext uri="{BB962C8B-B14F-4D97-AF65-F5344CB8AC3E}">
        <p14:creationId xmlns:p14="http://schemas.microsoft.com/office/powerpoint/2010/main" val="27879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Public Health Stream aims to demonstrate itself as an </a:t>
            </a:r>
            <a:r>
              <a:rPr lang="en-US" sz="2400" b="1" dirty="0">
                <a:solidFill>
                  <a:srgbClr val="0070C0"/>
                </a:solidFill>
                <a:latin typeface="Times New Roman" panose="02020603050405020304" pitchFamily="18" charset="0"/>
                <a:cs typeface="Times New Roman" panose="02020603050405020304" pitchFamily="18" charset="0"/>
              </a:rPr>
              <a:t>academic</a:t>
            </a:r>
            <a:r>
              <a:rPr lang="en-US" sz="2400" dirty="0">
                <a:latin typeface="Times New Roman" panose="02020603050405020304" pitchFamily="18" charset="0"/>
                <a:cs typeface="Times New Roman" panose="02020603050405020304" pitchFamily="18" charset="0"/>
              </a:rPr>
              <a:t> stream that contributes in preparing public health care </a:t>
            </a:r>
            <a:r>
              <a:rPr lang="en-US" sz="2400" b="1" dirty="0">
                <a:solidFill>
                  <a:srgbClr val="0070C0"/>
                </a:solidFill>
                <a:latin typeface="Times New Roman" panose="02020603050405020304" pitchFamily="18" charset="0"/>
                <a:cs typeface="Times New Roman" panose="02020603050405020304" pitchFamily="18" charset="0"/>
              </a:rPr>
              <a:t>providers </a:t>
            </a:r>
            <a:r>
              <a:rPr lang="en-US" sz="2400" dirty="0">
                <a:latin typeface="Times New Roman" panose="02020603050405020304" pitchFamily="18" charset="0"/>
                <a:cs typeface="Times New Roman" panose="02020603050405020304" pitchFamily="18" charset="0"/>
              </a:rPr>
              <a:t>and </a:t>
            </a:r>
            <a:r>
              <a:rPr lang="en-US" sz="2400" b="1" dirty="0">
                <a:solidFill>
                  <a:srgbClr val="0070C0"/>
                </a:solidFill>
                <a:latin typeface="Times New Roman" panose="02020603050405020304" pitchFamily="18" charset="0"/>
                <a:cs typeface="Times New Roman" panose="02020603050405020304" pitchFamily="18" charset="0"/>
              </a:rPr>
              <a:t>leaders</a:t>
            </a:r>
            <a:r>
              <a:rPr lang="en-US" sz="2400" dirty="0">
                <a:latin typeface="Times New Roman" panose="02020603050405020304" pitchFamily="18" charset="0"/>
                <a:cs typeface="Times New Roman" panose="02020603050405020304" pitchFamily="18" charset="0"/>
              </a:rPr>
              <a:t> that improve the </a:t>
            </a:r>
            <a:r>
              <a:rPr lang="en-US" sz="2400" b="1" dirty="0">
                <a:solidFill>
                  <a:srgbClr val="0070C0"/>
                </a:solidFill>
                <a:latin typeface="Times New Roman" panose="02020603050405020304" pitchFamily="18" charset="0"/>
                <a:cs typeface="Times New Roman" panose="02020603050405020304" pitchFamily="18" charset="0"/>
              </a:rPr>
              <a:t>health and well-being of population</a:t>
            </a:r>
            <a:r>
              <a:rPr lang="en-US" sz="2400" dirty="0">
                <a:latin typeface="Times New Roman" panose="02020603050405020304" pitchFamily="18" charset="0"/>
                <a:cs typeface="Times New Roman" panose="02020603050405020304" pitchFamily="18" charset="0"/>
              </a:rPr>
              <a:t> through </a:t>
            </a:r>
            <a:r>
              <a:rPr lang="en-US" sz="2400" b="1" dirty="0">
                <a:solidFill>
                  <a:srgbClr val="0070C0"/>
                </a:solidFill>
                <a:latin typeface="Times New Roman" panose="02020603050405020304" pitchFamily="18" charset="0"/>
                <a:cs typeface="Times New Roman" panose="02020603050405020304" pitchFamily="18" charset="0"/>
              </a:rPr>
              <a:t>evidence based practice</a:t>
            </a:r>
            <a:r>
              <a:rPr lang="en-US" sz="2400" dirty="0">
                <a:latin typeface="Times New Roman" panose="02020603050405020304" pitchFamily="18" charset="0"/>
                <a:cs typeface="Times New Roman" panose="02020603050405020304" pitchFamily="18" charset="0"/>
              </a:rPr>
              <a:t> in the various domains of Public Health. The focus is also to provide an avenue to develop </a:t>
            </a:r>
            <a:r>
              <a:rPr lang="en-US" sz="2400" b="1" dirty="0">
                <a:solidFill>
                  <a:srgbClr val="0070C0"/>
                </a:solidFill>
                <a:latin typeface="Times New Roman" panose="02020603050405020304" pitchFamily="18" charset="0"/>
                <a:cs typeface="Times New Roman" panose="02020603050405020304" pitchFamily="18" charset="0"/>
              </a:rPr>
              <a:t>multi-sectoral collaboration </a:t>
            </a:r>
            <a:r>
              <a:rPr lang="en-US" sz="2400" dirty="0">
                <a:latin typeface="Times New Roman" panose="02020603050405020304" pitchFamily="18" charset="0"/>
                <a:cs typeface="Times New Roman" panose="02020603050405020304" pitchFamily="18" charset="0"/>
              </a:rPr>
              <a:t>with public health and other professionals within </a:t>
            </a:r>
            <a:r>
              <a:rPr lang="en-US" sz="2400" b="1" dirty="0">
                <a:solidFill>
                  <a:srgbClr val="0070C0"/>
                </a:solidFill>
                <a:latin typeface="Times New Roman" panose="02020603050405020304" pitchFamily="18" charset="0"/>
                <a:cs typeface="Times New Roman" panose="02020603050405020304" pitchFamily="18" charset="0"/>
              </a:rPr>
              <a:t>AKU</a:t>
            </a:r>
            <a:r>
              <a:rPr lang="en-US" sz="2400" dirty="0">
                <a:latin typeface="Times New Roman" panose="02020603050405020304" pitchFamily="18" charset="0"/>
                <a:cs typeface="Times New Roman" panose="02020603050405020304" pitchFamily="18" charset="0"/>
              </a:rPr>
              <a:t>, at </a:t>
            </a:r>
            <a:r>
              <a:rPr lang="en-US" sz="2400" b="1" dirty="0">
                <a:solidFill>
                  <a:srgbClr val="0070C0"/>
                </a:solidFill>
                <a:latin typeface="Times New Roman" panose="02020603050405020304" pitchFamily="18" charset="0"/>
                <a:cs typeface="Times New Roman" panose="02020603050405020304" pitchFamily="18" charset="0"/>
              </a:rPr>
              <a:t>national </a:t>
            </a:r>
            <a:r>
              <a:rPr lang="en-US" sz="2400" dirty="0">
                <a:latin typeface="Times New Roman" panose="02020603050405020304" pitchFamily="18" charset="0"/>
                <a:cs typeface="Times New Roman" panose="02020603050405020304" pitchFamily="18" charset="0"/>
              </a:rPr>
              <a:t>and </a:t>
            </a:r>
            <a:r>
              <a:rPr lang="en-US" sz="2400" b="1" dirty="0">
                <a:solidFill>
                  <a:srgbClr val="0070C0"/>
                </a:solidFill>
                <a:latin typeface="Times New Roman" panose="02020603050405020304" pitchFamily="18" charset="0"/>
                <a:cs typeface="Times New Roman" panose="02020603050405020304" pitchFamily="18" charset="0"/>
              </a:rPr>
              <a:t>regional</a:t>
            </a:r>
            <a:r>
              <a:rPr lang="en-US" sz="2400" dirty="0">
                <a:latin typeface="Times New Roman" panose="02020603050405020304" pitchFamily="18" charset="0"/>
                <a:cs typeface="Times New Roman" panose="02020603050405020304" pitchFamily="18" charset="0"/>
              </a:rPr>
              <a:t> levels. </a:t>
            </a:r>
          </a:p>
          <a:p>
            <a:endParaRPr lang="en-US" dirty="0"/>
          </a:p>
        </p:txBody>
      </p:sp>
      <p:sp>
        <p:nvSpPr>
          <p:cNvPr id="3" name="Title 2"/>
          <p:cNvSpPr>
            <a:spLocks noGrp="1"/>
          </p:cNvSpPr>
          <p:nvPr>
            <p:ph type="title"/>
          </p:nvPr>
        </p:nvSpPr>
        <p:spPr/>
        <p:txBody>
          <a:bodyPr>
            <a:noAutofit/>
          </a:bodyPr>
          <a:lstStyle/>
          <a:p>
            <a:r>
              <a:rPr lang="en-US" altLang="en-US" sz="4000" b="1" dirty="0">
                <a:latin typeface="Calibri" panose="020F0502020204030204" pitchFamily="34" charset="0"/>
                <a:cs typeface="Calibri" panose="020F0502020204030204" pitchFamily="34" charset="0"/>
              </a:rPr>
              <a:t>Scope </a:t>
            </a:r>
            <a:endParaRPr lang="en-US" sz="40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843671" y="4038600"/>
            <a:ext cx="8504657" cy="2064434"/>
          </a:xfrm>
          <a:prstGeom prst="rect">
            <a:avLst/>
          </a:prstGeom>
        </p:spPr>
      </p:pic>
    </p:spTree>
    <p:extLst>
      <p:ext uri="{BB962C8B-B14F-4D97-AF65-F5344CB8AC3E}">
        <p14:creationId xmlns:p14="http://schemas.microsoft.com/office/powerpoint/2010/main" val="169555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pPr algn="ctr"/>
            <a:r>
              <a:rPr lang="en-US" sz="6600" b="1" dirty="0"/>
              <a:t>Strategic Directions</a:t>
            </a:r>
          </a:p>
        </p:txBody>
      </p:sp>
      <p:pic>
        <p:nvPicPr>
          <p:cNvPr id="6" name="Content Placeholder 5"/>
          <p:cNvPicPr>
            <a:picLocks noGrp="1" noChangeAspect="1"/>
          </p:cNvPicPr>
          <p:nvPr>
            <p:ph idx="1"/>
          </p:nvPr>
        </p:nvPicPr>
        <p:blipFill>
          <a:blip r:embed="rId2"/>
          <a:stretch>
            <a:fillRect/>
          </a:stretch>
        </p:blipFill>
        <p:spPr>
          <a:xfrm>
            <a:off x="4500048" y="4017873"/>
            <a:ext cx="3781761" cy="2382928"/>
          </a:xfrm>
          <a:prstGeom prst="rect">
            <a:avLst/>
          </a:prstGeom>
          <a:solidFill>
            <a:schemeClr val="bg1"/>
          </a:solidFill>
        </p:spPr>
      </p:pic>
      <p:sp>
        <p:nvSpPr>
          <p:cNvPr id="4" name="Oval 3"/>
          <p:cNvSpPr/>
          <p:nvPr/>
        </p:nvSpPr>
        <p:spPr>
          <a:xfrm>
            <a:off x="1913681" y="1706406"/>
            <a:ext cx="3593123" cy="276492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a:t>Education</a:t>
            </a:r>
          </a:p>
        </p:txBody>
      </p:sp>
      <p:pic>
        <p:nvPicPr>
          <p:cNvPr id="7" name="Picture 6"/>
          <p:cNvPicPr>
            <a:picLocks noChangeAspect="1"/>
          </p:cNvPicPr>
          <p:nvPr/>
        </p:nvPicPr>
        <p:blipFill>
          <a:blip r:embed="rId2">
            <a:duotone>
              <a:prstClr val="black"/>
              <a:schemeClr val="accent4">
                <a:tint val="45000"/>
                <a:satMod val="400000"/>
              </a:schemeClr>
            </a:duotone>
          </a:blip>
          <a:stretch>
            <a:fillRect/>
          </a:stretch>
        </p:blipFill>
        <p:spPr>
          <a:xfrm>
            <a:off x="6997848" y="1706406"/>
            <a:ext cx="3224346" cy="2665517"/>
          </a:xfrm>
          <a:prstGeom prst="rect">
            <a:avLst/>
          </a:prstGeom>
          <a:noFill/>
        </p:spPr>
      </p:pic>
      <p:sp>
        <p:nvSpPr>
          <p:cNvPr id="9" name="TextBox 8"/>
          <p:cNvSpPr txBox="1"/>
          <p:nvPr/>
        </p:nvSpPr>
        <p:spPr>
          <a:xfrm>
            <a:off x="6096000" y="4290646"/>
            <a:ext cx="184731" cy="369332"/>
          </a:xfrm>
          <a:prstGeom prst="rect">
            <a:avLst/>
          </a:prstGeom>
          <a:noFill/>
        </p:spPr>
        <p:txBody>
          <a:bodyPr wrap="none" rtlCol="0">
            <a:spAutoFit/>
          </a:bodyPr>
          <a:lstStyle/>
          <a:p>
            <a:endParaRPr lang="en-US" dirty="0"/>
          </a:p>
        </p:txBody>
      </p:sp>
      <p:sp>
        <p:nvSpPr>
          <p:cNvPr id="13" name="TextBox 12"/>
          <p:cNvSpPr txBox="1"/>
          <p:nvPr/>
        </p:nvSpPr>
        <p:spPr>
          <a:xfrm>
            <a:off x="7772400" y="2743201"/>
            <a:ext cx="2138015" cy="646331"/>
          </a:xfrm>
          <a:prstGeom prst="rect">
            <a:avLst/>
          </a:prstGeom>
          <a:noFill/>
        </p:spPr>
        <p:txBody>
          <a:bodyPr wrap="square" rtlCol="0">
            <a:spAutoFit/>
          </a:bodyPr>
          <a:lstStyle/>
          <a:p>
            <a:r>
              <a:rPr lang="en-US" sz="3600" b="1" dirty="0">
                <a:solidFill>
                  <a:schemeClr val="bg1"/>
                </a:solidFill>
              </a:rPr>
              <a:t>Research </a:t>
            </a:r>
          </a:p>
        </p:txBody>
      </p:sp>
      <p:sp>
        <p:nvSpPr>
          <p:cNvPr id="14" name="Slide Number Placeholder 13"/>
          <p:cNvSpPr>
            <a:spLocks noGrp="1"/>
          </p:cNvSpPr>
          <p:nvPr>
            <p:ph type="sldNum" sz="quarter" idx="12"/>
          </p:nvPr>
        </p:nvSpPr>
        <p:spPr/>
        <p:txBody>
          <a:bodyPr/>
          <a:lstStyle/>
          <a:p>
            <a:fld id="{BAB6C91B-D62D-4EC3-AD58-BA534F9FA92E}" type="slidenum">
              <a:rPr lang="en-US" smtClean="0"/>
              <a:t>4</a:t>
            </a:fld>
            <a:endParaRPr lang="en-US"/>
          </a:p>
        </p:txBody>
      </p:sp>
      <p:sp>
        <p:nvSpPr>
          <p:cNvPr id="5" name="Rectangle 4"/>
          <p:cNvSpPr/>
          <p:nvPr/>
        </p:nvSpPr>
        <p:spPr>
          <a:xfrm>
            <a:off x="8755015" y="4406763"/>
            <a:ext cx="3349123" cy="523220"/>
          </a:xfrm>
          <a:prstGeom prst="rect">
            <a:avLst/>
          </a:prstGeom>
        </p:spPr>
        <p:txBody>
          <a:bodyPr wrap="none">
            <a:spAutoFit/>
          </a:bodyPr>
          <a:lstStyle/>
          <a:p>
            <a:pPr algn="ctr"/>
            <a:r>
              <a:rPr lang="en-US" sz="2800" b="1" dirty="0">
                <a:solidFill>
                  <a:schemeClr val="bg1"/>
                </a:solidFill>
              </a:rPr>
              <a:t>Community Practice  </a:t>
            </a:r>
          </a:p>
        </p:txBody>
      </p:sp>
      <p:sp>
        <p:nvSpPr>
          <p:cNvPr id="12" name="TextBox 11"/>
          <p:cNvSpPr txBox="1"/>
          <p:nvPr/>
        </p:nvSpPr>
        <p:spPr>
          <a:xfrm>
            <a:off x="5176685" y="4665406"/>
            <a:ext cx="2585382" cy="1200329"/>
          </a:xfrm>
          <a:prstGeom prst="rect">
            <a:avLst/>
          </a:prstGeom>
          <a:noFill/>
        </p:spPr>
        <p:txBody>
          <a:bodyPr wrap="square" rtlCol="0">
            <a:spAutoFit/>
          </a:bodyPr>
          <a:lstStyle/>
          <a:p>
            <a:pPr algn="ctr"/>
            <a:r>
              <a:rPr lang="en-US" sz="3600" b="1" dirty="0">
                <a:solidFill>
                  <a:schemeClr val="bg1"/>
                </a:solidFill>
              </a:rPr>
              <a:t>Community Practice </a:t>
            </a:r>
          </a:p>
        </p:txBody>
      </p:sp>
    </p:spTree>
    <p:extLst>
      <p:ext uri="{BB962C8B-B14F-4D97-AF65-F5344CB8AC3E}">
        <p14:creationId xmlns:p14="http://schemas.microsoft.com/office/powerpoint/2010/main" val="1924240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Goals of PHS</a:t>
            </a:r>
          </a:p>
        </p:txBody>
      </p:sp>
      <p:sp>
        <p:nvSpPr>
          <p:cNvPr id="3" name="Content Placeholder 2"/>
          <p:cNvSpPr>
            <a:spLocks noGrp="1"/>
          </p:cNvSpPr>
          <p:nvPr>
            <p:ph idx="1"/>
          </p:nvPr>
        </p:nvSpPr>
        <p:spPr>
          <a:xfrm>
            <a:off x="838199" y="1825625"/>
            <a:ext cx="10922391" cy="4351338"/>
          </a:xfrm>
        </p:spPr>
        <p:txBody>
          <a:bodyPr>
            <a:normAutofit fontScale="92500" lnSpcReduction="10000"/>
          </a:bodyPr>
          <a:lstStyle/>
          <a:p>
            <a:r>
              <a:rPr lang="en-US" sz="3500" b="1" dirty="0">
                <a:solidFill>
                  <a:srgbClr val="0070C0"/>
                </a:solidFill>
                <a:latin typeface="Times New Roman" panose="02020603050405020304" pitchFamily="18" charset="0"/>
                <a:cs typeface="Times New Roman" panose="02020603050405020304" pitchFamily="18" charset="0"/>
              </a:rPr>
              <a:t>Goal 1: </a:t>
            </a:r>
            <a:r>
              <a:rPr lang="en-US" sz="3500" b="1" dirty="0">
                <a:latin typeface="Times New Roman" panose="02020603050405020304" pitchFamily="18" charset="0"/>
                <a:cs typeface="Times New Roman" panose="02020603050405020304" pitchFamily="18" charset="0"/>
              </a:rPr>
              <a:t>Building capacity and empowering communities through education, research and practice </a:t>
            </a:r>
          </a:p>
          <a:p>
            <a:pPr marL="0" indent="0">
              <a:buNone/>
            </a:pPr>
            <a:endParaRPr lang="en-US" sz="3500" b="1" dirty="0">
              <a:latin typeface="Times New Roman" panose="02020603050405020304" pitchFamily="18" charset="0"/>
              <a:cs typeface="Times New Roman" panose="02020603050405020304" pitchFamily="18" charset="0"/>
            </a:endParaRPr>
          </a:p>
          <a:p>
            <a:r>
              <a:rPr lang="en-US" sz="3500" b="1" dirty="0">
                <a:solidFill>
                  <a:srgbClr val="0070C0"/>
                </a:solidFill>
                <a:latin typeface="Times New Roman" panose="02020603050405020304" pitchFamily="18" charset="0"/>
                <a:cs typeface="Times New Roman" panose="02020603050405020304" pitchFamily="18" charset="0"/>
              </a:rPr>
              <a:t>Goal 2:  </a:t>
            </a:r>
            <a:r>
              <a:rPr lang="en-US" sz="3500" b="1" dirty="0">
                <a:latin typeface="Times New Roman" panose="02020603050405020304" pitchFamily="18" charset="0"/>
                <a:cs typeface="Times New Roman" panose="02020603050405020304" pitchFamily="18" charset="0"/>
              </a:rPr>
              <a:t>Promoting and conducting scholarly and research activities in public health</a:t>
            </a:r>
          </a:p>
          <a:p>
            <a:endParaRPr lang="en-US" sz="3500" b="1" dirty="0">
              <a:latin typeface="Times New Roman" panose="02020603050405020304" pitchFamily="18" charset="0"/>
              <a:cs typeface="Times New Roman" panose="02020603050405020304" pitchFamily="18" charset="0"/>
            </a:endParaRPr>
          </a:p>
          <a:p>
            <a:r>
              <a:rPr lang="en-US" sz="3500" b="1" dirty="0">
                <a:solidFill>
                  <a:srgbClr val="0070C0"/>
                </a:solidFill>
                <a:latin typeface="Times New Roman" panose="02020603050405020304" pitchFamily="18" charset="0"/>
                <a:cs typeface="Times New Roman" panose="02020603050405020304" pitchFamily="18" charset="0"/>
              </a:rPr>
              <a:t>Goal 3:</a:t>
            </a:r>
            <a:r>
              <a:rPr lang="en-US" sz="3500" b="1" dirty="0">
                <a:latin typeface="Times New Roman" panose="02020603050405020304" pitchFamily="18" charset="0"/>
                <a:cs typeface="Times New Roman" panose="02020603050405020304" pitchFamily="18" charset="0"/>
              </a:rPr>
              <a:t>Advocating public health nurse role in public and private sectors  </a:t>
            </a:r>
          </a:p>
          <a:p>
            <a:endParaRPr lang="en-US" dirty="0"/>
          </a:p>
        </p:txBody>
      </p:sp>
      <p:sp>
        <p:nvSpPr>
          <p:cNvPr id="4" name="Slide Number Placeholder 3"/>
          <p:cNvSpPr>
            <a:spLocks noGrp="1"/>
          </p:cNvSpPr>
          <p:nvPr>
            <p:ph type="sldNum" sz="quarter" idx="12"/>
          </p:nvPr>
        </p:nvSpPr>
        <p:spPr/>
        <p:txBody>
          <a:bodyPr/>
          <a:lstStyle/>
          <a:p>
            <a:fld id="{BAB6C91B-D62D-4EC3-AD58-BA534F9FA92E}" type="slidenum">
              <a:rPr lang="en-US" smtClean="0"/>
              <a:t>5</a:t>
            </a:fld>
            <a:endParaRPr lang="en-US" dirty="0"/>
          </a:p>
        </p:txBody>
      </p:sp>
    </p:spTree>
    <p:extLst>
      <p:ext uri="{BB962C8B-B14F-4D97-AF65-F5344CB8AC3E}">
        <p14:creationId xmlns:p14="http://schemas.microsoft.com/office/powerpoint/2010/main" val="3554325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Research Interest and Expertise </a:t>
            </a:r>
          </a:p>
        </p:txBody>
      </p:sp>
      <p:sp>
        <p:nvSpPr>
          <p:cNvPr id="5" name="Content Placeholder 4"/>
          <p:cNvSpPr>
            <a:spLocks noGrp="1"/>
          </p:cNvSpPr>
          <p:nvPr>
            <p:ph sz="half" idx="2"/>
          </p:nvPr>
        </p:nvSpPr>
        <p:spPr>
          <a:xfrm>
            <a:off x="6197600" y="1524000"/>
            <a:ext cx="5384800" cy="4343399"/>
          </a:xfrm>
        </p:spPr>
        <p:txBody>
          <a:bodyPr>
            <a:normAutofit/>
          </a:bodyPr>
          <a:lstStyle/>
          <a:p>
            <a:endParaRPr lang="en-US" i="0" dirty="0">
              <a:solidFill>
                <a:schemeClr val="tx1"/>
              </a:solidFill>
            </a:endParaRPr>
          </a:p>
          <a:p>
            <a:endParaRPr lang="en-US" dirty="0"/>
          </a:p>
          <a:p>
            <a:endParaRPr lang="en-US" dirty="0"/>
          </a:p>
        </p:txBody>
      </p:sp>
      <p:sp>
        <p:nvSpPr>
          <p:cNvPr id="6" name="Rectangle 5"/>
          <p:cNvSpPr/>
          <p:nvPr/>
        </p:nvSpPr>
        <p:spPr>
          <a:xfrm>
            <a:off x="6373812" y="1676400"/>
            <a:ext cx="5486400" cy="352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Reproductive Health More Focusing on Family Practice/ Infertility</a:t>
            </a:r>
          </a:p>
          <a:p>
            <a:r>
              <a:rPr lang="en-US" sz="2000" b="1" dirty="0">
                <a:solidFill>
                  <a:schemeClr val="bg1"/>
                </a:solidFill>
              </a:rPr>
              <a:t>Field Management</a:t>
            </a:r>
          </a:p>
          <a:p>
            <a:r>
              <a:rPr lang="en-US" sz="2000" b="1" dirty="0">
                <a:solidFill>
                  <a:schemeClr val="bg1"/>
                </a:solidFill>
              </a:rPr>
              <a:t>Adolescent Health </a:t>
            </a:r>
          </a:p>
          <a:p>
            <a:r>
              <a:rPr lang="en-US" sz="2000" b="1" dirty="0">
                <a:solidFill>
                  <a:schemeClr val="bg1"/>
                </a:solidFill>
              </a:rPr>
              <a:t>School Health</a:t>
            </a:r>
          </a:p>
          <a:p>
            <a:r>
              <a:rPr lang="en-US" sz="2000" b="1" dirty="0">
                <a:solidFill>
                  <a:schemeClr val="bg1"/>
                </a:solidFill>
              </a:rPr>
              <a:t>e-health  </a:t>
            </a:r>
          </a:p>
          <a:p>
            <a:r>
              <a:rPr lang="en-US" sz="2000" b="1" dirty="0">
                <a:solidFill>
                  <a:schemeClr val="bg1"/>
                </a:solidFill>
              </a:rPr>
              <a:t>Non-communicable diseases </a:t>
            </a:r>
          </a:p>
          <a:p>
            <a:r>
              <a:rPr lang="en-US" sz="2000" b="1" dirty="0">
                <a:solidFill>
                  <a:schemeClr val="bg1"/>
                </a:solidFill>
              </a:rPr>
              <a:t>Quality of life </a:t>
            </a:r>
          </a:p>
        </p:txBody>
      </p:sp>
      <p:sp>
        <p:nvSpPr>
          <p:cNvPr id="13" name="Rectangle 12"/>
          <p:cNvSpPr/>
          <p:nvPr/>
        </p:nvSpPr>
        <p:spPr>
          <a:xfrm>
            <a:off x="685800" y="1676400"/>
            <a:ext cx="5257800" cy="3505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000" dirty="0">
              <a:solidFill>
                <a:schemeClr val="bg1"/>
              </a:solidFill>
            </a:endParaRPr>
          </a:p>
          <a:p>
            <a:endParaRPr lang="en-US" sz="2000" b="1" dirty="0">
              <a:solidFill>
                <a:schemeClr val="bg1"/>
              </a:solidFill>
            </a:endParaRPr>
          </a:p>
          <a:p>
            <a:r>
              <a:rPr lang="en-US" sz="2000" b="1" dirty="0">
                <a:solidFill>
                  <a:schemeClr val="bg1"/>
                </a:solidFill>
              </a:rPr>
              <a:t>Community/Public Health Nursing</a:t>
            </a:r>
          </a:p>
          <a:p>
            <a:r>
              <a:rPr lang="en-US" sz="2000" b="1" dirty="0">
                <a:solidFill>
                  <a:schemeClr val="bg1"/>
                </a:solidFill>
              </a:rPr>
              <a:t>Women and Child Health</a:t>
            </a:r>
          </a:p>
          <a:p>
            <a:r>
              <a:rPr lang="en-US" sz="2000" b="1" dirty="0">
                <a:solidFill>
                  <a:schemeClr val="bg1"/>
                </a:solidFill>
              </a:rPr>
              <a:t> Women empowerment and child abuse</a:t>
            </a:r>
          </a:p>
          <a:p>
            <a:r>
              <a:rPr lang="en-US" sz="2000" b="1" dirty="0">
                <a:solidFill>
                  <a:schemeClr val="bg1"/>
                </a:solidFill>
              </a:rPr>
              <a:t> Mental health and Resilience </a:t>
            </a:r>
          </a:p>
          <a:p>
            <a:r>
              <a:rPr lang="en-US" sz="2000" b="1" dirty="0">
                <a:solidFill>
                  <a:schemeClr val="bg1"/>
                </a:solidFill>
              </a:rPr>
              <a:t> Domestic and Workplace Violence</a:t>
            </a:r>
          </a:p>
          <a:p>
            <a:r>
              <a:rPr lang="en-US" sz="2000" b="1" dirty="0">
                <a:solidFill>
                  <a:schemeClr val="bg1"/>
                </a:solidFill>
              </a:rPr>
              <a:t> Gender and equity</a:t>
            </a:r>
          </a:p>
          <a:p>
            <a:r>
              <a:rPr lang="en-US" sz="2000" b="1" dirty="0">
                <a:solidFill>
                  <a:schemeClr val="bg1"/>
                </a:solidFill>
              </a:rPr>
              <a:t>Program Evaluation</a:t>
            </a:r>
          </a:p>
          <a:p>
            <a:r>
              <a:rPr lang="en-US" sz="2000" b="1" dirty="0">
                <a:solidFill>
                  <a:schemeClr val="bg1"/>
                </a:solidFill>
              </a:rPr>
              <a:t>Nursing Education</a:t>
            </a:r>
          </a:p>
          <a:p>
            <a:r>
              <a:rPr lang="en-US" sz="2000" b="1" dirty="0">
                <a:solidFill>
                  <a:schemeClr val="bg1"/>
                </a:solidFill>
              </a:rPr>
              <a:t>Health Systems</a:t>
            </a:r>
          </a:p>
          <a:p>
            <a:r>
              <a:rPr lang="en-US" sz="2000" b="1" dirty="0">
                <a:solidFill>
                  <a:schemeClr val="bg1"/>
                </a:solidFill>
              </a:rPr>
              <a:t>Bio-ethics</a:t>
            </a:r>
          </a:p>
          <a:p>
            <a:endParaRPr lang="en-US" sz="2000" b="1" dirty="0">
              <a:solidFill>
                <a:schemeClr val="bg1"/>
              </a:solidFill>
            </a:endParaRPr>
          </a:p>
          <a:p>
            <a:endParaRPr lang="en-US" b="1" dirty="0">
              <a:solidFill>
                <a:schemeClr val="tx1"/>
              </a:solidFill>
            </a:endParaRPr>
          </a:p>
        </p:txBody>
      </p:sp>
    </p:spTree>
    <p:extLst>
      <p:ext uri="{BB962C8B-B14F-4D97-AF65-F5344CB8AC3E}">
        <p14:creationId xmlns:p14="http://schemas.microsoft.com/office/powerpoint/2010/main" val="398224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438400"/>
            <a:ext cx="10972800" cy="1143000"/>
          </a:xfrm>
        </p:spPr>
        <p:txBody>
          <a:bodyPr/>
          <a:lstStyle/>
          <a:p>
            <a:pPr algn="ctr"/>
            <a:r>
              <a:rPr lang="en-US" b="1" dirty="0"/>
              <a:t>Public Health Stream Scholarly Activities </a:t>
            </a:r>
          </a:p>
        </p:txBody>
      </p:sp>
      <p:sp>
        <p:nvSpPr>
          <p:cNvPr id="4" name="Slide Number Placeholder 3"/>
          <p:cNvSpPr>
            <a:spLocks noGrp="1"/>
          </p:cNvSpPr>
          <p:nvPr>
            <p:ph type="sldNum" sz="quarter" idx="12"/>
          </p:nvPr>
        </p:nvSpPr>
        <p:spPr/>
        <p:txBody>
          <a:bodyPr/>
          <a:lstStyle/>
          <a:p>
            <a:fld id="{BAB6C91B-D62D-4EC3-AD58-BA534F9FA92E}" type="slidenum">
              <a:rPr lang="en-US" smtClean="0"/>
              <a:t>7</a:t>
            </a:fld>
            <a:endParaRPr lang="en-US"/>
          </a:p>
        </p:txBody>
      </p:sp>
    </p:spTree>
    <p:extLst>
      <p:ext uri="{BB962C8B-B14F-4D97-AF65-F5344CB8AC3E}">
        <p14:creationId xmlns:p14="http://schemas.microsoft.com/office/powerpoint/2010/main" val="1053094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a:t>
            </a:r>
          </a:p>
        </p:txBody>
      </p:sp>
      <p:sp>
        <p:nvSpPr>
          <p:cNvPr id="3" name="Content Placeholder 2"/>
          <p:cNvSpPr>
            <a:spLocks noGrp="1"/>
          </p:cNvSpPr>
          <p:nvPr>
            <p:ph idx="1"/>
          </p:nvPr>
        </p:nvSpPr>
        <p:spPr/>
        <p:txBody>
          <a:bodyPr>
            <a:normAutofit lnSpcReduction="10000"/>
          </a:bodyPr>
          <a:lstStyle/>
          <a:p>
            <a:r>
              <a:rPr lang="en-US" dirty="0"/>
              <a:t>“</a:t>
            </a:r>
            <a:r>
              <a:rPr lang="en-US" dirty="0">
                <a:latin typeface="Times New Roman" panose="02020603050405020304" pitchFamily="18" charset="0"/>
                <a:cs typeface="Times New Roman" panose="02020603050405020304" pitchFamily="18" charset="0"/>
              </a:rPr>
              <a:t>Community Health Nursing - Concepts and Application” </a:t>
            </a:r>
          </a:p>
          <a:p>
            <a:r>
              <a:rPr lang="en-US" b="1" dirty="0">
                <a:latin typeface="Times New Roman" panose="02020603050405020304" pitchFamily="18" charset="0"/>
                <a:cs typeface="Times New Roman" panose="02020603050405020304" pitchFamily="18" charset="0"/>
              </a:rPr>
              <a:t>Authors</a:t>
            </a:r>
            <a:r>
              <a:rPr lang="en-US" dirty="0">
                <a:latin typeface="Times New Roman" panose="02020603050405020304" pitchFamily="18" charset="0"/>
                <a:cs typeface="Times New Roman" panose="02020603050405020304" pitchFamily="18" charset="0"/>
              </a:rPr>
              <a:t>: Dr Rozina Karmaliani &amp; Dr Mohammad Afzal Mahmood</a:t>
            </a:r>
          </a:p>
          <a:p>
            <a:r>
              <a:rPr lang="en-US" b="1" dirty="0">
                <a:latin typeface="Times New Roman" panose="02020603050405020304" pitchFamily="18" charset="0"/>
                <a:cs typeface="Times New Roman" panose="02020603050405020304" pitchFamily="18" charset="0"/>
              </a:rPr>
              <a:t>Chapter Authors:</a:t>
            </a:r>
          </a:p>
          <a:p>
            <a:pPr lvl="2"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Tazeen Saeed Ali</a:t>
            </a:r>
          </a:p>
          <a:p>
            <a:pPr lvl="2"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Ms. Saleema Gulzar </a:t>
            </a:r>
          </a:p>
          <a:p>
            <a:pPr lvl="2"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Ms. Amina Aijaz</a:t>
            </a:r>
          </a:p>
          <a:p>
            <a:pPr lvl="2"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Ms. Saima Sachwani </a:t>
            </a:r>
          </a:p>
          <a:p>
            <a:pPr lvl="2"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Ms. Samina Vertejee </a:t>
            </a:r>
          </a:p>
        </p:txBody>
      </p:sp>
    </p:spTree>
    <p:extLst>
      <p:ext uri="{BB962C8B-B14F-4D97-AF65-F5344CB8AC3E}">
        <p14:creationId xmlns:p14="http://schemas.microsoft.com/office/powerpoint/2010/main" val="1385184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75" y="160338"/>
            <a:ext cx="11426825" cy="982662"/>
          </a:xfrm>
        </p:spPr>
        <p:txBody>
          <a:bodyPr>
            <a:normAutofit/>
          </a:bodyPr>
          <a:lstStyle/>
          <a:p>
            <a:r>
              <a:rPr lang="en-US" b="1" dirty="0"/>
              <a:t>International Journal Publications </a:t>
            </a:r>
          </a:p>
        </p:txBody>
      </p:sp>
      <p:sp>
        <p:nvSpPr>
          <p:cNvPr id="7"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 Placeholder 1"/>
          <p:cNvSpPr>
            <a:spLocks noGrp="1"/>
          </p:cNvSpPr>
          <p:nvPr>
            <p:ph type="body" sz="quarter" idx="11"/>
          </p:nvPr>
        </p:nvSpPr>
        <p:spPr>
          <a:xfrm>
            <a:off x="0" y="1524000"/>
            <a:ext cx="11807825" cy="4495800"/>
          </a:xfrm>
        </p:spPr>
        <p:txBody>
          <a:bodyPr>
            <a:normAutofit fontScale="92500" lnSpcReduction="20000"/>
          </a:bodyPr>
          <a:lstStyle/>
          <a:p>
            <a:r>
              <a:rPr lang="en-US" sz="1900" dirty="0">
                <a:latin typeface="Times New Roman" panose="02020603050405020304" pitchFamily="18" charset="0"/>
                <a:cs typeface="Times New Roman" panose="02020603050405020304" pitchFamily="18" charset="0"/>
              </a:rPr>
              <a:t>Karmaliani R, McFarlane J, Khuwaja HM, Somani Y, Bhamani SS, Saeed Ali T, Asad N, </a:t>
            </a:r>
            <a:r>
              <a:rPr lang="en-US" sz="1900" dirty="0" err="1">
                <a:latin typeface="Times New Roman" panose="02020603050405020304" pitchFamily="18" charset="0"/>
                <a:cs typeface="Times New Roman" panose="02020603050405020304" pitchFamily="18" charset="0"/>
              </a:rPr>
              <a:t>Chirwa</a:t>
            </a:r>
            <a:r>
              <a:rPr lang="en-US" sz="1900" dirty="0">
                <a:latin typeface="Times New Roman" panose="02020603050405020304" pitchFamily="18" charset="0"/>
                <a:cs typeface="Times New Roman" panose="02020603050405020304" pitchFamily="18" charset="0"/>
              </a:rPr>
              <a:t> ED, </a:t>
            </a:r>
            <a:r>
              <a:rPr lang="en-US" sz="1900" dirty="0" err="1">
                <a:latin typeface="Times New Roman" panose="02020603050405020304" pitchFamily="18" charset="0"/>
                <a:cs typeface="Times New Roman" panose="02020603050405020304" pitchFamily="18" charset="0"/>
              </a:rPr>
              <a:t>Jewkes</a:t>
            </a:r>
            <a:r>
              <a:rPr lang="en-US" sz="1900" dirty="0">
                <a:latin typeface="Times New Roman" panose="02020603050405020304" pitchFamily="18" charset="0"/>
                <a:cs typeface="Times New Roman" panose="02020603050405020304" pitchFamily="18" charset="0"/>
              </a:rPr>
              <a:t> R. Right To Play’s intervention to reduce peer violence among children in public schools in Pakistan: a cluster-randomized controlled trial. Global health action. 2020 Dec 31;13(1):1836604</a:t>
            </a:r>
            <a:r>
              <a:rPr lang="en-US" sz="1900" dirty="0" smtClean="0">
                <a:latin typeface="Times New Roman" panose="02020603050405020304" pitchFamily="18" charset="0"/>
                <a:cs typeface="Times New Roman" panose="02020603050405020304" pitchFamily="18" charset="0"/>
              </a:rPr>
              <a:t>.</a:t>
            </a:r>
          </a:p>
          <a:p>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Ali TS, Karmaliani R, Farhan R, Jawad F. Intimate Partner Violence against Women - a comprehensive depiction of Pakistani literature. Eastern Mediterranean Health Journal. 2020. Ref.:  Ms. No. EMHJ-D-19-00597R3</a:t>
            </a:r>
            <a:r>
              <a:rPr lang="en-US" sz="1900" dirty="0" smtClean="0">
                <a:latin typeface="Times New Roman" panose="02020603050405020304" pitchFamily="18" charset="0"/>
                <a:cs typeface="Times New Roman" panose="02020603050405020304" pitchFamily="18" charset="0"/>
              </a:rPr>
              <a:t>.</a:t>
            </a:r>
          </a:p>
          <a:p>
            <a:endParaRPr lang="en-US" sz="1900" dirty="0">
              <a:latin typeface="Times New Roman" panose="02020603050405020304" pitchFamily="18" charset="0"/>
              <a:cs typeface="Times New Roman" panose="02020603050405020304" pitchFamily="18" charset="0"/>
            </a:endParaRPr>
          </a:p>
          <a:p>
            <a:pPr lvl="0"/>
            <a:r>
              <a:rPr lang="en-US" sz="1900" dirty="0">
                <a:latin typeface="Times New Roman" panose="02020603050405020304" pitchFamily="18" charset="0"/>
                <a:cs typeface="Times New Roman" panose="02020603050405020304" pitchFamily="18" charset="0"/>
              </a:rPr>
              <a:t>Pradhan NA, </a:t>
            </a:r>
            <a:r>
              <a:rPr lang="en-US" sz="1900" dirty="0" err="1">
                <a:latin typeface="Times New Roman" panose="02020603050405020304" pitchFamily="18" charset="0"/>
                <a:cs typeface="Times New Roman" panose="02020603050405020304" pitchFamily="18" charset="0"/>
              </a:rPr>
              <a:t>Mughis</a:t>
            </a:r>
            <a:r>
              <a:rPr lang="en-US" sz="1900" dirty="0">
                <a:latin typeface="Times New Roman" panose="02020603050405020304" pitchFamily="18" charset="0"/>
                <a:cs typeface="Times New Roman" panose="02020603050405020304" pitchFamily="18" charset="0"/>
              </a:rPr>
              <a:t> W, Ali TS, Naseem M, Karmaliani R. School-based interventions to promote personal and environmental hygiene practices among children in Pakistan: protocol for a mixed methods study. BMC Public Health. 2020 Dec;20(1):1-4</a:t>
            </a:r>
            <a:r>
              <a:rPr lang="en-US" sz="1900" dirty="0" smtClean="0">
                <a:latin typeface="Times New Roman" panose="02020603050405020304" pitchFamily="18" charset="0"/>
                <a:cs typeface="Times New Roman" panose="02020603050405020304" pitchFamily="18" charset="0"/>
              </a:rPr>
              <a:t>.</a:t>
            </a:r>
          </a:p>
          <a:p>
            <a:pPr lvl="0"/>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Bhamani, S.S., Zahid, N., Zahid, W. et al. Association of depression and resilience with fertility quality of life among patients presenting to the infertility </a:t>
            </a:r>
            <a:r>
              <a:rPr lang="en-US" sz="1900" dirty="0" err="1">
                <a:latin typeface="Times New Roman" panose="02020603050405020304" pitchFamily="18" charset="0"/>
                <a:cs typeface="Times New Roman" panose="02020603050405020304" pitchFamily="18" charset="0"/>
              </a:rPr>
              <a:t>centre</a:t>
            </a:r>
            <a:r>
              <a:rPr lang="en-US" sz="1900" dirty="0">
                <a:latin typeface="Times New Roman" panose="02020603050405020304" pitchFamily="18" charset="0"/>
                <a:cs typeface="Times New Roman" panose="02020603050405020304" pitchFamily="18" charset="0"/>
              </a:rPr>
              <a:t> for treatment in Karachi, Pakistan. BMC Public Health 20, 1607 (2020). </a:t>
            </a:r>
            <a:endParaRPr lang="en-US" sz="1900" dirty="0" smtClean="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Younas, M., Parpio, Y., Saeed Ali, T., &amp; Awan, S. (2020). Male partners' knowledge and practices of antenatal care in district Swat, Khyber Pakhtunkhwa, Pakistan: A cross-sectional study. Journal of Midwifery and Reproductive Health, 8(1), 2005-2015.</a:t>
            </a:r>
          </a:p>
          <a:p>
            <a:endParaRPr lang="en-US" sz="1800" b="1" dirty="0"/>
          </a:p>
          <a:p>
            <a:endParaRPr lang="en-US" sz="1800" b="1" dirty="0"/>
          </a:p>
          <a:p>
            <a:pPr lvl="0"/>
            <a:endParaRPr lang="en-US" sz="1200" dirty="0"/>
          </a:p>
          <a:p>
            <a:pPr marL="0" lvl="0" indent="0">
              <a:buNone/>
            </a:pP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1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A6E3B928D47F4F8D21035CD6146484" ma:contentTypeVersion="4" ma:contentTypeDescription="Create a new document." ma:contentTypeScope="" ma:versionID="7d427c23e70ec9dc22283398f636d51f">
  <xsd:schema xmlns:xsd="http://www.w3.org/2001/XMLSchema" xmlns:xs="http://www.w3.org/2001/XMLSchema" xmlns:p="http://schemas.microsoft.com/office/2006/metadata/properties" xmlns:ns1="http://schemas.microsoft.com/sharepoint/v3" xmlns:ns2="b4419758-8a30-462b-a703-e2b3e7f503de" targetNamespace="http://schemas.microsoft.com/office/2006/metadata/properties" ma:root="true" ma:fieldsID="f64f870e1c504404de7f3dc3ad5363fe" ns1:_="" ns2:_="">
    <xsd:import namespace="http://schemas.microsoft.com/sharepoint/v3"/>
    <xsd:import namespace="b4419758-8a30-462b-a703-e2b3e7f503d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419758-8a30-462b-a703-e2b3e7f503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9502C1-F0C4-46C8-9D7B-78798E651F02}">
  <ds:schemaRefs>
    <ds:schemaRef ds:uri="http://schemas.microsoft.com/office/2006/documentManagement/types"/>
    <ds:schemaRef ds:uri="http://www.w3.org/XML/1998/namespace"/>
    <ds:schemaRef ds:uri="http://purl.org/dc/dcmitype/"/>
    <ds:schemaRef ds:uri="http://purl.org/dc/elements/1.1/"/>
    <ds:schemaRef ds:uri="b1c730f8-76d2-4567-8af4-231ef8e4a55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1C7A5658-0158-4B48-9020-4D21B7DFBA04}"/>
</file>

<file path=customXml/itemProps3.xml><?xml version="1.0" encoding="utf-8"?>
<ds:datastoreItem xmlns:ds="http://schemas.openxmlformats.org/officeDocument/2006/customXml" ds:itemID="{4899C0B6-E075-4112-9CAC-52255B6FAF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11456</TotalTime>
  <Words>1566</Words>
  <Application>Microsoft Office PowerPoint</Application>
  <PresentationFormat>Widescreen</PresentationFormat>
  <Paragraphs>249</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Bodoni MT</vt:lpstr>
      <vt:lpstr>Calibri</vt:lpstr>
      <vt:lpstr>Cambria</vt:lpstr>
      <vt:lpstr>Tahoma</vt:lpstr>
      <vt:lpstr>Times New Roman</vt:lpstr>
      <vt:lpstr>Wingdings</vt:lpstr>
      <vt:lpstr>Office Theme</vt:lpstr>
      <vt:lpstr>Public Health Stream  Research Output 2020</vt:lpstr>
      <vt:lpstr>Layout of the Presentation </vt:lpstr>
      <vt:lpstr>Scope </vt:lpstr>
      <vt:lpstr>Strategic Directions</vt:lpstr>
      <vt:lpstr>Goals of PHS</vt:lpstr>
      <vt:lpstr>Research Interest and Expertise </vt:lpstr>
      <vt:lpstr>Public Health Stream Scholarly Activities </vt:lpstr>
      <vt:lpstr>Book </vt:lpstr>
      <vt:lpstr>International Journal Publications </vt:lpstr>
      <vt:lpstr>International Journal Publications …</vt:lpstr>
      <vt:lpstr>National Journal Publications</vt:lpstr>
      <vt:lpstr>National Journal Publications…</vt:lpstr>
      <vt:lpstr>Publication Journals</vt:lpstr>
      <vt:lpstr>Extramural Grants Secured </vt:lpstr>
      <vt:lpstr>Grants Secured </vt:lpstr>
      <vt:lpstr>Grants Secured </vt:lpstr>
      <vt:lpstr>Grants Applied for:</vt:lpstr>
      <vt:lpstr>Grants Applied for:</vt:lpstr>
      <vt:lpstr>Achievements:</vt:lpstr>
      <vt:lpstr>Achievements:</vt:lpstr>
      <vt:lpstr>Achievements:</vt:lpstr>
      <vt:lpstr>Workshops and Conferences </vt:lpstr>
      <vt:lpstr>Workshops and Conferences </vt:lpstr>
      <vt:lpstr>Key National and International Presentations</vt:lpstr>
      <vt:lpstr>Way Forward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nazia.nadir</dc:creator>
  <cp:lastModifiedBy>Aamir Sarfaraz</cp:lastModifiedBy>
  <cp:revision>564</cp:revision>
  <cp:lastPrinted>2018-11-29T06:29:45Z</cp:lastPrinted>
  <dcterms:created xsi:type="dcterms:W3CDTF">2009-03-05T09:59:28Z</dcterms:created>
  <dcterms:modified xsi:type="dcterms:W3CDTF">2021-03-26T10:30:26Z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0x010100B7A6E3B928D47F4F8D21035CD6146484</vt:lpwstr>
  </property>
</Properties>
</file>