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94" r:id="rId24"/>
  </p:sldIdLst>
  <p:sldSz cx="12192000" cy="6858000"/>
  <p:notesSz cx="6881813" cy="9296400"/>
  <p:embeddedFontLst>
    <p:embeddedFont>
      <p:font typeface="Bodoni"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7UKtFfO/SCHnp6MhKLxALcPVk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F2ED0C-0C95-4A00-BE35-F096485C52E6}">
  <a:tblStyle styleId="{BAF2ED0C-0C95-4A00-BE35-F096485C52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363242C6-19AA-4753-9248-855B8BA1991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B14B17D-7110-4D28-8167-A94EDD8965AC}"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57" Type="http://schemas.openxmlformats.org/officeDocument/2006/relationships/theme" Target="theme/theme1.xml"/><Relationship Id="rId61"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5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p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SzPts val="1400"/>
              <a:buNone/>
            </a:pPr>
            <a:endParaRPr/>
          </a:p>
        </p:txBody>
      </p:sp>
      <p:sp>
        <p:nvSpPr>
          <p:cNvPr id="230" name="Google Shape;230;p53: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54: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6: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9: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3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5: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2" name="Google Shape;302;p5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3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5" name="Google Shape;95;p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1: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8" name="Google Shape;198;p5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5: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6: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2: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7" name="Google Shape;217;p5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
        <p:cNvGrpSpPr/>
        <p:nvPr/>
      </p:nvGrpSpPr>
      <p:grpSpPr>
        <a:xfrm>
          <a:off x="0" y="0"/>
          <a:ext cx="0" cy="0"/>
          <a:chOff x="0" y="0"/>
          <a:chExt cx="0" cy="0"/>
        </a:xfrm>
      </p:grpSpPr>
      <p:pic>
        <p:nvPicPr>
          <p:cNvPr id="14" name="Google Shape;14;p39"/>
          <p:cNvPicPr preferRelativeResize="0"/>
          <p:nvPr/>
        </p:nvPicPr>
        <p:blipFill rotWithShape="1">
          <a:blip r:embed="rId2">
            <a:alphaModFix/>
          </a:blip>
          <a:srcRect/>
          <a:stretch/>
        </p:blipFill>
        <p:spPr>
          <a:xfrm>
            <a:off x="0" y="2895600"/>
            <a:ext cx="12192000" cy="2296461"/>
          </a:xfrm>
          <a:prstGeom prst="rect">
            <a:avLst/>
          </a:prstGeom>
          <a:noFill/>
          <a:ln>
            <a:noFill/>
          </a:ln>
        </p:spPr>
      </p:pic>
      <p:pic>
        <p:nvPicPr>
          <p:cNvPr id="15" name="Google Shape;15;p39"/>
          <p:cNvPicPr preferRelativeResize="0"/>
          <p:nvPr/>
        </p:nvPicPr>
        <p:blipFill rotWithShape="1">
          <a:blip r:embed="rId3">
            <a:alphaModFix/>
          </a:blip>
          <a:srcRect l="8506" t="18045" r="10694" b="18797"/>
          <a:stretch/>
        </p:blipFill>
        <p:spPr>
          <a:xfrm>
            <a:off x="4648200" y="381000"/>
            <a:ext cx="2895601" cy="1600200"/>
          </a:xfrm>
          <a:prstGeom prst="rect">
            <a:avLst/>
          </a:prstGeom>
          <a:noFill/>
          <a:ln>
            <a:noFill/>
          </a:ln>
        </p:spPr>
      </p:pic>
      <p:sp>
        <p:nvSpPr>
          <p:cNvPr id="16" name="Google Shape;16;p39"/>
          <p:cNvSpPr txBox="1">
            <a:spLocks noGrp="1"/>
          </p:cNvSpPr>
          <p:nvPr>
            <p:ph type="ctrTitle"/>
          </p:nvPr>
        </p:nvSpPr>
        <p:spPr>
          <a:xfrm>
            <a:off x="914400" y="3276600"/>
            <a:ext cx="103632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43D"/>
              </a:buClr>
              <a:buSzPts val="2000"/>
              <a:buFont typeface="Calibri"/>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4766733" y="273051"/>
            <a:ext cx="6815667" cy="55943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chemeClr val="dk1"/>
              </a:buClr>
              <a:buSzPts val="3200"/>
              <a:buNone/>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8" name="Google Shape;68;p48"/>
          <p:cNvSpPr txBox="1">
            <a:spLocks noGrp="1"/>
          </p:cNvSpPr>
          <p:nvPr>
            <p:ph type="body" idx="2"/>
          </p:nvPr>
        </p:nvSpPr>
        <p:spPr>
          <a:xfrm>
            <a:off x="609601" y="1435101"/>
            <a:ext cx="4011084" cy="44322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8"/>
          <p:cNvSpPr txBox="1">
            <a:spLocks noGrp="1"/>
          </p:cNvSpPr>
          <p:nvPr>
            <p:ph type="dt" idx="10"/>
          </p:nvPr>
        </p:nvSpPr>
        <p:spPr>
          <a:xfrm>
            <a:off x="609600" y="6035675"/>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8"/>
          <p:cNvSpPr txBox="1">
            <a:spLocks noGrp="1"/>
          </p:cNvSpPr>
          <p:nvPr>
            <p:ph type="ftr" idx="11"/>
          </p:nvPr>
        </p:nvSpPr>
        <p:spPr>
          <a:xfrm>
            <a:off x="4165600" y="6035675"/>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8"/>
          <p:cNvSpPr txBox="1">
            <a:spLocks noGrp="1"/>
          </p:cNvSpPr>
          <p:nvPr>
            <p:ph type="sldNum" idx="12"/>
          </p:nvPr>
        </p:nvSpPr>
        <p:spPr>
          <a:xfrm>
            <a:off x="8737600" y="6035675"/>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43D"/>
              </a:buClr>
              <a:buSzPts val="2000"/>
              <a:buFont typeface="Calibri"/>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a:spLocks noGrp="1"/>
          </p:cNvSpPr>
          <p:nvPr>
            <p:ph type="pic" idx="2"/>
          </p:nvPr>
        </p:nvSpPr>
        <p:spPr>
          <a:xfrm>
            <a:off x="2389717" y="612775"/>
            <a:ext cx="7315200" cy="4114800"/>
          </a:xfrm>
          <a:prstGeom prst="rect">
            <a:avLst/>
          </a:prstGeom>
          <a:noFill/>
          <a:ln>
            <a:noFill/>
          </a:ln>
        </p:spPr>
      </p:sp>
      <p:sp>
        <p:nvSpPr>
          <p:cNvPr id="75" name="Google Shape;75;p49"/>
          <p:cNvSpPr txBox="1">
            <a:spLocks noGrp="1"/>
          </p:cNvSpPr>
          <p:nvPr>
            <p:ph type="body" idx="1"/>
          </p:nvPr>
        </p:nvSpPr>
        <p:spPr>
          <a:xfrm>
            <a:off x="2389717" y="5367338"/>
            <a:ext cx="7315200" cy="5762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6" name="Google Shape;76;p49"/>
          <p:cNvSpPr txBox="1">
            <a:spLocks noGrp="1"/>
          </p:cNvSpPr>
          <p:nvPr>
            <p:ph type="dt" idx="10"/>
          </p:nvPr>
        </p:nvSpPr>
        <p:spPr>
          <a:xfrm>
            <a:off x="609600" y="6035675"/>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ftr" idx="11"/>
          </p:nvPr>
        </p:nvSpPr>
        <p:spPr>
          <a:xfrm>
            <a:off x="4165600" y="6035675"/>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9"/>
          <p:cNvSpPr txBox="1">
            <a:spLocks noGrp="1"/>
          </p:cNvSpPr>
          <p:nvPr>
            <p:ph type="sldNum" idx="12"/>
          </p:nvPr>
        </p:nvSpPr>
        <p:spPr>
          <a:xfrm>
            <a:off x="8737600" y="6035675"/>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7"/>
        <p:cNvGrpSpPr/>
        <p:nvPr/>
      </p:nvGrpSpPr>
      <p:grpSpPr>
        <a:xfrm>
          <a:off x="0" y="0"/>
          <a:ext cx="0" cy="0"/>
          <a:chOff x="0" y="0"/>
          <a:chExt cx="0" cy="0"/>
        </a:xfrm>
      </p:grpSpPr>
      <p:pic>
        <p:nvPicPr>
          <p:cNvPr id="18" name="Google Shape;18;p40"/>
          <p:cNvPicPr preferRelativeResize="0"/>
          <p:nvPr/>
        </p:nvPicPr>
        <p:blipFill rotWithShape="1">
          <a:blip r:embed="rId2">
            <a:alphaModFix/>
          </a:blip>
          <a:srcRect l="-1176" t="-12071" r="1174" b="-2214"/>
          <a:stretch/>
        </p:blipFill>
        <p:spPr>
          <a:xfrm>
            <a:off x="-152400" y="1219200"/>
            <a:ext cx="8153400" cy="95922"/>
          </a:xfrm>
          <a:prstGeom prst="rect">
            <a:avLst/>
          </a:prstGeom>
          <a:noFill/>
          <a:ln>
            <a:noFill/>
          </a:ln>
        </p:spPr>
      </p:pic>
      <p:sp>
        <p:nvSpPr>
          <p:cNvPr id="19" name="Google Shape;19;p40"/>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1"/>
        <p:cNvGrpSpPr/>
        <p:nvPr/>
      </p:nvGrpSpPr>
      <p:grpSpPr>
        <a:xfrm>
          <a:off x="0" y="0"/>
          <a:ext cx="0" cy="0"/>
          <a:chOff x="0" y="0"/>
          <a:chExt cx="0" cy="0"/>
        </a:xfrm>
      </p:grpSpPr>
      <p:pic>
        <p:nvPicPr>
          <p:cNvPr id="22" name="Google Shape;22;p56"/>
          <p:cNvPicPr preferRelativeResize="0"/>
          <p:nvPr/>
        </p:nvPicPr>
        <p:blipFill rotWithShape="1">
          <a:blip r:embed="rId2">
            <a:alphaModFix/>
          </a:blip>
          <a:srcRect l="-1176" t="-12071" r="1175" b="-2214"/>
          <a:stretch/>
        </p:blipFill>
        <p:spPr>
          <a:xfrm>
            <a:off x="-152400" y="1219200"/>
            <a:ext cx="8153400" cy="95922"/>
          </a:xfrm>
          <a:prstGeom prst="rect">
            <a:avLst/>
          </a:prstGeom>
          <a:noFill/>
          <a:ln>
            <a:noFill/>
          </a:ln>
        </p:spPr>
      </p:pic>
      <p:sp>
        <p:nvSpPr>
          <p:cNvPr id="23" name="Google Shape;23;p56"/>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4" name="Google Shape;24;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609600" y="2209800"/>
            <a:ext cx="5715000" cy="167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42"/>
          <p:cNvPicPr preferRelativeResize="0"/>
          <p:nvPr/>
        </p:nvPicPr>
        <p:blipFill rotWithShape="1">
          <a:blip r:embed="rId2">
            <a:alphaModFix/>
          </a:blip>
          <a:srcRect l="-1176" t="-12071" r="1174" b="-2214"/>
          <a:stretch/>
        </p:blipFill>
        <p:spPr>
          <a:xfrm>
            <a:off x="-76200" y="3962400"/>
            <a:ext cx="6553199" cy="77096"/>
          </a:xfrm>
          <a:prstGeom prst="rect">
            <a:avLst/>
          </a:prstGeom>
          <a:noFill/>
          <a:ln>
            <a:noFill/>
          </a:ln>
        </p:spPr>
      </p:pic>
      <p:sp>
        <p:nvSpPr>
          <p:cNvPr id="28" name="Google Shape;28;p42"/>
          <p:cNvSpPr>
            <a:spLocks noGrp="1"/>
          </p:cNvSpPr>
          <p:nvPr>
            <p:ph type="pic" idx="2"/>
          </p:nvPr>
        </p:nvSpPr>
        <p:spPr>
          <a:xfrm>
            <a:off x="6656451" y="990600"/>
            <a:ext cx="5029200" cy="5029200"/>
          </a:xfrm>
          <a:prstGeom prst="ellipse">
            <a:avLst/>
          </a:prstGeom>
          <a:noFill/>
          <a:ln w="41275" cap="flat" cmpd="sng">
            <a:solidFill>
              <a:srgbClr val="00843D"/>
            </a:solidFill>
            <a:prstDash val="solid"/>
            <a:round/>
            <a:headEnd type="none" w="sm" len="sm"/>
            <a:tailEnd type="none" w="sm" len="sm"/>
          </a:ln>
        </p:spPr>
      </p:sp>
      <p:sp>
        <p:nvSpPr>
          <p:cNvPr id="29" name="Google Shape;29;p42"/>
          <p:cNvSpPr txBox="1">
            <a:spLocks noGrp="1"/>
          </p:cNvSpPr>
          <p:nvPr>
            <p:ph type="body" idx="1"/>
          </p:nvPr>
        </p:nvSpPr>
        <p:spPr>
          <a:xfrm>
            <a:off x="609600" y="4191000"/>
            <a:ext cx="57150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rgbClr val="00843D"/>
              </a:buClr>
              <a:buSzPts val="2400"/>
              <a:buNone/>
              <a:defRPr sz="2400" i="1">
                <a:solidFill>
                  <a:srgbClr val="00843D"/>
                </a:solidFill>
                <a:latin typeface="Calibri"/>
                <a:ea typeface="Calibri"/>
                <a:cs typeface="Calibri"/>
                <a:sym typeface="Calibri"/>
              </a:defRPr>
            </a:lvl1pPr>
            <a:lvl2pPr marL="914400" lvl="1" indent="-228600" algn="l">
              <a:lnSpc>
                <a:spcPct val="100000"/>
              </a:lnSpc>
              <a:spcBef>
                <a:spcPts val="40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20"/>
              </a:spcBef>
              <a:spcAft>
                <a:spcPts val="0"/>
              </a:spcAft>
              <a:buClr>
                <a:srgbClr val="888888"/>
              </a:buClr>
              <a:buSzPts val="1600"/>
              <a:buNone/>
              <a:defRPr sz="1600">
                <a:solidFill>
                  <a:srgbClr val="888888"/>
                </a:solidFill>
              </a:defRPr>
            </a:lvl4pPr>
            <a:lvl5pPr marL="2286000" lvl="4" indent="-228600" algn="l">
              <a:lnSpc>
                <a:spcPct val="100000"/>
              </a:lnSpc>
              <a:spcBef>
                <a:spcPts val="320"/>
              </a:spcBef>
              <a:spcAft>
                <a:spcPts val="0"/>
              </a:spcAft>
              <a:buClr>
                <a:srgbClr val="888888"/>
              </a:buClr>
              <a:buSzPts val="1600"/>
              <a:buNone/>
              <a:defRPr sz="1600">
                <a:solidFill>
                  <a:srgbClr val="888888"/>
                </a:solidFill>
              </a:defRPr>
            </a:lvl5pPr>
            <a:lvl6pPr marL="2743200" lvl="5" indent="-228600" algn="l">
              <a:lnSpc>
                <a:spcPct val="100000"/>
              </a:lnSpc>
              <a:spcBef>
                <a:spcPts val="320"/>
              </a:spcBef>
              <a:spcAft>
                <a:spcPts val="0"/>
              </a:spcAft>
              <a:buClr>
                <a:srgbClr val="888888"/>
              </a:buClr>
              <a:buSzPts val="1600"/>
              <a:buNone/>
              <a:defRPr sz="1600">
                <a:solidFill>
                  <a:srgbClr val="888888"/>
                </a:solidFill>
              </a:defRPr>
            </a:lvl6pPr>
            <a:lvl7pPr marL="3200400" lvl="6" indent="-228600" algn="l">
              <a:lnSpc>
                <a:spcPct val="100000"/>
              </a:lnSpc>
              <a:spcBef>
                <a:spcPts val="320"/>
              </a:spcBef>
              <a:spcAft>
                <a:spcPts val="0"/>
              </a:spcAft>
              <a:buClr>
                <a:srgbClr val="888888"/>
              </a:buClr>
              <a:buSzPts val="1600"/>
              <a:buNone/>
              <a:defRPr sz="1600">
                <a:solidFill>
                  <a:srgbClr val="888888"/>
                </a:solidFill>
              </a:defRPr>
            </a:lvl7pPr>
            <a:lvl8pPr marL="3657600" lvl="7" indent="-228600" algn="l">
              <a:lnSpc>
                <a:spcPct val="100000"/>
              </a:lnSpc>
              <a:spcBef>
                <a:spcPts val="320"/>
              </a:spcBef>
              <a:spcAft>
                <a:spcPts val="0"/>
              </a:spcAft>
              <a:buClr>
                <a:srgbClr val="888888"/>
              </a:buClr>
              <a:buSzPts val="1600"/>
              <a:buNone/>
              <a:defRPr sz="1600">
                <a:solidFill>
                  <a:srgbClr val="888888"/>
                </a:solidFill>
              </a:defRPr>
            </a:lvl8pPr>
            <a:lvl9pPr marL="4114800" lvl="8" indent="-228600" algn="l">
              <a:lnSpc>
                <a:spcPct val="100000"/>
              </a:lnSpc>
              <a:spcBef>
                <a:spcPts val="32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0"/>
        <p:cNvGrpSpPr/>
        <p:nvPr/>
      </p:nvGrpSpPr>
      <p:grpSpPr>
        <a:xfrm>
          <a:off x="0" y="0"/>
          <a:ext cx="0" cy="0"/>
          <a:chOff x="0" y="0"/>
          <a:chExt cx="0" cy="0"/>
        </a:xfrm>
      </p:grpSpPr>
      <p:sp>
        <p:nvSpPr>
          <p:cNvPr id="31" name="Google Shape;31;p43"/>
          <p:cNvSpPr>
            <a:spLocks noGrp="1"/>
          </p:cNvSpPr>
          <p:nvPr>
            <p:ph type="pic" idx="2"/>
          </p:nvPr>
        </p:nvSpPr>
        <p:spPr>
          <a:xfrm>
            <a:off x="7113651" y="1600200"/>
            <a:ext cx="4572000" cy="4572000"/>
          </a:xfrm>
          <a:prstGeom prst="ellipse">
            <a:avLst/>
          </a:prstGeom>
          <a:noFill/>
          <a:ln w="41275" cap="flat" cmpd="sng">
            <a:solidFill>
              <a:srgbClr val="00843D"/>
            </a:solidFill>
            <a:prstDash val="solid"/>
            <a:round/>
            <a:headEnd type="none" w="sm" len="sm"/>
            <a:tailEnd type="none" w="sm" len="sm"/>
          </a:ln>
        </p:spPr>
      </p:sp>
      <p:pic>
        <p:nvPicPr>
          <p:cNvPr id="32" name="Google Shape;32;p43"/>
          <p:cNvPicPr preferRelativeResize="0"/>
          <p:nvPr/>
        </p:nvPicPr>
        <p:blipFill rotWithShape="1">
          <a:blip r:embed="rId2">
            <a:alphaModFix/>
          </a:blip>
          <a:srcRect l="-1176" t="-12071" r="1174" b="-2214"/>
          <a:stretch/>
        </p:blipFill>
        <p:spPr>
          <a:xfrm>
            <a:off x="-152400" y="1219200"/>
            <a:ext cx="8153400" cy="95922"/>
          </a:xfrm>
          <a:prstGeom prst="rect">
            <a:avLst/>
          </a:prstGeom>
          <a:noFill/>
          <a:ln>
            <a:noFill/>
          </a:ln>
        </p:spPr>
      </p:pic>
      <p:sp>
        <p:nvSpPr>
          <p:cNvPr id="33" name="Google Shape;33;p43"/>
          <p:cNvSpPr txBox="1">
            <a:spLocks noGrp="1"/>
          </p:cNvSpPr>
          <p:nvPr>
            <p:ph type="body" idx="1"/>
          </p:nvPr>
        </p:nvSpPr>
        <p:spPr>
          <a:xfrm>
            <a:off x="609600" y="1600200"/>
            <a:ext cx="60198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5"/>
        <p:cNvGrpSpPr/>
        <p:nvPr/>
      </p:nvGrpSpPr>
      <p:grpSpPr>
        <a:xfrm>
          <a:off x="0" y="0"/>
          <a:ext cx="0" cy="0"/>
          <a:chOff x="0" y="0"/>
          <a:chExt cx="0" cy="0"/>
        </a:xfrm>
      </p:grpSpPr>
      <p:pic>
        <p:nvPicPr>
          <p:cNvPr id="36" name="Google Shape;36;p44"/>
          <p:cNvPicPr preferRelativeResize="0"/>
          <p:nvPr/>
        </p:nvPicPr>
        <p:blipFill rotWithShape="1">
          <a:blip r:embed="rId2">
            <a:alphaModFix/>
          </a:blip>
          <a:srcRect l="-1176" t="-12071" r="1174" b="-2214"/>
          <a:stretch/>
        </p:blipFill>
        <p:spPr>
          <a:xfrm>
            <a:off x="-152400" y="1219200"/>
            <a:ext cx="8153400" cy="95922"/>
          </a:xfrm>
          <a:prstGeom prst="rect">
            <a:avLst/>
          </a:prstGeom>
          <a:noFill/>
          <a:ln>
            <a:noFill/>
          </a:ln>
        </p:spPr>
      </p:pic>
      <p:sp>
        <p:nvSpPr>
          <p:cNvPr id="37" name="Google Shape;37;p44"/>
          <p:cNvSpPr>
            <a:spLocks noGrp="1"/>
          </p:cNvSpPr>
          <p:nvPr>
            <p:ph type="pic" idx="2"/>
          </p:nvPr>
        </p:nvSpPr>
        <p:spPr>
          <a:xfrm>
            <a:off x="1143000" y="1941177"/>
            <a:ext cx="1828800" cy="1828800"/>
          </a:xfrm>
          <a:prstGeom prst="ellipse">
            <a:avLst/>
          </a:prstGeom>
          <a:noFill/>
          <a:ln w="19050" cap="flat" cmpd="sng">
            <a:solidFill>
              <a:srgbClr val="00843D"/>
            </a:solidFill>
            <a:prstDash val="solid"/>
            <a:round/>
            <a:headEnd type="none" w="sm" len="sm"/>
            <a:tailEnd type="none" w="sm" len="sm"/>
          </a:ln>
        </p:spPr>
      </p:sp>
      <p:sp>
        <p:nvSpPr>
          <p:cNvPr id="38" name="Google Shape;38;p44"/>
          <p:cNvSpPr txBox="1">
            <a:spLocks noGrp="1"/>
          </p:cNvSpPr>
          <p:nvPr>
            <p:ph type="body" idx="1"/>
          </p:nvPr>
        </p:nvSpPr>
        <p:spPr>
          <a:xfrm>
            <a:off x="609600" y="4191000"/>
            <a:ext cx="289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Clr>
                <a:schemeClr val="dk1"/>
              </a:buClr>
              <a:buSzPts val="2400"/>
              <a:buNone/>
              <a:defRPr sz="2400" i="0">
                <a:solidFill>
                  <a:schemeClr val="dk1"/>
                </a:solidFill>
                <a:latin typeface="Calibri"/>
                <a:ea typeface="Calibri"/>
                <a:cs typeface="Calibri"/>
                <a:sym typeface="Calibri"/>
              </a:defRPr>
            </a:lvl1pPr>
            <a:lvl2pPr marL="914400" lvl="1" indent="-228600" algn="l">
              <a:lnSpc>
                <a:spcPct val="100000"/>
              </a:lnSpc>
              <a:spcBef>
                <a:spcPts val="40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20"/>
              </a:spcBef>
              <a:spcAft>
                <a:spcPts val="0"/>
              </a:spcAft>
              <a:buClr>
                <a:srgbClr val="888888"/>
              </a:buClr>
              <a:buSzPts val="1600"/>
              <a:buNone/>
              <a:defRPr sz="1600">
                <a:solidFill>
                  <a:srgbClr val="888888"/>
                </a:solidFill>
              </a:defRPr>
            </a:lvl4pPr>
            <a:lvl5pPr marL="2286000" lvl="4" indent="-228600" algn="l">
              <a:lnSpc>
                <a:spcPct val="100000"/>
              </a:lnSpc>
              <a:spcBef>
                <a:spcPts val="320"/>
              </a:spcBef>
              <a:spcAft>
                <a:spcPts val="0"/>
              </a:spcAft>
              <a:buClr>
                <a:srgbClr val="888888"/>
              </a:buClr>
              <a:buSzPts val="1600"/>
              <a:buNone/>
              <a:defRPr sz="1600">
                <a:solidFill>
                  <a:srgbClr val="888888"/>
                </a:solidFill>
              </a:defRPr>
            </a:lvl5pPr>
            <a:lvl6pPr marL="2743200" lvl="5" indent="-228600" algn="l">
              <a:lnSpc>
                <a:spcPct val="100000"/>
              </a:lnSpc>
              <a:spcBef>
                <a:spcPts val="320"/>
              </a:spcBef>
              <a:spcAft>
                <a:spcPts val="0"/>
              </a:spcAft>
              <a:buClr>
                <a:srgbClr val="888888"/>
              </a:buClr>
              <a:buSzPts val="1600"/>
              <a:buNone/>
              <a:defRPr sz="1600">
                <a:solidFill>
                  <a:srgbClr val="888888"/>
                </a:solidFill>
              </a:defRPr>
            </a:lvl6pPr>
            <a:lvl7pPr marL="3200400" lvl="6" indent="-228600" algn="l">
              <a:lnSpc>
                <a:spcPct val="100000"/>
              </a:lnSpc>
              <a:spcBef>
                <a:spcPts val="320"/>
              </a:spcBef>
              <a:spcAft>
                <a:spcPts val="0"/>
              </a:spcAft>
              <a:buClr>
                <a:srgbClr val="888888"/>
              </a:buClr>
              <a:buSzPts val="1600"/>
              <a:buNone/>
              <a:defRPr sz="1600">
                <a:solidFill>
                  <a:srgbClr val="888888"/>
                </a:solidFill>
              </a:defRPr>
            </a:lvl7pPr>
            <a:lvl8pPr marL="3657600" lvl="7" indent="-228600" algn="l">
              <a:lnSpc>
                <a:spcPct val="100000"/>
              </a:lnSpc>
              <a:spcBef>
                <a:spcPts val="320"/>
              </a:spcBef>
              <a:spcAft>
                <a:spcPts val="0"/>
              </a:spcAft>
              <a:buClr>
                <a:srgbClr val="888888"/>
              </a:buClr>
              <a:buSzPts val="1600"/>
              <a:buNone/>
              <a:defRPr sz="1600">
                <a:solidFill>
                  <a:srgbClr val="888888"/>
                </a:solidFill>
              </a:defRPr>
            </a:lvl8pPr>
            <a:lvl9pPr marL="4114800" lvl="8" indent="-228600" algn="l">
              <a:lnSpc>
                <a:spcPct val="100000"/>
              </a:lnSpc>
              <a:spcBef>
                <a:spcPts val="320"/>
              </a:spcBef>
              <a:spcAft>
                <a:spcPts val="0"/>
              </a:spcAft>
              <a:buClr>
                <a:srgbClr val="888888"/>
              </a:buClr>
              <a:buSzPts val="1600"/>
              <a:buNone/>
              <a:defRPr sz="1600">
                <a:solidFill>
                  <a:srgbClr val="888888"/>
                </a:solidFill>
              </a:defRPr>
            </a:lvl9pPr>
          </a:lstStyle>
          <a:p>
            <a:endParaRPr/>
          </a:p>
        </p:txBody>
      </p:sp>
      <p:sp>
        <p:nvSpPr>
          <p:cNvPr id="39" name="Google Shape;39;p44"/>
          <p:cNvSpPr>
            <a:spLocks noGrp="1"/>
          </p:cNvSpPr>
          <p:nvPr>
            <p:ph type="pic" idx="3"/>
          </p:nvPr>
        </p:nvSpPr>
        <p:spPr>
          <a:xfrm>
            <a:off x="5181600" y="1941177"/>
            <a:ext cx="1828800" cy="1828800"/>
          </a:xfrm>
          <a:prstGeom prst="ellipse">
            <a:avLst/>
          </a:prstGeom>
          <a:noFill/>
          <a:ln w="19050" cap="flat" cmpd="sng">
            <a:solidFill>
              <a:srgbClr val="00843D"/>
            </a:solidFill>
            <a:prstDash val="solid"/>
            <a:round/>
            <a:headEnd type="none" w="sm" len="sm"/>
            <a:tailEnd type="none" w="sm" len="sm"/>
          </a:ln>
        </p:spPr>
      </p:sp>
      <p:sp>
        <p:nvSpPr>
          <p:cNvPr id="40" name="Google Shape;40;p44"/>
          <p:cNvSpPr txBox="1">
            <a:spLocks noGrp="1"/>
          </p:cNvSpPr>
          <p:nvPr>
            <p:ph type="body" idx="4"/>
          </p:nvPr>
        </p:nvSpPr>
        <p:spPr>
          <a:xfrm>
            <a:off x="4648200" y="4191000"/>
            <a:ext cx="289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Clr>
                <a:schemeClr val="dk1"/>
              </a:buClr>
              <a:buSzPts val="2400"/>
              <a:buNone/>
              <a:defRPr sz="2400" i="0">
                <a:solidFill>
                  <a:schemeClr val="dk1"/>
                </a:solidFill>
                <a:latin typeface="Calibri"/>
                <a:ea typeface="Calibri"/>
                <a:cs typeface="Calibri"/>
                <a:sym typeface="Calibri"/>
              </a:defRPr>
            </a:lvl1pPr>
            <a:lvl2pPr marL="914400" lvl="1" indent="-228600" algn="l">
              <a:lnSpc>
                <a:spcPct val="100000"/>
              </a:lnSpc>
              <a:spcBef>
                <a:spcPts val="40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20"/>
              </a:spcBef>
              <a:spcAft>
                <a:spcPts val="0"/>
              </a:spcAft>
              <a:buClr>
                <a:srgbClr val="888888"/>
              </a:buClr>
              <a:buSzPts val="1600"/>
              <a:buNone/>
              <a:defRPr sz="1600">
                <a:solidFill>
                  <a:srgbClr val="888888"/>
                </a:solidFill>
              </a:defRPr>
            </a:lvl4pPr>
            <a:lvl5pPr marL="2286000" lvl="4" indent="-228600" algn="l">
              <a:lnSpc>
                <a:spcPct val="100000"/>
              </a:lnSpc>
              <a:spcBef>
                <a:spcPts val="320"/>
              </a:spcBef>
              <a:spcAft>
                <a:spcPts val="0"/>
              </a:spcAft>
              <a:buClr>
                <a:srgbClr val="888888"/>
              </a:buClr>
              <a:buSzPts val="1600"/>
              <a:buNone/>
              <a:defRPr sz="1600">
                <a:solidFill>
                  <a:srgbClr val="888888"/>
                </a:solidFill>
              </a:defRPr>
            </a:lvl5pPr>
            <a:lvl6pPr marL="2743200" lvl="5" indent="-228600" algn="l">
              <a:lnSpc>
                <a:spcPct val="100000"/>
              </a:lnSpc>
              <a:spcBef>
                <a:spcPts val="320"/>
              </a:spcBef>
              <a:spcAft>
                <a:spcPts val="0"/>
              </a:spcAft>
              <a:buClr>
                <a:srgbClr val="888888"/>
              </a:buClr>
              <a:buSzPts val="1600"/>
              <a:buNone/>
              <a:defRPr sz="1600">
                <a:solidFill>
                  <a:srgbClr val="888888"/>
                </a:solidFill>
              </a:defRPr>
            </a:lvl6pPr>
            <a:lvl7pPr marL="3200400" lvl="6" indent="-228600" algn="l">
              <a:lnSpc>
                <a:spcPct val="100000"/>
              </a:lnSpc>
              <a:spcBef>
                <a:spcPts val="320"/>
              </a:spcBef>
              <a:spcAft>
                <a:spcPts val="0"/>
              </a:spcAft>
              <a:buClr>
                <a:srgbClr val="888888"/>
              </a:buClr>
              <a:buSzPts val="1600"/>
              <a:buNone/>
              <a:defRPr sz="1600">
                <a:solidFill>
                  <a:srgbClr val="888888"/>
                </a:solidFill>
              </a:defRPr>
            </a:lvl7pPr>
            <a:lvl8pPr marL="3657600" lvl="7" indent="-228600" algn="l">
              <a:lnSpc>
                <a:spcPct val="100000"/>
              </a:lnSpc>
              <a:spcBef>
                <a:spcPts val="320"/>
              </a:spcBef>
              <a:spcAft>
                <a:spcPts val="0"/>
              </a:spcAft>
              <a:buClr>
                <a:srgbClr val="888888"/>
              </a:buClr>
              <a:buSzPts val="1600"/>
              <a:buNone/>
              <a:defRPr sz="1600">
                <a:solidFill>
                  <a:srgbClr val="888888"/>
                </a:solidFill>
              </a:defRPr>
            </a:lvl8pPr>
            <a:lvl9pPr marL="4114800" lvl="8" indent="-228600" algn="l">
              <a:lnSpc>
                <a:spcPct val="100000"/>
              </a:lnSpc>
              <a:spcBef>
                <a:spcPts val="320"/>
              </a:spcBef>
              <a:spcAft>
                <a:spcPts val="0"/>
              </a:spcAft>
              <a:buClr>
                <a:srgbClr val="888888"/>
              </a:buClr>
              <a:buSzPts val="1600"/>
              <a:buNone/>
              <a:defRPr sz="1600">
                <a:solidFill>
                  <a:srgbClr val="888888"/>
                </a:solidFill>
              </a:defRPr>
            </a:lvl9pPr>
          </a:lstStyle>
          <a:p>
            <a:endParaRPr/>
          </a:p>
        </p:txBody>
      </p:sp>
      <p:sp>
        <p:nvSpPr>
          <p:cNvPr id="41" name="Google Shape;41;p44"/>
          <p:cNvSpPr>
            <a:spLocks noGrp="1"/>
          </p:cNvSpPr>
          <p:nvPr>
            <p:ph type="pic" idx="5"/>
          </p:nvPr>
        </p:nvSpPr>
        <p:spPr>
          <a:xfrm>
            <a:off x="9144000" y="1941177"/>
            <a:ext cx="1828800" cy="1828800"/>
          </a:xfrm>
          <a:prstGeom prst="ellipse">
            <a:avLst/>
          </a:prstGeom>
          <a:noFill/>
          <a:ln w="19050" cap="flat" cmpd="sng">
            <a:solidFill>
              <a:srgbClr val="00843D"/>
            </a:solidFill>
            <a:prstDash val="solid"/>
            <a:round/>
            <a:headEnd type="none" w="sm" len="sm"/>
            <a:tailEnd type="none" w="sm" len="sm"/>
          </a:ln>
        </p:spPr>
      </p:sp>
      <p:sp>
        <p:nvSpPr>
          <p:cNvPr id="42" name="Google Shape;42;p44"/>
          <p:cNvSpPr txBox="1">
            <a:spLocks noGrp="1"/>
          </p:cNvSpPr>
          <p:nvPr>
            <p:ph type="body" idx="6"/>
          </p:nvPr>
        </p:nvSpPr>
        <p:spPr>
          <a:xfrm>
            <a:off x="8610600" y="4191000"/>
            <a:ext cx="289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Clr>
                <a:schemeClr val="dk1"/>
              </a:buClr>
              <a:buSzPts val="2400"/>
              <a:buNone/>
              <a:defRPr sz="2400" i="0">
                <a:solidFill>
                  <a:schemeClr val="dk1"/>
                </a:solidFill>
                <a:latin typeface="Calibri"/>
                <a:ea typeface="Calibri"/>
                <a:cs typeface="Calibri"/>
                <a:sym typeface="Calibri"/>
              </a:defRPr>
            </a:lvl1pPr>
            <a:lvl2pPr marL="914400" lvl="1" indent="-228600" algn="l">
              <a:lnSpc>
                <a:spcPct val="100000"/>
              </a:lnSpc>
              <a:spcBef>
                <a:spcPts val="40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20"/>
              </a:spcBef>
              <a:spcAft>
                <a:spcPts val="0"/>
              </a:spcAft>
              <a:buClr>
                <a:srgbClr val="888888"/>
              </a:buClr>
              <a:buSzPts val="1600"/>
              <a:buNone/>
              <a:defRPr sz="1600">
                <a:solidFill>
                  <a:srgbClr val="888888"/>
                </a:solidFill>
              </a:defRPr>
            </a:lvl4pPr>
            <a:lvl5pPr marL="2286000" lvl="4" indent="-228600" algn="l">
              <a:lnSpc>
                <a:spcPct val="100000"/>
              </a:lnSpc>
              <a:spcBef>
                <a:spcPts val="320"/>
              </a:spcBef>
              <a:spcAft>
                <a:spcPts val="0"/>
              </a:spcAft>
              <a:buClr>
                <a:srgbClr val="888888"/>
              </a:buClr>
              <a:buSzPts val="1600"/>
              <a:buNone/>
              <a:defRPr sz="1600">
                <a:solidFill>
                  <a:srgbClr val="888888"/>
                </a:solidFill>
              </a:defRPr>
            </a:lvl5pPr>
            <a:lvl6pPr marL="2743200" lvl="5" indent="-228600" algn="l">
              <a:lnSpc>
                <a:spcPct val="100000"/>
              </a:lnSpc>
              <a:spcBef>
                <a:spcPts val="320"/>
              </a:spcBef>
              <a:spcAft>
                <a:spcPts val="0"/>
              </a:spcAft>
              <a:buClr>
                <a:srgbClr val="888888"/>
              </a:buClr>
              <a:buSzPts val="1600"/>
              <a:buNone/>
              <a:defRPr sz="1600">
                <a:solidFill>
                  <a:srgbClr val="888888"/>
                </a:solidFill>
              </a:defRPr>
            </a:lvl6pPr>
            <a:lvl7pPr marL="3200400" lvl="6" indent="-228600" algn="l">
              <a:lnSpc>
                <a:spcPct val="100000"/>
              </a:lnSpc>
              <a:spcBef>
                <a:spcPts val="320"/>
              </a:spcBef>
              <a:spcAft>
                <a:spcPts val="0"/>
              </a:spcAft>
              <a:buClr>
                <a:srgbClr val="888888"/>
              </a:buClr>
              <a:buSzPts val="1600"/>
              <a:buNone/>
              <a:defRPr sz="1600">
                <a:solidFill>
                  <a:srgbClr val="888888"/>
                </a:solidFill>
              </a:defRPr>
            </a:lvl7pPr>
            <a:lvl8pPr marL="3657600" lvl="7" indent="-228600" algn="l">
              <a:lnSpc>
                <a:spcPct val="100000"/>
              </a:lnSpc>
              <a:spcBef>
                <a:spcPts val="320"/>
              </a:spcBef>
              <a:spcAft>
                <a:spcPts val="0"/>
              </a:spcAft>
              <a:buClr>
                <a:srgbClr val="888888"/>
              </a:buClr>
              <a:buSzPts val="1600"/>
              <a:buNone/>
              <a:defRPr sz="1600">
                <a:solidFill>
                  <a:srgbClr val="888888"/>
                </a:solidFill>
              </a:defRPr>
            </a:lvl8pPr>
            <a:lvl9pPr marL="4114800" lvl="8" indent="-228600" algn="l">
              <a:lnSpc>
                <a:spcPct val="100000"/>
              </a:lnSpc>
              <a:spcBef>
                <a:spcPts val="320"/>
              </a:spcBef>
              <a:spcAft>
                <a:spcPts val="0"/>
              </a:spcAft>
              <a:buClr>
                <a:srgbClr val="888888"/>
              </a:buClr>
              <a:buSzPts val="1600"/>
              <a:buNone/>
              <a:defRPr sz="1600">
                <a:solidFill>
                  <a:srgbClr val="888888"/>
                </a:solidFill>
              </a:defRPr>
            </a:lvl9pPr>
          </a:lstStyle>
          <a:p>
            <a:endParaRPr/>
          </a:p>
        </p:txBody>
      </p:sp>
      <p:sp>
        <p:nvSpPr>
          <p:cNvPr id="43" name="Google Shape;43;p44"/>
          <p:cNvSpPr txBox="1">
            <a:spLocks noGrp="1"/>
          </p:cNvSpPr>
          <p:nvPr>
            <p:ph type="title"/>
          </p:nvPr>
        </p:nvSpPr>
        <p:spPr>
          <a:xfrm>
            <a:off x="609600" y="228600"/>
            <a:ext cx="8991600" cy="990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609600" y="1600201"/>
            <a:ext cx="10972800" cy="42671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45"/>
          <p:cNvSpPr txBox="1">
            <a:spLocks noGrp="1"/>
          </p:cNvSpPr>
          <p:nvPr>
            <p:ph type="dt" idx="10"/>
          </p:nvPr>
        </p:nvSpPr>
        <p:spPr>
          <a:xfrm>
            <a:off x="609600" y="6035675"/>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5"/>
          <p:cNvSpPr txBox="1">
            <a:spLocks noGrp="1"/>
          </p:cNvSpPr>
          <p:nvPr>
            <p:ph type="ftr" idx="11"/>
          </p:nvPr>
        </p:nvSpPr>
        <p:spPr>
          <a:xfrm>
            <a:off x="4165600" y="6035675"/>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45"/>
          <p:cNvSpPr txBox="1">
            <a:spLocks noGrp="1"/>
          </p:cNvSpPr>
          <p:nvPr>
            <p:ph type="sldNum" idx="12"/>
          </p:nvPr>
        </p:nvSpPr>
        <p:spPr>
          <a:xfrm>
            <a:off x="8737600" y="6035675"/>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0843D"/>
              </a:buClr>
              <a:buSzPts val="4000"/>
              <a:buFont typeface="Calibri"/>
              <a:buNone/>
              <a:defRPr sz="4000" b="0" cap="none">
                <a:solidFill>
                  <a:srgbClr val="0084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46"/>
          <p:cNvSpPr txBox="1">
            <a:spLocks noGrp="1"/>
          </p:cNvSpPr>
          <p:nvPr>
            <p:ph type="dt" idx="10"/>
          </p:nvPr>
        </p:nvSpPr>
        <p:spPr>
          <a:xfrm>
            <a:off x="609600" y="6035675"/>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46"/>
          <p:cNvSpPr txBox="1">
            <a:spLocks noGrp="1"/>
          </p:cNvSpPr>
          <p:nvPr>
            <p:ph type="ftr" idx="11"/>
          </p:nvPr>
        </p:nvSpPr>
        <p:spPr>
          <a:xfrm>
            <a:off x="4165600" y="6035675"/>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46"/>
          <p:cNvSpPr txBox="1">
            <a:spLocks noGrp="1"/>
          </p:cNvSpPr>
          <p:nvPr>
            <p:ph type="sldNum" idx="12"/>
          </p:nvPr>
        </p:nvSpPr>
        <p:spPr>
          <a:xfrm>
            <a:off x="8737600" y="6035675"/>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843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843D"/>
              </a:buClr>
              <a:buSzPts val="2400"/>
              <a:buNone/>
              <a:defRPr sz="2400" b="0" i="1">
                <a:solidFill>
                  <a:srgbClr val="00843D"/>
                </a:solidFill>
                <a:latin typeface="Calibri"/>
                <a:ea typeface="Calibri"/>
                <a:cs typeface="Calibri"/>
                <a:sym typeface="Calibri"/>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4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4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843D"/>
              </a:buClr>
              <a:buSzPts val="2400"/>
              <a:buNone/>
              <a:defRPr sz="2400" b="0" i="1">
                <a:solidFill>
                  <a:srgbClr val="00843D"/>
                </a:solidFill>
                <a:latin typeface="Calibri"/>
                <a:ea typeface="Calibri"/>
                <a:cs typeface="Calibri"/>
                <a:sym typeface="Calibri"/>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4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47"/>
          <p:cNvSpPr txBox="1">
            <a:spLocks noGrp="1"/>
          </p:cNvSpPr>
          <p:nvPr>
            <p:ph type="dt" idx="10"/>
          </p:nvPr>
        </p:nvSpPr>
        <p:spPr>
          <a:xfrm>
            <a:off x="609600" y="6035675"/>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7"/>
          <p:cNvSpPr txBox="1">
            <a:spLocks noGrp="1"/>
          </p:cNvSpPr>
          <p:nvPr>
            <p:ph type="ftr" idx="11"/>
          </p:nvPr>
        </p:nvSpPr>
        <p:spPr>
          <a:xfrm>
            <a:off x="4165600" y="6035675"/>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7"/>
          <p:cNvSpPr txBox="1">
            <a:spLocks noGrp="1"/>
          </p:cNvSpPr>
          <p:nvPr>
            <p:ph type="sldNum" idx="12"/>
          </p:nvPr>
        </p:nvSpPr>
        <p:spPr>
          <a:xfrm>
            <a:off x="8737600" y="6035675"/>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843D"/>
              </a:buClr>
              <a:buSzPts val="4400"/>
              <a:buFont typeface="Calibri"/>
              <a:buNone/>
              <a:defRPr sz="4400" b="0" i="0" u="none" strike="noStrike" cap="none">
                <a:solidFill>
                  <a:srgbClr val="0084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8"/>
          <p:cNvPicPr preferRelativeResize="0"/>
          <p:nvPr/>
        </p:nvPicPr>
        <p:blipFill rotWithShape="1">
          <a:blip r:embed="rId13">
            <a:alphaModFix/>
          </a:blip>
          <a:srcRect/>
          <a:stretch/>
        </p:blipFill>
        <p:spPr>
          <a:xfrm>
            <a:off x="0" y="6518790"/>
            <a:ext cx="12192000" cy="3392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farida.bibi@aku.edu" TargetMode="External"/><Relationship Id="rId13" Type="http://schemas.openxmlformats.org/officeDocument/2006/relationships/hyperlink" Target="mailto:sunita.allauddin@aku.edu" TargetMode="External"/><Relationship Id="rId3" Type="http://schemas.openxmlformats.org/officeDocument/2006/relationships/hyperlink" Target="mailto:ambreen.tharani@aku.edu" TargetMode="External"/><Relationship Id="rId7" Type="http://schemas.openxmlformats.org/officeDocument/2006/relationships/hyperlink" Target="mailto:razia.momin@aku.edu" TargetMode="External"/><Relationship Id="rId12" Type="http://schemas.openxmlformats.org/officeDocument/2006/relationships/hyperlink" Target="mailto:zahra.sultan@ak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sharifa.lalani@aku.edu" TargetMode="External"/><Relationship Id="rId11" Type="http://schemas.openxmlformats.org/officeDocument/2006/relationships/hyperlink" Target="mailto:nishat.tabassum@aku.edu" TargetMode="External"/><Relationship Id="rId5" Type="http://schemas.openxmlformats.org/officeDocument/2006/relationships/hyperlink" Target="mailto:naghma.rizvi@aku.edu" TargetMode="External"/><Relationship Id="rId10" Type="http://schemas.openxmlformats.org/officeDocument/2006/relationships/hyperlink" Target="mailto:Iqbal.shagufta@aku.edu" TargetMode="External"/><Relationship Id="rId4" Type="http://schemas.openxmlformats.org/officeDocument/2006/relationships/hyperlink" Target="mailto:Syeda.humera@aku.edu" TargetMode="External"/><Relationship Id="rId9" Type="http://schemas.openxmlformats.org/officeDocument/2006/relationships/hyperlink" Target="mailto:Shehla.khan@aku.edu" TargetMode="External"/><Relationship Id="rId14" Type="http://schemas.openxmlformats.org/officeDocument/2006/relationships/hyperlink" Target="mailto:shafqat.shah@aku.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lubna.ghazal@ak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 y="2900216"/>
            <a:ext cx="12191998" cy="23021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5000"/>
              <a:buFont typeface="Calibri"/>
              <a:buNone/>
            </a:pPr>
            <a:r>
              <a:rPr lang="en-US" sz="5000" b="1" dirty="0"/>
              <a:t>Mental Health Clinical Stream </a:t>
            </a:r>
            <a:br>
              <a:rPr lang="en-US" sz="5000" b="1" dirty="0"/>
            </a:br>
            <a:r>
              <a:rPr lang="en-US" sz="5000" b="1" dirty="0"/>
              <a:t>Output 2021</a:t>
            </a:r>
            <a:endParaRPr sz="5000" dirty="0"/>
          </a:p>
        </p:txBody>
      </p:sp>
      <p:sp>
        <p:nvSpPr>
          <p:cNvPr id="84" name="Google Shape;84;p1"/>
          <p:cNvSpPr txBox="1"/>
          <p:nvPr/>
        </p:nvSpPr>
        <p:spPr>
          <a:xfrm>
            <a:off x="4648200" y="1905000"/>
            <a:ext cx="32766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262626"/>
                </a:solidFill>
                <a:latin typeface="Bodoni"/>
                <a:ea typeface="Bodoni"/>
                <a:cs typeface="Bodoni"/>
                <a:sym typeface="Bodoni"/>
              </a:rPr>
              <a:t>School of Nursing and Midwifery</a:t>
            </a:r>
            <a:endParaRPr sz="1400" b="0" i="0" u="none" strike="noStrike" cap="none" dirty="0">
              <a:solidFill>
                <a:srgbClr val="000000"/>
              </a:solidFill>
              <a:latin typeface="Arial"/>
              <a:ea typeface="Arial"/>
              <a:cs typeface="Arial"/>
              <a:sym typeface="Arial"/>
            </a:endParaRPr>
          </a:p>
        </p:txBody>
      </p:sp>
      <p:sp>
        <p:nvSpPr>
          <p:cNvPr id="85" name="Google Shape;85;p1"/>
          <p:cNvSpPr txBox="1"/>
          <p:nvPr/>
        </p:nvSpPr>
        <p:spPr>
          <a:xfrm>
            <a:off x="1" y="5156204"/>
            <a:ext cx="68580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Syeda Humera Qutb</a:t>
            </a:r>
            <a:endParaRPr sz="18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Instructor,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Aga Khan University School of Nursing and Midwifery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Karachi, Pakistan</a:t>
            </a:r>
            <a:endParaRPr sz="14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Clinical Psychologist and Certified Hypnotherapist and Neurolinguistic Programming Practitioner(NGH, ABNLP, USA)</a:t>
            </a:r>
            <a:endParaRPr sz="14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6879770" y="5257800"/>
            <a:ext cx="533400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Ambreen Tharani</a:t>
            </a:r>
            <a:endParaRPr sz="1800" b="1" i="0" u="none" strike="noStrike" cap="none" dirty="0">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Assistant Professor,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The Aga Khan University School of Nursing and Midwifery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Karachi, Pakistan</a:t>
            </a:r>
            <a:endParaRPr sz="1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Publication Journals</a:t>
            </a:r>
            <a:endParaRPr dirty="0">
              <a:latin typeface="Times New Roman" panose="02020603050405020304" pitchFamily="18" charset="0"/>
              <a:cs typeface="Times New Roman" panose="02020603050405020304" pitchFamily="18" charset="0"/>
            </a:endParaRPr>
          </a:p>
        </p:txBody>
      </p:sp>
      <p:graphicFrame>
        <p:nvGraphicFramePr>
          <p:cNvPr id="226" name="Google Shape;226;p17"/>
          <p:cNvGraphicFramePr/>
          <p:nvPr/>
        </p:nvGraphicFramePr>
        <p:xfrm>
          <a:off x="914400" y="1455256"/>
          <a:ext cx="9982200" cy="5101745"/>
        </p:xfrm>
        <a:graphic>
          <a:graphicData uri="http://schemas.openxmlformats.org/drawingml/2006/table">
            <a:tbl>
              <a:tblPr firstRow="1" bandRow="1">
                <a:noFill/>
                <a:tableStyleId>{BAF2ED0C-0C95-4A00-BE35-F096485C52E6}</a:tableStyleId>
              </a:tblPr>
              <a:tblGrid>
                <a:gridCol w="7696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276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Journal Name</a:t>
                      </a:r>
                      <a:endParaRPr sz="2000" b="1" i="0" u="none" strike="noStrike" cap="none">
                        <a:solidFill>
                          <a:schemeClr val="dk1"/>
                        </a:solidFill>
                        <a:latin typeface="Times New Roman"/>
                        <a:ea typeface="Times New Roman"/>
                        <a:cs typeface="Times New Roman"/>
                        <a:sym typeface="Times New Roman"/>
                      </a:endParaRPr>
                    </a:p>
                  </a:txBody>
                  <a:tcPr marL="9425" marR="9425" marT="9425"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Impact Factor</a:t>
                      </a:r>
                      <a:endParaRPr sz="2000" b="1" i="0" u="none" strike="noStrike" cap="none">
                        <a:solidFill>
                          <a:schemeClr val="dk1"/>
                        </a:solidFill>
                        <a:latin typeface="Times New Roman"/>
                        <a:ea typeface="Times New Roman"/>
                        <a:cs typeface="Times New Roman"/>
                        <a:sym typeface="Times New Roman"/>
                      </a:endParaRPr>
                    </a:p>
                  </a:txBody>
                  <a:tcPr marL="9425" marR="9425" marT="9425" marB="0" anchor="ctr"/>
                </a:tc>
                <a:extLst>
                  <a:ext uri="{0D108BD9-81ED-4DB2-BD59-A6C34878D82A}">
                    <a16:rowId xmlns:a16="http://schemas.microsoft.com/office/drawing/2014/main" val="10000"/>
                  </a:ext>
                </a:extLst>
              </a:tr>
              <a:tr h="4307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International Journal of Nursing Studies</a:t>
                      </a:r>
                      <a:endParaRPr sz="1400" u="none" strike="noStrike" cap="none"/>
                    </a:p>
                  </a:txBody>
                  <a:tcPr marL="9425" marR="9425" marT="9425" marB="0" anchor="ct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u="none" strike="noStrike" cap="none">
                          <a:solidFill>
                            <a:schemeClr val="dk1"/>
                          </a:solidFill>
                          <a:latin typeface="Times New Roman"/>
                          <a:ea typeface="Times New Roman"/>
                          <a:cs typeface="Times New Roman"/>
                          <a:sym typeface="Times New Roman"/>
                        </a:rPr>
                        <a:t> 3.783</a:t>
                      </a:r>
                      <a:endParaRPr sz="1400" u="none" strike="noStrike" cap="none"/>
                    </a:p>
                  </a:txBody>
                  <a:tcPr marL="9425" marR="9425" marT="9425" marB="0" anchor="ctr"/>
                </a:tc>
                <a:extLst>
                  <a:ext uri="{0D108BD9-81ED-4DB2-BD59-A6C34878D82A}">
                    <a16:rowId xmlns:a16="http://schemas.microsoft.com/office/drawing/2014/main" val="10001"/>
                  </a:ext>
                </a:extLst>
              </a:tr>
              <a:tr h="7186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latin typeface="Times New Roman"/>
                          <a:ea typeface="Times New Roman"/>
                          <a:cs typeface="Times New Roman"/>
                          <a:sym typeface="Times New Roman"/>
                        </a:rPr>
                        <a:t>Asian Journal of Psychiatry</a:t>
                      </a:r>
                      <a:endParaRPr sz="2400" u="none" strike="noStrike" cap="none" dirty="0">
                        <a:solidFill>
                          <a:schemeClr val="dk1"/>
                        </a:solidFill>
                        <a:latin typeface="Times New Roman"/>
                        <a:ea typeface="Times New Roman"/>
                        <a:cs typeface="Times New Roman"/>
                        <a:sym typeface="Times New Roman"/>
                      </a:endParaRPr>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1.82</a:t>
                      </a:r>
                      <a:endParaRPr sz="1400" u="none" strike="noStrike" cap="none"/>
                    </a:p>
                  </a:txBody>
                  <a:tcPr marL="9425" marR="9425" marT="9425" marB="0" anchor="ctr"/>
                </a:tc>
                <a:extLst>
                  <a:ext uri="{0D108BD9-81ED-4DB2-BD59-A6C34878D82A}">
                    <a16:rowId xmlns:a16="http://schemas.microsoft.com/office/drawing/2014/main" val="10002"/>
                  </a:ext>
                </a:extLst>
              </a:tr>
              <a:tr h="3638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Journal of Asian Midwives</a:t>
                      </a:r>
                      <a:endParaRPr sz="1400" u="none" strike="noStrike" cap="none"/>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1.778</a:t>
                      </a:r>
                      <a:endParaRPr sz="1400" u="none" strike="noStrike" cap="none"/>
                    </a:p>
                  </a:txBody>
                  <a:tcPr marL="9425" marR="9425" marT="9425" marB="0" anchor="ctr"/>
                </a:tc>
                <a:extLst>
                  <a:ext uri="{0D108BD9-81ED-4DB2-BD59-A6C34878D82A}">
                    <a16:rowId xmlns:a16="http://schemas.microsoft.com/office/drawing/2014/main" val="10003"/>
                  </a:ext>
                </a:extLst>
              </a:tr>
              <a:tr h="3638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Times New Roman"/>
                          <a:ea typeface="Times New Roman"/>
                          <a:cs typeface="Times New Roman"/>
                          <a:sym typeface="Times New Roman"/>
                        </a:rPr>
                        <a:t>Journal of Nursing Education </a:t>
                      </a:r>
                      <a:endParaRPr sz="2400" u="none" strike="noStrike" cap="none">
                        <a:solidFill>
                          <a:schemeClr val="dk1"/>
                        </a:solidFill>
                        <a:latin typeface="Times New Roman"/>
                        <a:ea typeface="Times New Roman"/>
                        <a:cs typeface="Times New Roman"/>
                        <a:sym typeface="Times New Roman"/>
                      </a:endParaRPr>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1.614</a:t>
                      </a:r>
                      <a:endParaRPr sz="1400" u="none" strike="noStrike" cap="none"/>
                    </a:p>
                  </a:txBody>
                  <a:tcPr marL="9425" marR="9425" marT="9425" marB="0" anchor="ctr"/>
                </a:tc>
                <a:extLst>
                  <a:ext uri="{0D108BD9-81ED-4DB2-BD59-A6C34878D82A}">
                    <a16:rowId xmlns:a16="http://schemas.microsoft.com/office/drawing/2014/main" val="10004"/>
                  </a:ext>
                </a:extLst>
              </a:tr>
              <a:tr h="718600">
                <a:tc>
                  <a:txBody>
                    <a:bodyPr/>
                    <a:lstStyle/>
                    <a:p>
                      <a:pPr marL="0" marR="0" lvl="0" indent="0" algn="l" rtl="0">
                        <a:lnSpc>
                          <a:spcPct val="100000"/>
                        </a:lnSpc>
                        <a:spcBef>
                          <a:spcPts val="0"/>
                        </a:spcBef>
                        <a:spcAft>
                          <a:spcPts val="0"/>
                        </a:spcAft>
                        <a:buClr>
                          <a:schemeClr val="dk1"/>
                        </a:buClr>
                        <a:buSzPts val="2400"/>
                        <a:buFont typeface="Times New Roman"/>
                        <a:buNone/>
                      </a:pPr>
                      <a:r>
                        <a:rPr lang="en-US" sz="2400" u="none" strike="noStrike" cap="none">
                          <a:latin typeface="Times New Roman"/>
                          <a:ea typeface="Times New Roman"/>
                          <a:cs typeface="Times New Roman"/>
                          <a:sym typeface="Times New Roman"/>
                        </a:rPr>
                        <a:t>International journal of mental health nursing.</a:t>
                      </a:r>
                      <a:endParaRPr sz="1400" u="none" strike="noStrike" cap="none"/>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0.911</a:t>
                      </a:r>
                      <a:endParaRPr sz="1400" u="none" strike="noStrike" cap="none"/>
                    </a:p>
                  </a:txBody>
                  <a:tcPr marL="9425" marR="9425" marT="9425" marB="0" anchor="ctr"/>
                </a:tc>
                <a:extLst>
                  <a:ext uri="{0D108BD9-81ED-4DB2-BD59-A6C34878D82A}">
                    <a16:rowId xmlns:a16="http://schemas.microsoft.com/office/drawing/2014/main" val="10005"/>
                  </a:ext>
                </a:extLst>
              </a:tr>
              <a:tr h="7186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Times New Roman"/>
                          <a:ea typeface="Times New Roman"/>
                          <a:cs typeface="Times New Roman"/>
                          <a:sym typeface="Times New Roman"/>
                        </a:rPr>
                        <a:t>i.manager's Journal on Nursing</a:t>
                      </a:r>
                      <a:endParaRPr sz="2400" u="none" strike="noStrike" cap="none">
                        <a:solidFill>
                          <a:schemeClr val="dk1"/>
                        </a:solidFill>
                        <a:latin typeface="Times New Roman"/>
                        <a:ea typeface="Times New Roman"/>
                        <a:cs typeface="Times New Roman"/>
                        <a:sym typeface="Times New Roman"/>
                      </a:endParaRPr>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0.897</a:t>
                      </a:r>
                      <a:endParaRPr sz="1400" u="none" strike="noStrike" cap="none"/>
                    </a:p>
                  </a:txBody>
                  <a:tcPr marL="9425" marR="9425" marT="9425" marB="0" anchor="ctr"/>
                </a:tc>
                <a:extLst>
                  <a:ext uri="{0D108BD9-81ED-4DB2-BD59-A6C34878D82A}">
                    <a16:rowId xmlns:a16="http://schemas.microsoft.com/office/drawing/2014/main" val="10006"/>
                  </a:ext>
                </a:extLst>
              </a:tr>
              <a:tr h="7186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Pakistan Journal of Public Health</a:t>
                      </a:r>
                      <a:endParaRPr sz="1400" u="none" strike="noStrike" cap="none"/>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0.754</a:t>
                      </a:r>
                      <a:endParaRPr sz="1400" u="none" strike="noStrike" cap="none"/>
                    </a:p>
                  </a:txBody>
                  <a:tcPr marL="9425" marR="9425" marT="9425" marB="0" anchor="ctr"/>
                </a:tc>
                <a:extLst>
                  <a:ext uri="{0D108BD9-81ED-4DB2-BD59-A6C34878D82A}">
                    <a16:rowId xmlns:a16="http://schemas.microsoft.com/office/drawing/2014/main" val="10007"/>
                  </a:ext>
                </a:extLst>
              </a:tr>
              <a:tr h="7186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Times New Roman"/>
                          <a:ea typeface="Times New Roman"/>
                          <a:cs typeface="Times New Roman"/>
                          <a:sym typeface="Times New Roman"/>
                        </a:rPr>
                        <a:t>Journal of the College of Physicians and Surgeons Pakistan</a:t>
                      </a:r>
                      <a:endParaRPr sz="1400" u="none" strike="noStrike" cap="none"/>
                    </a:p>
                  </a:txBody>
                  <a:tcPr marL="9425" marR="9425" marT="9425" marB="0"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latin typeface="Times New Roman"/>
                          <a:ea typeface="Times New Roman"/>
                          <a:cs typeface="Times New Roman"/>
                          <a:sym typeface="Times New Roman"/>
                        </a:rPr>
                        <a:t>0.453</a:t>
                      </a:r>
                      <a:endParaRPr sz="1400" u="none" strike="noStrike" cap="none" dirty="0"/>
                    </a:p>
                  </a:txBody>
                  <a:tcPr marL="9425" marR="9425" marT="9425"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3"/>
          <p:cNvSpPr txBox="1">
            <a:spLocks noGrp="1"/>
          </p:cNvSpPr>
          <p:nvPr>
            <p:ph type="title"/>
          </p:nvPr>
        </p:nvSpPr>
        <p:spPr>
          <a:xfrm>
            <a:off x="5334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400"/>
              <a:buNone/>
            </a:pPr>
            <a:r>
              <a:rPr lang="en-US" b="1" dirty="0">
                <a:latin typeface="Times New Roman"/>
                <a:ea typeface="Times New Roman"/>
                <a:cs typeface="Times New Roman"/>
                <a:sym typeface="Times New Roman"/>
              </a:rPr>
              <a:t>Active Grants-Extramural</a:t>
            </a:r>
            <a:endParaRPr b="1" dirty="0">
              <a:latin typeface="Times New Roman"/>
              <a:ea typeface="Times New Roman"/>
              <a:cs typeface="Times New Roman"/>
              <a:sym typeface="Times New Roman"/>
            </a:endParaRPr>
          </a:p>
        </p:txBody>
      </p:sp>
      <p:graphicFrame>
        <p:nvGraphicFramePr>
          <p:cNvPr id="233" name="Google Shape;233;p53"/>
          <p:cNvGraphicFramePr/>
          <p:nvPr/>
        </p:nvGraphicFramePr>
        <p:xfrm>
          <a:off x="457200" y="1709149"/>
          <a:ext cx="11048975" cy="3823600"/>
        </p:xfrm>
        <a:graphic>
          <a:graphicData uri="http://schemas.openxmlformats.org/drawingml/2006/table">
            <a:tbl>
              <a:tblPr firstRow="1" bandRow="1">
                <a:noFill/>
                <a:tableStyleId>{363242C6-19AA-4753-9248-855B8BA19913}</a:tableStyleId>
              </a:tblPr>
              <a:tblGrid>
                <a:gridCol w="3481200">
                  <a:extLst>
                    <a:ext uri="{9D8B030D-6E8A-4147-A177-3AD203B41FA5}">
                      <a16:colId xmlns:a16="http://schemas.microsoft.com/office/drawing/2014/main" val="20000"/>
                    </a:ext>
                  </a:extLst>
                </a:gridCol>
                <a:gridCol w="3224400">
                  <a:extLst>
                    <a:ext uri="{9D8B030D-6E8A-4147-A177-3AD203B41FA5}">
                      <a16:colId xmlns:a16="http://schemas.microsoft.com/office/drawing/2014/main" val="20001"/>
                    </a:ext>
                  </a:extLst>
                </a:gridCol>
                <a:gridCol w="1543300">
                  <a:extLst>
                    <a:ext uri="{9D8B030D-6E8A-4147-A177-3AD203B41FA5}">
                      <a16:colId xmlns:a16="http://schemas.microsoft.com/office/drawing/2014/main" val="20002"/>
                    </a:ext>
                  </a:extLst>
                </a:gridCol>
                <a:gridCol w="1362200">
                  <a:extLst>
                    <a:ext uri="{9D8B030D-6E8A-4147-A177-3AD203B41FA5}">
                      <a16:colId xmlns:a16="http://schemas.microsoft.com/office/drawing/2014/main" val="20003"/>
                    </a:ext>
                  </a:extLst>
                </a:gridCol>
                <a:gridCol w="1437875">
                  <a:extLst>
                    <a:ext uri="{9D8B030D-6E8A-4147-A177-3AD203B41FA5}">
                      <a16:colId xmlns:a16="http://schemas.microsoft.com/office/drawing/2014/main" val="20004"/>
                    </a:ext>
                  </a:extLst>
                </a:gridCol>
              </a:tblGrid>
              <a:tr h="781650">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Investigator(PI) and team members </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Title of the grant </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Department</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Name of sponsor</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US $ value received by AKU</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225800">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Times New Roman"/>
                          <a:ea typeface="Times New Roman"/>
                          <a:cs typeface="Times New Roman"/>
                          <a:sym typeface="Times New Roman"/>
                        </a:rPr>
                        <a:t>PI: Dr Rozina Karmaliani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Times New Roman"/>
                          <a:ea typeface="Times New Roman"/>
                          <a:cs typeface="Times New Roman"/>
                          <a:sym typeface="Times New Roman"/>
                        </a:rPr>
                        <a:t>Co-PI: </a:t>
                      </a:r>
                      <a:r>
                        <a:rPr lang="en-US" sz="1400" b="1" i="0" u="none" strike="noStrike" cap="none" dirty="0">
                          <a:solidFill>
                            <a:srgbClr val="000000"/>
                          </a:solidFill>
                          <a:latin typeface="Times New Roman"/>
                          <a:ea typeface="Times New Roman"/>
                          <a:cs typeface="Times New Roman"/>
                          <a:sym typeface="Times New Roman"/>
                        </a:rPr>
                        <a:t>Farida Bibi Mughal</a:t>
                      </a:r>
                      <a:r>
                        <a:rPr lang="en-US" sz="1400" b="0" i="0" u="none" strike="noStrike" cap="none" dirty="0">
                          <a:solidFill>
                            <a:srgbClr val="000000"/>
                          </a:solidFill>
                          <a:latin typeface="Times New Roman"/>
                          <a:ea typeface="Times New Roman"/>
                          <a:cs typeface="Times New Roman"/>
                          <a:sym typeface="Times New Roman"/>
                        </a:rPr>
                        <a:t>, Shireen Shehzad, Dr Nargis </a:t>
                      </a:r>
                      <a:r>
                        <a:rPr lang="en-US" sz="1400" b="0" i="0" u="none" strike="noStrike" cap="none" dirty="0" err="1">
                          <a:solidFill>
                            <a:srgbClr val="000000"/>
                          </a:solidFill>
                          <a:latin typeface="Times New Roman"/>
                          <a:ea typeface="Times New Roman"/>
                          <a:cs typeface="Times New Roman"/>
                          <a:sym typeface="Times New Roman"/>
                        </a:rPr>
                        <a:t>Asad</a:t>
                      </a:r>
                      <a:r>
                        <a:rPr lang="en-US" sz="1400" b="0" i="0" u="none" strike="noStrike" cap="none" dirty="0">
                          <a:solidFill>
                            <a:srgbClr val="000000"/>
                          </a:solidFill>
                          <a:latin typeface="Times New Roman"/>
                          <a:ea typeface="Times New Roman"/>
                          <a:cs typeface="Times New Roman"/>
                          <a:sym typeface="Times New Roman"/>
                        </a:rPr>
                        <a:t>, Dr Tania Nadeem, Dr Saima Hirani, Dr </a:t>
                      </a:r>
                      <a:r>
                        <a:rPr lang="en-US" sz="1400" b="0" i="0" u="none" strike="noStrike" cap="none" dirty="0" err="1">
                          <a:solidFill>
                            <a:srgbClr val="000000"/>
                          </a:solidFill>
                          <a:latin typeface="Times New Roman"/>
                          <a:ea typeface="Times New Roman"/>
                          <a:cs typeface="Times New Roman"/>
                          <a:sym typeface="Times New Roman"/>
                        </a:rPr>
                        <a:t>Rosemin</a:t>
                      </a:r>
                      <a:r>
                        <a:rPr lang="en-US" sz="1400" b="0" i="0" u="none" strike="noStrike" cap="none" dirty="0">
                          <a:solidFill>
                            <a:srgbClr val="000000"/>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Title of project: Short- and long-term impact of COVID-19 on mental health and wellbeing of health workers in Pakistan </a:t>
                      </a:r>
                      <a:endParaRPr/>
                    </a:p>
                  </a:txBody>
                  <a:tcPr marL="9525" marR="9525" marT="9525"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imes New Roman"/>
                          <a:ea typeface="Times New Roman"/>
                          <a:cs typeface="Times New Roman"/>
                          <a:sym typeface="Times New Roman"/>
                        </a:rPr>
                        <a:t>AKU SONAM</a:t>
                      </a:r>
                      <a:endParaRPr sz="14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Granting Agency: Canadian Institute of Health Research (CIHR) </a:t>
                      </a:r>
                      <a:endParaRPr/>
                    </a:p>
                    <a:p>
                      <a:pPr marL="0" marR="0" lvl="0" indent="0" algn="l" rtl="0">
                        <a:lnSpc>
                          <a:spcPct val="100000"/>
                        </a:lnSpc>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302,175</a:t>
                      </a:r>
                      <a:endParaRPr sz="1400" b="0" i="0" u="none" strike="noStrike" cap="none">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1"/>
                  </a:ext>
                </a:extLst>
              </a:tr>
              <a:tr h="982800">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PI: Dr Rozina Karmaliani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SONAM Team: Khairulnissa Ajani, Rubina Barolia, </a:t>
                      </a:r>
                      <a:r>
                        <a:rPr lang="en-US" sz="1400" b="1" i="0" u="none" strike="noStrike" cap="none">
                          <a:solidFill>
                            <a:srgbClr val="000000"/>
                          </a:solidFill>
                          <a:latin typeface="Times New Roman"/>
                          <a:ea typeface="Times New Roman"/>
                          <a:cs typeface="Times New Roman"/>
                          <a:sym typeface="Times New Roman"/>
                        </a:rPr>
                        <a:t>Ambreen Tharani</a:t>
                      </a:r>
                      <a:r>
                        <a:rPr lang="en-US" sz="1400" b="0" i="0" u="none" strike="noStrike" cap="none">
                          <a:solidFill>
                            <a:srgbClr val="000000"/>
                          </a:solidFill>
                          <a:latin typeface="Times New Roman"/>
                          <a:ea typeface="Times New Roman"/>
                          <a:cs typeface="Times New Roman"/>
                          <a:sym typeface="Times New Roman"/>
                        </a:rPr>
                        <a:t>, Arusa Lakhani </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Times New Roman"/>
                          <a:ea typeface="Times New Roman"/>
                          <a:cs typeface="Times New Roman"/>
                          <a:sym typeface="Times New Roman"/>
                        </a:rPr>
                        <a:t>Syeda Humera, </a:t>
                      </a:r>
                      <a:r>
                        <a:rPr lang="en-US" sz="1400" b="0" i="0" u="none" strike="noStrike" cap="none">
                          <a:solidFill>
                            <a:srgbClr val="000000"/>
                          </a:solidFill>
                          <a:latin typeface="Times New Roman"/>
                          <a:ea typeface="Times New Roman"/>
                          <a:cs typeface="Times New Roman"/>
                          <a:sym typeface="Times New Roman"/>
                        </a:rPr>
                        <a:t>Nimira Asif</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DR. Nargis Asad, Dr. Zul Mehr</a:t>
                      </a:r>
                      <a:endParaRPr sz="1400" b="0" i="0" u="none" strike="noStrike" cap="none">
                        <a:solidFill>
                          <a:srgbClr val="000000"/>
                        </a:solidFill>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Foundations for Health &amp; Empowerment</a:t>
                      </a:r>
                      <a:endParaRPr/>
                    </a:p>
                  </a:txBody>
                  <a:tcPr marL="9525" marR="9525" marT="9525" marB="0"/>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Multi country grant to AKF, P</a:t>
                      </a:r>
                      <a:endParaRPr/>
                    </a:p>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Lead for Pakistan AKU-SONAM</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AKF Canada</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CAD $548000</a:t>
                      </a:r>
                      <a:endParaRPr sz="1400" b="0" i="0" u="none" strike="noStrike" cap="none">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2"/>
                  </a:ext>
                </a:extLst>
              </a:tr>
              <a:tr h="7398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PI: Yasmin Parpio</a:t>
                      </a:r>
                      <a:br>
                        <a:rPr lang="en-US" sz="1400" b="0" i="0" u="none" strike="noStrike" cap="none">
                          <a:solidFill>
                            <a:srgbClr val="000000"/>
                          </a:solidFill>
                          <a:latin typeface="Times New Roman"/>
                          <a:ea typeface="Times New Roman"/>
                          <a:cs typeface="Times New Roman"/>
                          <a:sym typeface="Times New Roman"/>
                        </a:rPr>
                      </a:br>
                      <a:r>
                        <a:rPr lang="en-US" sz="1400" b="0" i="0" u="none" strike="noStrike" cap="none">
                          <a:solidFill>
                            <a:srgbClr val="000000"/>
                          </a:solidFill>
                          <a:latin typeface="Times New Roman"/>
                          <a:ea typeface="Times New Roman"/>
                          <a:cs typeface="Times New Roman"/>
                          <a:sym typeface="Times New Roman"/>
                        </a:rPr>
                        <a:t>Team Members: </a:t>
                      </a:r>
                      <a:r>
                        <a:rPr lang="en-US" sz="1400" b="1" i="0" u="none" strike="noStrike" cap="none">
                          <a:solidFill>
                            <a:srgbClr val="000000"/>
                          </a:solidFill>
                          <a:latin typeface="Times New Roman"/>
                          <a:ea typeface="Times New Roman"/>
                          <a:cs typeface="Times New Roman"/>
                          <a:sym typeface="Times New Roman"/>
                        </a:rPr>
                        <a:t>Naghma Rizvi, Shehla Khan, Shagufta Iqbal</a:t>
                      </a:r>
                      <a:r>
                        <a:rPr lang="en-US" sz="1400" b="0" i="0" u="none" strike="noStrike" cap="none">
                          <a:solidFill>
                            <a:srgbClr val="000000"/>
                          </a:solidFill>
                          <a:latin typeface="Times New Roman"/>
                          <a:ea typeface="Times New Roman"/>
                          <a:cs typeface="Times New Roman"/>
                          <a:sym typeface="Times New Roman"/>
                        </a:rPr>
                        <a:t> &amp; Sehrish Sajjad</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PGME Female Enrichment Program for Intake 2021</a:t>
                      </a:r>
                      <a:endParaRPr/>
                    </a:p>
                  </a:txBody>
                  <a:tcPr marL="9525" marR="9525" marT="9525" marB="0"/>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AKU SONAM</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Health Action Plan For Afghanistan</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Times New Roman"/>
                          <a:ea typeface="Times New Roman"/>
                          <a:cs typeface="Times New Roman"/>
                          <a:sym typeface="Times New Roman"/>
                        </a:rPr>
                        <a:t>20,176</a:t>
                      </a:r>
                      <a:endParaRPr dirty="0"/>
                    </a:p>
                  </a:txBody>
                  <a:tcPr marL="9525" marR="9525" marT="9525" marB="0"/>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5334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a:ea typeface="Times New Roman"/>
                <a:cs typeface="Times New Roman"/>
                <a:sym typeface="Times New Roman"/>
              </a:rPr>
              <a:t>Active</a:t>
            </a:r>
            <a:r>
              <a:rPr lang="en-US" b="1" dirty="0"/>
              <a:t> </a:t>
            </a:r>
            <a:r>
              <a:rPr lang="en-US" b="1" dirty="0">
                <a:latin typeface="Times New Roman"/>
                <a:ea typeface="Times New Roman"/>
                <a:cs typeface="Times New Roman"/>
                <a:sym typeface="Times New Roman"/>
              </a:rPr>
              <a:t>Grants-Extramural</a:t>
            </a:r>
            <a:endParaRPr b="1" dirty="0">
              <a:latin typeface="Times New Roman"/>
              <a:ea typeface="Times New Roman"/>
              <a:cs typeface="Times New Roman"/>
              <a:sym typeface="Times New Roman"/>
            </a:endParaRPr>
          </a:p>
        </p:txBody>
      </p:sp>
      <p:graphicFrame>
        <p:nvGraphicFramePr>
          <p:cNvPr id="240" name="Google Shape;240;p18"/>
          <p:cNvGraphicFramePr/>
          <p:nvPr/>
        </p:nvGraphicFramePr>
        <p:xfrm>
          <a:off x="457225" y="1494836"/>
          <a:ext cx="11048975" cy="4088150"/>
        </p:xfrm>
        <a:graphic>
          <a:graphicData uri="http://schemas.openxmlformats.org/drawingml/2006/table">
            <a:tbl>
              <a:tblPr firstRow="1" bandRow="1">
                <a:noFill/>
                <a:tableStyleId>{FB14B17D-7110-4D28-8167-A94EDD8965AC}</a:tableStyleId>
              </a:tblPr>
              <a:tblGrid>
                <a:gridCol w="3481200">
                  <a:extLst>
                    <a:ext uri="{9D8B030D-6E8A-4147-A177-3AD203B41FA5}">
                      <a16:colId xmlns:a16="http://schemas.microsoft.com/office/drawing/2014/main" val="20000"/>
                    </a:ext>
                  </a:extLst>
                </a:gridCol>
                <a:gridCol w="3224400">
                  <a:extLst>
                    <a:ext uri="{9D8B030D-6E8A-4147-A177-3AD203B41FA5}">
                      <a16:colId xmlns:a16="http://schemas.microsoft.com/office/drawing/2014/main" val="20001"/>
                    </a:ext>
                  </a:extLst>
                </a:gridCol>
                <a:gridCol w="1543300">
                  <a:extLst>
                    <a:ext uri="{9D8B030D-6E8A-4147-A177-3AD203B41FA5}">
                      <a16:colId xmlns:a16="http://schemas.microsoft.com/office/drawing/2014/main" val="20002"/>
                    </a:ext>
                  </a:extLst>
                </a:gridCol>
                <a:gridCol w="1362200">
                  <a:extLst>
                    <a:ext uri="{9D8B030D-6E8A-4147-A177-3AD203B41FA5}">
                      <a16:colId xmlns:a16="http://schemas.microsoft.com/office/drawing/2014/main" val="20003"/>
                    </a:ext>
                  </a:extLst>
                </a:gridCol>
                <a:gridCol w="1437875">
                  <a:extLst>
                    <a:ext uri="{9D8B030D-6E8A-4147-A177-3AD203B41FA5}">
                      <a16:colId xmlns:a16="http://schemas.microsoft.com/office/drawing/2014/main" val="20004"/>
                    </a:ext>
                  </a:extLst>
                </a:gridCol>
              </a:tblGrid>
              <a:tr h="7816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Investigator(PI) and team members </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Title of the grant </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Department</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Name of sponsor</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US $ value received by AKU</a:t>
                      </a:r>
                      <a:endParaRPr sz="18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771025">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Times New Roman"/>
                          <a:ea typeface="Times New Roman"/>
                          <a:cs typeface="Times New Roman"/>
                          <a:sym typeface="Times New Roman"/>
                        </a:rPr>
                        <a:t>PI: Zulekha Saleem</a:t>
                      </a:r>
                      <a:br>
                        <a:rPr lang="en-US" sz="1400" b="0" i="0" u="none" strike="noStrike" cap="none" dirty="0">
                          <a:solidFill>
                            <a:srgbClr val="000000"/>
                          </a:solidFill>
                          <a:latin typeface="Times New Roman"/>
                          <a:ea typeface="Times New Roman"/>
                          <a:cs typeface="Times New Roman"/>
                          <a:sym typeface="Times New Roman"/>
                        </a:rPr>
                      </a:br>
                      <a:r>
                        <a:rPr lang="en-US" sz="1400" b="0" i="0" u="none" strike="noStrike" cap="none" dirty="0" err="1">
                          <a:solidFill>
                            <a:srgbClr val="000000"/>
                          </a:solidFill>
                          <a:latin typeface="Times New Roman"/>
                          <a:ea typeface="Times New Roman"/>
                          <a:cs typeface="Times New Roman"/>
                          <a:sym typeface="Times New Roman"/>
                        </a:rPr>
                        <a:t>CoPI</a:t>
                      </a:r>
                      <a:r>
                        <a:rPr lang="en-US" sz="1400" b="0" i="0" u="none" strike="noStrike" cap="none" dirty="0">
                          <a:solidFill>
                            <a:srgbClr val="000000"/>
                          </a:solidFill>
                          <a:latin typeface="Times New Roman"/>
                          <a:ea typeface="Times New Roman"/>
                          <a:cs typeface="Times New Roman"/>
                          <a:sym typeface="Times New Roman"/>
                        </a:rPr>
                        <a:t>: Zohra Jetha, Khairunnisa Mansoor, </a:t>
                      </a:r>
                      <a:r>
                        <a:rPr lang="en-US" sz="1400" b="1" i="0" u="none" strike="noStrike" cap="none" dirty="0">
                          <a:solidFill>
                            <a:srgbClr val="000000"/>
                          </a:solidFill>
                          <a:latin typeface="Times New Roman"/>
                          <a:ea typeface="Times New Roman"/>
                          <a:cs typeface="Times New Roman"/>
                          <a:sym typeface="Times New Roman"/>
                        </a:rPr>
                        <a:t>Ambreen Tharani, Sharifa Lalani, Farida Mughal, Syeda Humera Qutb and Zahra Tharani</a:t>
                      </a:r>
                      <a:endParaRPr dirty="0"/>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Capacity building training plan of LHVs and midwives - AKHSP (Sindh)</a:t>
                      </a:r>
                      <a:endParaRPr/>
                    </a:p>
                  </a:txBody>
                  <a:tcPr marL="9525" marR="9525" marT="9525" marB="0"/>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AKUSONAM</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Aga Khan Health Services for Pakistan</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9,207</a:t>
                      </a:r>
                      <a:endParaRPr/>
                    </a:p>
                  </a:txBody>
                  <a:tcPr marL="9525" marR="9525" marT="9525" marB="0"/>
                </a:tc>
                <a:extLst>
                  <a:ext uri="{0D108BD9-81ED-4DB2-BD59-A6C34878D82A}">
                    <a16:rowId xmlns:a16="http://schemas.microsoft.com/office/drawing/2014/main" val="10001"/>
                  </a:ext>
                </a:extLst>
              </a:tr>
              <a:tr h="771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PI: </a:t>
                      </a:r>
                      <a:r>
                        <a:rPr lang="en-US" sz="1400" b="1" i="0" u="none" strike="noStrike" cap="none">
                          <a:solidFill>
                            <a:srgbClr val="000000"/>
                          </a:solidFill>
                          <a:latin typeface="Times New Roman"/>
                          <a:ea typeface="Times New Roman"/>
                          <a:cs typeface="Times New Roman"/>
                          <a:sym typeface="Times New Roman"/>
                        </a:rPr>
                        <a:t>Dr. Rafat</a:t>
                      </a:r>
                      <a:br>
                        <a:rPr lang="en-US" sz="1400" b="1" i="0" u="none" strike="noStrike" cap="none">
                          <a:solidFill>
                            <a:srgbClr val="000000"/>
                          </a:solidFill>
                          <a:latin typeface="Times New Roman"/>
                          <a:ea typeface="Times New Roman"/>
                          <a:cs typeface="Times New Roman"/>
                          <a:sym typeface="Times New Roman"/>
                        </a:rPr>
                      </a:br>
                      <a:r>
                        <a:rPr lang="en-US" sz="1400" b="0" i="0" u="none" strike="noStrike" cap="none">
                          <a:solidFill>
                            <a:srgbClr val="000000"/>
                          </a:solidFill>
                          <a:latin typeface="Times New Roman"/>
                          <a:ea typeface="Times New Roman"/>
                          <a:cs typeface="Times New Roman"/>
                          <a:sym typeface="Times New Roman"/>
                        </a:rPr>
                        <a:t> Team Members: Kiran Mubeen, Zulekha Saleem, Dr. Rozina Karmaliani, Rozina Roshan &amp; </a:t>
                      </a:r>
                      <a:r>
                        <a:rPr lang="en-US" sz="1400" b="1" i="0" u="none" strike="noStrike" cap="none">
                          <a:solidFill>
                            <a:srgbClr val="000000"/>
                          </a:solidFill>
                          <a:latin typeface="Times New Roman"/>
                          <a:ea typeface="Times New Roman"/>
                          <a:cs typeface="Times New Roman"/>
                          <a:sym typeface="Times New Roman"/>
                        </a:rPr>
                        <a:t>Shagufta Iqbal etal.</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Empowering Health Professionals to Combat COVID 19 through Virtual Continuing Professional Education Approach</a:t>
                      </a:r>
                      <a:endParaRPr/>
                    </a:p>
                  </a:txBody>
                  <a:tcPr marL="9525" marR="9525" marT="9525" marB="0"/>
                </a:tc>
                <a:tc>
                  <a:txBody>
                    <a:bodyPr/>
                    <a:lstStyle/>
                    <a:p>
                      <a:pPr marL="0" marR="0" lvl="0" indent="0" algn="l" rtl="0">
                        <a:lnSpc>
                          <a:spcPct val="100000"/>
                        </a:lnSpc>
                        <a:spcBef>
                          <a:spcPts val="0"/>
                        </a:spcBef>
                        <a:spcAft>
                          <a:spcPts val="0"/>
                        </a:spcAft>
                        <a:buNone/>
                      </a:pPr>
                      <a:r>
                        <a:rPr lang="en-US" sz="1400" u="none" strike="noStrike" cap="none">
                          <a:latin typeface="Times New Roman"/>
                          <a:ea typeface="Times New Roman"/>
                          <a:cs typeface="Times New Roman"/>
                          <a:sym typeface="Times New Roman"/>
                        </a:rPr>
                        <a:t>AKU SONAM</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EU Civil Prot.&amp; Humanitarian Aid Ops</a:t>
                      </a:r>
                      <a:endParaRPr/>
                    </a:p>
                  </a:txBody>
                  <a:tcPr marL="9525" marR="9525" marT="9525" marB="0"/>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Times New Roman"/>
                          <a:ea typeface="Times New Roman"/>
                          <a:cs typeface="Times New Roman"/>
                          <a:sym typeface="Times New Roman"/>
                        </a:rPr>
                        <a:t>16403.24</a:t>
                      </a:r>
                      <a:endParaRPr/>
                    </a:p>
                  </a:txBody>
                  <a:tcPr marL="9525" marR="9525" marT="9525" marB="0"/>
                </a:tc>
                <a:extLst>
                  <a:ext uri="{0D108BD9-81ED-4DB2-BD59-A6C34878D82A}">
                    <a16:rowId xmlns:a16="http://schemas.microsoft.com/office/drawing/2014/main" val="10002"/>
                  </a:ext>
                </a:extLst>
              </a:tr>
              <a:tr h="771025">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latin typeface="Times New Roman"/>
                          <a:ea typeface="Times New Roman"/>
                          <a:cs typeface="Times New Roman"/>
                          <a:sym typeface="Times New Roman"/>
                        </a:rPr>
                        <a:t>Sharifa Lalani, </a:t>
                      </a:r>
                      <a:r>
                        <a:rPr lang="en-US" sz="1500" u="none" strike="noStrike" cap="none">
                          <a:latin typeface="Times New Roman"/>
                          <a:ea typeface="Times New Roman"/>
                          <a:cs typeface="Times New Roman"/>
                          <a:sym typeface="Times New Roman"/>
                        </a:rPr>
                        <a:t>Kiran Shaikh, Dr. Shairose Premji </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Times New Roman"/>
                        <a:buNone/>
                      </a:pPr>
                      <a:r>
                        <a:rPr lang="en-US" sz="1500" u="none" strike="noStrike" cap="none">
                          <a:latin typeface="Times New Roman"/>
                          <a:ea typeface="Times New Roman"/>
                          <a:cs typeface="Times New Roman"/>
                          <a:sym typeface="Times New Roman"/>
                        </a:rPr>
                        <a:t>Impacts of Prenatal Stress and Preterm birth on Infant Health and Development and Maternal-Child Relationships: Feasibility Follow-Up Study </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Times New Roman"/>
                        <a:buNone/>
                      </a:pPr>
                      <a:r>
                        <a:rPr lang="en-US" sz="1600" u="none" strike="noStrike" cap="none">
                          <a:latin typeface="Times New Roman"/>
                          <a:ea typeface="Times New Roman"/>
                          <a:cs typeface="Times New Roman"/>
                          <a:sym typeface="Times New Roman"/>
                        </a:rPr>
                        <a:t>AKU SONAM</a:t>
                      </a:r>
                      <a:endParaRPr sz="16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500"/>
                        <a:buFont typeface="Calibri"/>
                        <a:buNone/>
                      </a:pP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Times New Roman"/>
                        <a:buNone/>
                      </a:pPr>
                      <a:r>
                        <a:rPr lang="en-US" sz="1500" u="none" strike="noStrike" cap="none">
                          <a:latin typeface="Times New Roman"/>
                          <a:ea typeface="Times New Roman"/>
                          <a:cs typeface="Times New Roman"/>
                          <a:sym typeface="Times New Roman"/>
                        </a:rPr>
                        <a:t>CIHR</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Budget from previous study is being used </a:t>
                      </a:r>
                      <a:endParaRPr sz="1400" b="0" i="0" u="none" strike="noStrike" cap="none" dirty="0">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4"/>
          <p:cNvSpPr txBox="1">
            <a:spLocks noGrp="1"/>
          </p:cNvSpPr>
          <p:nvPr>
            <p:ph type="title"/>
          </p:nvPr>
        </p:nvSpPr>
        <p:spPr>
          <a:xfrm>
            <a:off x="533400" y="2286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a:ea typeface="Times New Roman"/>
                <a:cs typeface="Times New Roman"/>
                <a:sym typeface="Times New Roman"/>
              </a:rPr>
              <a:t>Active</a:t>
            </a:r>
            <a:r>
              <a:rPr lang="en-US" b="1" dirty="0"/>
              <a:t> </a:t>
            </a:r>
            <a:r>
              <a:rPr lang="en-US" b="1" dirty="0">
                <a:latin typeface="Times New Roman"/>
                <a:ea typeface="Times New Roman"/>
                <a:cs typeface="Times New Roman"/>
                <a:sym typeface="Times New Roman"/>
              </a:rPr>
              <a:t>Grants-Intramural</a:t>
            </a:r>
            <a:endParaRPr b="1" dirty="0">
              <a:latin typeface="Times New Roman"/>
              <a:ea typeface="Times New Roman"/>
              <a:cs typeface="Times New Roman"/>
              <a:sym typeface="Times New Roman"/>
            </a:endParaRPr>
          </a:p>
        </p:txBody>
      </p:sp>
      <p:graphicFrame>
        <p:nvGraphicFramePr>
          <p:cNvPr id="247" name="Google Shape;247;p54"/>
          <p:cNvGraphicFramePr/>
          <p:nvPr/>
        </p:nvGraphicFramePr>
        <p:xfrm>
          <a:off x="457225" y="1852024"/>
          <a:ext cx="11048975" cy="1764450"/>
        </p:xfrm>
        <a:graphic>
          <a:graphicData uri="http://schemas.openxmlformats.org/drawingml/2006/table">
            <a:tbl>
              <a:tblPr firstRow="1" bandRow="1">
                <a:noFill/>
                <a:tableStyleId>{FB14B17D-7110-4D28-8167-A94EDD8965AC}</a:tableStyleId>
              </a:tblPr>
              <a:tblGrid>
                <a:gridCol w="3481200">
                  <a:extLst>
                    <a:ext uri="{9D8B030D-6E8A-4147-A177-3AD203B41FA5}">
                      <a16:colId xmlns:a16="http://schemas.microsoft.com/office/drawing/2014/main" val="20000"/>
                    </a:ext>
                  </a:extLst>
                </a:gridCol>
                <a:gridCol w="3224400">
                  <a:extLst>
                    <a:ext uri="{9D8B030D-6E8A-4147-A177-3AD203B41FA5}">
                      <a16:colId xmlns:a16="http://schemas.microsoft.com/office/drawing/2014/main" val="20001"/>
                    </a:ext>
                  </a:extLst>
                </a:gridCol>
                <a:gridCol w="1543300">
                  <a:extLst>
                    <a:ext uri="{9D8B030D-6E8A-4147-A177-3AD203B41FA5}">
                      <a16:colId xmlns:a16="http://schemas.microsoft.com/office/drawing/2014/main" val="20002"/>
                    </a:ext>
                  </a:extLst>
                </a:gridCol>
                <a:gridCol w="1362200">
                  <a:extLst>
                    <a:ext uri="{9D8B030D-6E8A-4147-A177-3AD203B41FA5}">
                      <a16:colId xmlns:a16="http://schemas.microsoft.com/office/drawing/2014/main" val="20003"/>
                    </a:ext>
                  </a:extLst>
                </a:gridCol>
                <a:gridCol w="1437875">
                  <a:extLst>
                    <a:ext uri="{9D8B030D-6E8A-4147-A177-3AD203B41FA5}">
                      <a16:colId xmlns:a16="http://schemas.microsoft.com/office/drawing/2014/main" val="20004"/>
                    </a:ext>
                  </a:extLst>
                </a:gridCol>
              </a:tblGrid>
              <a:tr h="7816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Investigator(PI) and team members </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Title of the grant </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Department</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Name of sponsor</a:t>
                      </a:r>
                      <a:endParaRPr sz="18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Grant value</a:t>
                      </a:r>
                      <a:endParaRPr sz="18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982800">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dirty="0">
                          <a:solidFill>
                            <a:schemeClr val="dk1"/>
                          </a:solidFill>
                          <a:latin typeface="Times New Roman"/>
                          <a:ea typeface="Times New Roman"/>
                          <a:cs typeface="Times New Roman"/>
                          <a:sym typeface="Times New Roman"/>
                        </a:rPr>
                        <a:t>PI: Dr. Laila </a:t>
                      </a:r>
                      <a:r>
                        <a:rPr lang="en-US" sz="1400" b="0" i="0" u="none" strike="noStrike" cap="none" dirty="0" err="1">
                          <a:solidFill>
                            <a:schemeClr val="dk1"/>
                          </a:solidFill>
                          <a:latin typeface="Times New Roman"/>
                          <a:ea typeface="Times New Roman"/>
                          <a:cs typeface="Times New Roman"/>
                          <a:sym typeface="Times New Roman"/>
                        </a:rPr>
                        <a:t>Ladak</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dirty="0" err="1">
                          <a:solidFill>
                            <a:schemeClr val="dk1"/>
                          </a:solidFill>
                          <a:latin typeface="Times New Roman"/>
                          <a:ea typeface="Times New Roman"/>
                          <a:cs typeface="Times New Roman"/>
                          <a:sym typeface="Times New Roman"/>
                        </a:rPr>
                        <a:t>CoPI</a:t>
                      </a:r>
                      <a:r>
                        <a:rPr lang="en-US" sz="1400" b="0" i="0" u="none" strike="noStrike" cap="none" dirty="0">
                          <a:solidFill>
                            <a:schemeClr val="dk1"/>
                          </a:solidFill>
                          <a:latin typeface="Times New Roman"/>
                          <a:ea typeface="Times New Roman"/>
                          <a:cs typeface="Times New Roman"/>
                          <a:sym typeface="Times New Roman"/>
                        </a:rPr>
                        <a:t>: </a:t>
                      </a:r>
                      <a:r>
                        <a:rPr lang="en-US" sz="1400" b="1" i="0" u="none" strike="noStrike" cap="none" dirty="0">
                          <a:solidFill>
                            <a:schemeClr val="dk1"/>
                          </a:solidFill>
                          <a:latin typeface="Times New Roman"/>
                          <a:ea typeface="Times New Roman"/>
                          <a:cs typeface="Times New Roman"/>
                          <a:sym typeface="Times New Roman"/>
                        </a:rPr>
                        <a:t>Ambreen Tharani, </a:t>
                      </a:r>
                      <a:r>
                        <a:rPr lang="en-US" sz="1400" b="0" i="0" u="none" strike="noStrike" cap="none" dirty="0">
                          <a:solidFill>
                            <a:schemeClr val="dk1"/>
                          </a:solidFill>
                          <a:latin typeface="Times New Roman"/>
                          <a:ea typeface="Times New Roman"/>
                          <a:cs typeface="Times New Roman"/>
                          <a:sym typeface="Times New Roman"/>
                        </a:rPr>
                        <a:t>Rozina Roshan, </a:t>
                      </a:r>
                      <a:r>
                        <a:rPr lang="en-US" sz="1400" b="1" i="0" u="none" strike="noStrike" cap="none" dirty="0">
                          <a:solidFill>
                            <a:schemeClr val="dk1"/>
                          </a:solidFill>
                          <a:latin typeface="Times New Roman"/>
                          <a:ea typeface="Times New Roman"/>
                          <a:cs typeface="Times New Roman"/>
                          <a:sym typeface="Times New Roman"/>
                        </a:rPr>
                        <a:t>Lubna Ghazal</a:t>
                      </a:r>
                      <a:r>
                        <a:rPr lang="en-US" sz="1400" b="0" i="0" u="none" strike="noStrike" cap="none" dirty="0">
                          <a:solidFill>
                            <a:schemeClr val="dk1"/>
                          </a:solidFill>
                          <a:latin typeface="Times New Roman"/>
                          <a:ea typeface="Times New Roman"/>
                          <a:cs typeface="Times New Roman"/>
                          <a:sym typeface="Times New Roman"/>
                        </a:rPr>
                        <a:t>,  Sajida Chagani,  &amp; </a:t>
                      </a:r>
                      <a:r>
                        <a:rPr lang="en-US" sz="1400" b="1" i="0" u="none" strike="noStrike" cap="none" dirty="0">
                          <a:solidFill>
                            <a:schemeClr val="dk1"/>
                          </a:solidFill>
                          <a:latin typeface="Times New Roman"/>
                          <a:ea typeface="Times New Roman"/>
                          <a:cs typeface="Times New Roman"/>
                          <a:sym typeface="Times New Roman"/>
                        </a:rPr>
                        <a:t>Umair </a:t>
                      </a:r>
                      <a:r>
                        <a:rPr lang="en-US" sz="1400" b="1" i="0" u="none" strike="noStrike" cap="none" dirty="0" err="1">
                          <a:solidFill>
                            <a:schemeClr val="dk1"/>
                          </a:solidFill>
                          <a:latin typeface="Times New Roman"/>
                          <a:ea typeface="Times New Roman"/>
                          <a:cs typeface="Times New Roman"/>
                          <a:sym typeface="Times New Roman"/>
                        </a:rPr>
                        <a:t>Bachlani</a:t>
                      </a:r>
                      <a:endParaRPr sz="1400" b="1" i="0" u="none" strike="noStrike" cap="none" dirty="0">
                        <a:solidFill>
                          <a:schemeClr val="dk1"/>
                        </a:solidFill>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Fear and Stigma related to COVID-19 in patients and their health care providers and its impact on their health seeking behavior: a mixed method study</a:t>
                      </a:r>
                      <a:endParaRPr sz="1400" u="none" strike="noStrike" cap="none">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u="none" strike="noStrike" cap="none">
                          <a:latin typeface="Times New Roman"/>
                          <a:ea typeface="Times New Roman"/>
                          <a:cs typeface="Times New Roman"/>
                          <a:sym typeface="Times New Roman"/>
                        </a:rPr>
                        <a:t>AKUSONAM</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Times New Roman"/>
                        <a:buNone/>
                      </a:pPr>
                      <a:r>
                        <a:rPr lang="en-US" sz="1400" u="none" strike="noStrike" cap="none">
                          <a:latin typeface="Times New Roman"/>
                          <a:ea typeface="Times New Roman"/>
                          <a:cs typeface="Times New Roman"/>
                          <a:sym typeface="Times New Roman"/>
                        </a:rPr>
                        <a:t>Seed grant</a:t>
                      </a:r>
                      <a:endParaRPr sz="1400" u="none" strike="noStrike" cap="none">
                        <a:latin typeface="Times New Roman"/>
                        <a:ea typeface="Times New Roman"/>
                        <a:cs typeface="Times New Roman"/>
                        <a:sym typeface="Times New Roman"/>
                      </a:endParaRPr>
                    </a:p>
                  </a:txBody>
                  <a:tcPr marL="9525" marR="9525" marT="9525"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PKR: 631,000</a:t>
                      </a:r>
                      <a:endParaRPr sz="1400" b="0" i="0" u="none" strike="noStrike" cap="none" dirty="0">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1"/>
        <p:cNvGrpSpPr/>
        <p:nvPr/>
      </p:nvGrpSpPr>
      <p:grpSpPr>
        <a:xfrm>
          <a:off x="0" y="0"/>
          <a:ext cx="0" cy="0"/>
          <a:chOff x="0" y="0"/>
          <a:chExt cx="0" cy="0"/>
        </a:xfrm>
      </p:grpSpPr>
      <p:graphicFrame>
        <p:nvGraphicFramePr>
          <p:cNvPr id="252" name="Google Shape;252;p21"/>
          <p:cNvGraphicFramePr/>
          <p:nvPr/>
        </p:nvGraphicFramePr>
        <p:xfrm>
          <a:off x="457200" y="1344554"/>
          <a:ext cx="11125200" cy="4801960"/>
        </p:xfrm>
        <a:graphic>
          <a:graphicData uri="http://schemas.openxmlformats.org/drawingml/2006/table">
            <a:tbl>
              <a:tblPr firstRow="1" bandRow="1">
                <a:noFill/>
                <a:tableStyleId>{FB14B17D-7110-4D28-8167-A94EDD8965AC}</a:tableStyleId>
              </a:tblPr>
              <a:tblGrid>
                <a:gridCol w="28575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432275">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Investigator(PI) and team members .</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Title of the grant </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Department</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Name of sponsor</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Date of submission</a:t>
                      </a:r>
                      <a:endParaRPr sz="145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679500">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dirty="0">
                          <a:solidFill>
                            <a:srgbClr val="000000"/>
                          </a:solidFill>
                          <a:latin typeface="Times New Roman"/>
                          <a:ea typeface="Times New Roman"/>
                          <a:cs typeface="Times New Roman"/>
                          <a:sym typeface="Times New Roman"/>
                        </a:rPr>
                        <a:t>PI: </a:t>
                      </a:r>
                      <a:r>
                        <a:rPr lang="en-US" sz="1450" b="1" i="0" u="none" strike="noStrike" cap="none" dirty="0">
                          <a:solidFill>
                            <a:srgbClr val="000000"/>
                          </a:solidFill>
                          <a:latin typeface="Times New Roman"/>
                          <a:ea typeface="Times New Roman"/>
                          <a:cs typeface="Times New Roman"/>
                          <a:sym typeface="Times New Roman"/>
                        </a:rPr>
                        <a:t>Sharifa Lalani</a:t>
                      </a:r>
                      <a:endParaRPr dirty="0"/>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dirty="0">
                          <a:solidFill>
                            <a:srgbClr val="000000"/>
                          </a:solidFill>
                          <a:latin typeface="Times New Roman"/>
                          <a:ea typeface="Times New Roman"/>
                          <a:cs typeface="Times New Roman"/>
                          <a:sym typeface="Times New Roman"/>
                        </a:rPr>
                        <a:t>Kiran Sheikh, Dr. </a:t>
                      </a:r>
                      <a:r>
                        <a:rPr lang="en-US" sz="1450" b="0" i="0" u="none" strike="noStrike" cap="none" dirty="0" err="1">
                          <a:solidFill>
                            <a:srgbClr val="000000"/>
                          </a:solidFill>
                          <a:latin typeface="Times New Roman"/>
                          <a:ea typeface="Times New Roman"/>
                          <a:cs typeface="Times New Roman"/>
                          <a:sym typeface="Times New Roman"/>
                        </a:rPr>
                        <a:t>Shairose</a:t>
                      </a:r>
                      <a:r>
                        <a:rPr lang="en-US" sz="1450" b="0" i="0" u="none" strike="noStrike" cap="none" dirty="0">
                          <a:solidFill>
                            <a:srgbClr val="000000"/>
                          </a:solidFill>
                          <a:latin typeface="Times New Roman"/>
                          <a:ea typeface="Times New Roman"/>
                          <a:cs typeface="Times New Roman"/>
                          <a:sym typeface="Times New Roman"/>
                        </a:rPr>
                        <a:t> Premji</a:t>
                      </a:r>
                      <a:endParaRPr sz="1400" u="none" strike="noStrike" cap="none" dirty="0"/>
                    </a:p>
                  </a:txBody>
                  <a:tcPr marL="9525" marR="9525" marT="9525" marB="0"/>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Impact of maternal prenatal distress on child development and health: role of allostatic load and parent-child interaction quality</a:t>
                      </a:r>
                      <a:endParaRPr sz="1400" u="none" strike="noStrike" cap="none"/>
                    </a:p>
                  </a:txBody>
                  <a:tcPr marL="9525" marR="9525" marT="9525" marB="0"/>
                </a:tc>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AKU SONAM</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Canadian Institute of Health Research</a:t>
                      </a:r>
                      <a:endParaRPr sz="1400" u="none" strike="noStrike" cap="none"/>
                    </a:p>
                  </a:txBody>
                  <a:tcPr marL="9525" marR="9525" marT="9525" marB="0"/>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dirty="0">
                          <a:solidFill>
                            <a:srgbClr val="000000"/>
                          </a:solidFill>
                          <a:latin typeface="Times New Roman"/>
                          <a:ea typeface="Times New Roman"/>
                          <a:cs typeface="Times New Roman"/>
                          <a:sym typeface="Times New Roman"/>
                        </a:rPr>
                        <a:t>03-03-2020</a:t>
                      </a:r>
                      <a:endParaRPr sz="1400" u="none" strike="noStrike" cap="none" dirty="0"/>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dirty="0">
                          <a:solidFill>
                            <a:srgbClr val="000000"/>
                          </a:solidFill>
                          <a:latin typeface="Times New Roman"/>
                          <a:ea typeface="Times New Roman"/>
                          <a:cs typeface="Times New Roman"/>
                          <a:sym typeface="Times New Roman"/>
                        </a:rPr>
                        <a:t>(approval pending)</a:t>
                      </a:r>
                      <a:endParaRPr sz="1450" b="0" i="0" u="none" strike="noStrike" cap="none" dirty="0">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1"/>
                  </a:ext>
                </a:extLst>
              </a:tr>
              <a:tr h="870950">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UCL</a:t>
                      </a:r>
                      <a:endParaRPr sz="1400" u="none" strike="noStrike" cap="none"/>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Co-PI: Drs. Sajid Soofi &amp; Rozina Karmaliani (SONAM and CoE) </a:t>
                      </a:r>
                      <a:endParaRPr sz="1400" u="none" strike="noStrike" cap="none"/>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Team</a:t>
                      </a:r>
                      <a:r>
                        <a:rPr lang="en-US" sz="1450" b="1" i="0" u="none" strike="noStrike" cap="none">
                          <a:solidFill>
                            <a:srgbClr val="000000"/>
                          </a:solidFill>
                          <a:latin typeface="Times New Roman"/>
                          <a:ea typeface="Times New Roman"/>
                          <a:cs typeface="Times New Roman"/>
                          <a:sym typeface="Times New Roman"/>
                        </a:rPr>
                        <a:t>: Ambreen Tharani</a:t>
                      </a:r>
                      <a:r>
                        <a:rPr lang="en-US" sz="1450" b="0" i="0" u="none" strike="noStrike" cap="none">
                          <a:solidFill>
                            <a:srgbClr val="000000"/>
                          </a:solidFill>
                          <a:latin typeface="Times New Roman"/>
                          <a:ea typeface="Times New Roman"/>
                          <a:cs typeface="Times New Roman"/>
                          <a:sym typeface="Times New Roman"/>
                        </a:rPr>
                        <a:t>, Atif Habib </a:t>
                      </a:r>
                      <a:endParaRPr sz="1400" u="none" strike="noStrike" cap="none"/>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Partners: ACF</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The mental health system of Maternal &amp; Child Health among the Migrants, Climate resilient </a:t>
                      </a:r>
                      <a:endParaRPr sz="1400" u="none" strike="noStrike" cap="none"/>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 </a:t>
                      </a:r>
                      <a:endParaRPr sz="1400" u="none" strike="noStrike" cap="none"/>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Multi-country grant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Times New Roman"/>
                        <a:buNone/>
                      </a:pPr>
                      <a:r>
                        <a:rPr lang="en-US" sz="1450" b="0" i="0" u="none" strike="noStrike" cap="none">
                          <a:solidFill>
                            <a:srgbClr val="000000"/>
                          </a:solidFill>
                          <a:latin typeface="Times New Roman"/>
                          <a:ea typeface="Times New Roman"/>
                          <a:cs typeface="Times New Roman"/>
                          <a:sym typeface="Times New Roman"/>
                        </a:rPr>
                        <a:t>AKU- COE and SONAM</a:t>
                      </a:r>
                      <a:endParaRPr sz="1450" b="0" i="0" u="none" strike="noStrike" cap="none">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NIHR (submission in process)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2021</a:t>
                      </a:r>
                      <a:endParaRPr/>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approval pending</a:t>
                      </a:r>
                      <a:endParaRPr sz="1450" b="0" i="0" u="none" strike="noStrike" cap="none">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2"/>
                  </a:ext>
                </a:extLst>
              </a:tr>
              <a:tr h="870950">
                <a:tc>
                  <a:txBody>
                    <a:bodyPr/>
                    <a:lstStyle/>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PI: Dr Salma Rattani </a:t>
                      </a:r>
                      <a:endParaRPr sz="145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50"/>
                        <a:buFont typeface="Arial"/>
                        <a:buNone/>
                      </a:pPr>
                      <a:r>
                        <a:rPr lang="en-US" sz="1450" u="none" strike="noStrike" cap="none">
                          <a:latin typeface="Times New Roman"/>
                          <a:ea typeface="Times New Roman"/>
                          <a:cs typeface="Times New Roman"/>
                          <a:sym typeface="Times New Roman"/>
                        </a:rPr>
                        <a:t>Team:</a:t>
                      </a:r>
                      <a:endParaRPr sz="145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50"/>
                        <a:buFont typeface="Arial"/>
                        <a:buNone/>
                      </a:pPr>
                      <a:r>
                        <a:rPr lang="en-US" sz="1450" b="1" u="none" strike="noStrike" cap="none">
                          <a:latin typeface="Times New Roman"/>
                          <a:ea typeface="Times New Roman"/>
                          <a:cs typeface="Times New Roman"/>
                          <a:sym typeface="Times New Roman"/>
                        </a:rPr>
                        <a:t>Farida Mughal</a:t>
                      </a:r>
                      <a:r>
                        <a:rPr lang="en-US" sz="1450" u="none" strike="noStrike" cap="none">
                          <a:latin typeface="Times New Roman"/>
                          <a:ea typeface="Times New Roman"/>
                          <a:cs typeface="Times New Roman"/>
                          <a:sym typeface="Times New Roman"/>
                        </a:rPr>
                        <a:t>, Zohra, Mehtab, Sadia, Nasreen, Saima, Shirin, Zulekha </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a:buNone/>
                      </a:pPr>
                      <a:r>
                        <a:rPr lang="en-US" sz="1450" u="none" strike="noStrike" cap="none">
                          <a:latin typeface="Times New Roman"/>
                          <a:ea typeface="Times New Roman"/>
                          <a:cs typeface="Times New Roman"/>
                          <a:sym typeface="Times New Roman"/>
                        </a:rPr>
                        <a:t>Developing integrated contextual based virtual reality simulation scenarios to strengthen clinical practice of nursing students in LMIC</a:t>
                      </a: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a:buNone/>
                      </a:pPr>
                      <a:r>
                        <a:rPr lang="en-US" sz="1450" u="none" strike="noStrike" cap="none">
                          <a:latin typeface="Times New Roman"/>
                          <a:ea typeface="Times New Roman"/>
                          <a:cs typeface="Times New Roman"/>
                          <a:sym typeface="Times New Roman"/>
                        </a:rPr>
                        <a:t>AKU SONAM</a:t>
                      </a:r>
                      <a:endParaRPr/>
                    </a:p>
                    <a:p>
                      <a:pPr marL="0" marR="0" lvl="0" indent="0" algn="l" rtl="0">
                        <a:lnSpc>
                          <a:spcPct val="100000"/>
                        </a:lnSpc>
                        <a:spcBef>
                          <a:spcPts val="0"/>
                        </a:spcBef>
                        <a:spcAft>
                          <a:spcPts val="0"/>
                        </a:spcAft>
                        <a:buClr>
                          <a:schemeClr val="dk1"/>
                        </a:buClr>
                        <a:buSzPts val="1100"/>
                        <a:buFont typeface="Arial"/>
                        <a:buNone/>
                      </a:pP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Times New Roman"/>
                        <a:buNone/>
                      </a:pPr>
                      <a:r>
                        <a:rPr lang="en-US" sz="1450" u="none" strike="noStrike" cap="none">
                          <a:latin typeface="Times New Roman"/>
                          <a:ea typeface="Times New Roman"/>
                          <a:cs typeface="Times New Roman"/>
                          <a:sym typeface="Times New Roman"/>
                        </a:rPr>
                        <a:t>Grand Challenge Fund-HEC</a:t>
                      </a:r>
                      <a:endParaRPr/>
                    </a:p>
                    <a:p>
                      <a:pPr marL="0" marR="0" lvl="0" indent="0" algn="l" rtl="0">
                        <a:lnSpc>
                          <a:spcPct val="100000"/>
                        </a:lnSpc>
                        <a:spcBef>
                          <a:spcPts val="0"/>
                        </a:spcBef>
                        <a:spcAft>
                          <a:spcPts val="0"/>
                        </a:spcAft>
                        <a:buClr>
                          <a:srgbClr val="000000"/>
                        </a:buClr>
                        <a:buSzPts val="1450"/>
                        <a:buFont typeface="Times New Roman"/>
                        <a:buNone/>
                      </a:pPr>
                      <a:endParaRPr sz="145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2021 </a:t>
                      </a:r>
                      <a:endParaRPr/>
                    </a:p>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Approval pending</a:t>
                      </a:r>
                      <a:endParaRPr sz="1450" b="0" i="0" u="none" strike="noStrike" cap="none">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3"/>
                  </a:ext>
                </a:extLst>
              </a:tr>
              <a:tr h="870950">
                <a:tc>
                  <a:txBody>
                    <a:bodyPr/>
                    <a:lstStyle/>
                    <a:p>
                      <a:pPr marL="0" marR="0" lvl="0" indent="0" algn="l" rtl="0">
                        <a:lnSpc>
                          <a:spcPct val="100000"/>
                        </a:lnSpc>
                        <a:spcBef>
                          <a:spcPts val="0"/>
                        </a:spcBef>
                        <a:spcAft>
                          <a:spcPts val="0"/>
                        </a:spcAft>
                        <a:buClr>
                          <a:srgbClr val="000000"/>
                        </a:buClr>
                        <a:buSzPts val="1450"/>
                        <a:buFont typeface="Times New Roman"/>
                        <a:buNone/>
                      </a:pPr>
                      <a:r>
                        <a:rPr lang="en-US" sz="1450" b="1" i="0" u="none" strike="noStrike" cap="none">
                          <a:solidFill>
                            <a:srgbClr val="000000"/>
                          </a:solidFill>
                          <a:latin typeface="Times New Roman"/>
                          <a:ea typeface="Times New Roman"/>
                          <a:cs typeface="Times New Roman"/>
                          <a:sym typeface="Times New Roman"/>
                        </a:rPr>
                        <a:t>Shagufta Iqbal &amp; Nishat Tabassum. </a:t>
                      </a:r>
                      <a:r>
                        <a:rPr lang="en-US" sz="1400" u="none" strike="noStrike" cap="none">
                          <a:latin typeface="Times New Roman"/>
                          <a:ea typeface="Times New Roman"/>
                          <a:cs typeface="Times New Roman"/>
                          <a:sym typeface="Times New Roman"/>
                        </a:rPr>
                        <a:t>Dr. Tazeen Saeed Ali and Zulekha Saleem</a:t>
                      </a:r>
                      <a:endParaRPr sz="140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50"/>
                        <a:buFont typeface="Times New Roman"/>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Times New Roman"/>
                          <a:ea typeface="Times New Roman"/>
                          <a:cs typeface="Times New Roman"/>
                          <a:sym typeface="Times New Roman"/>
                        </a:rPr>
                        <a:t>Factors associated with COVID 19 severity among Pakistani individuals Mixed method approach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Times New Roman"/>
                        <a:buNone/>
                      </a:pPr>
                      <a:r>
                        <a:rPr lang="en-US" sz="1450" b="0" i="0" u="none" strike="noStrike" cap="none">
                          <a:solidFill>
                            <a:srgbClr val="000000"/>
                          </a:solidFill>
                          <a:latin typeface="Times New Roman"/>
                          <a:ea typeface="Times New Roman"/>
                          <a:cs typeface="Times New Roman"/>
                          <a:sym typeface="Times New Roman"/>
                        </a:rPr>
                        <a:t>AKU SONAM</a:t>
                      </a:r>
                      <a:endParaRPr sz="1450" b="0" i="0" u="none" strike="noStrike" cap="none">
                        <a:solidFill>
                          <a:srgbClr val="000000"/>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Times New Roman"/>
                        <a:buNone/>
                      </a:pPr>
                      <a:r>
                        <a:rPr lang="en-US" sz="1450" b="0" i="0" u="none" strike="noStrike" cap="none">
                          <a:solidFill>
                            <a:srgbClr val="000000"/>
                          </a:solidFill>
                          <a:latin typeface="Times New Roman"/>
                          <a:ea typeface="Times New Roman"/>
                          <a:cs typeface="Times New Roman"/>
                          <a:sym typeface="Times New Roman"/>
                        </a:rPr>
                        <a:t>ELrha -Humaintarian innovation fund Grant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dirty="0">
                          <a:solidFill>
                            <a:srgbClr val="000000"/>
                          </a:solidFill>
                          <a:latin typeface="Times New Roman"/>
                          <a:ea typeface="Times New Roman"/>
                          <a:cs typeface="Times New Roman"/>
                          <a:sym typeface="Times New Roman"/>
                        </a:rPr>
                        <a:t>Rejected</a:t>
                      </a:r>
                      <a:endParaRPr sz="1450" b="0" i="0" u="none" strike="noStrike" cap="none" dirty="0">
                        <a:solidFill>
                          <a:srgbClr val="000000"/>
                        </a:solidFill>
                        <a:latin typeface="Times New Roman"/>
                        <a:ea typeface="Times New Roman"/>
                        <a:cs typeface="Times New Roman"/>
                        <a:sym typeface="Times New Roman"/>
                      </a:endParaRPr>
                    </a:p>
                  </a:txBody>
                  <a:tcPr marL="9525" marR="9525" marT="9525" marB="0"/>
                </a:tc>
                <a:extLst>
                  <a:ext uri="{0D108BD9-81ED-4DB2-BD59-A6C34878D82A}">
                    <a16:rowId xmlns:a16="http://schemas.microsoft.com/office/drawing/2014/main" val="10004"/>
                  </a:ext>
                </a:extLst>
              </a:tr>
            </a:tbl>
          </a:graphicData>
        </a:graphic>
      </p:graphicFrame>
      <p:sp>
        <p:nvSpPr>
          <p:cNvPr id="253" name="Google Shape;253;p21"/>
          <p:cNvSpPr txBox="1">
            <a:spLocks noGrp="1"/>
          </p:cNvSpPr>
          <p:nvPr>
            <p:ph type="title"/>
          </p:nvPr>
        </p:nvSpPr>
        <p:spPr>
          <a:xfrm>
            <a:off x="685800" y="7620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Extramural grants submitted</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533400" y="3048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Researches in Progress</a:t>
            </a:r>
            <a:endParaRPr b="1" dirty="0">
              <a:latin typeface="Times New Roman" panose="02020603050405020304" pitchFamily="18" charset="0"/>
              <a:cs typeface="Times New Roman" panose="02020603050405020304" pitchFamily="18" charset="0"/>
            </a:endParaRPr>
          </a:p>
        </p:txBody>
      </p:sp>
      <p:graphicFrame>
        <p:nvGraphicFramePr>
          <p:cNvPr id="259" name="Google Shape;259;p22"/>
          <p:cNvGraphicFramePr/>
          <p:nvPr/>
        </p:nvGraphicFramePr>
        <p:xfrm>
          <a:off x="228600" y="1295400"/>
          <a:ext cx="11049000" cy="5116750"/>
        </p:xfrm>
        <a:graphic>
          <a:graphicData uri="http://schemas.openxmlformats.org/drawingml/2006/table">
            <a:tbl>
              <a:tblPr firstRow="1" bandRow="1">
                <a:noFill/>
                <a:tableStyleId>{FB14B17D-7110-4D28-8167-A94EDD8965AC}</a:tableStyleId>
              </a:tblPr>
              <a:tblGrid>
                <a:gridCol w="3886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155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Title </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Name of PI and team members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Status</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Budget</a:t>
                      </a:r>
                      <a:endParaRPr sz="1500" u="none" strike="noStrike" cap="none"/>
                    </a:p>
                  </a:txBody>
                  <a:tcPr marL="91450" marR="91450" marT="45725" marB="45725"/>
                </a:tc>
                <a:extLst>
                  <a:ext uri="{0D108BD9-81ED-4DB2-BD59-A6C34878D82A}">
                    <a16:rowId xmlns:a16="http://schemas.microsoft.com/office/drawing/2014/main" val="10000"/>
                  </a:ext>
                </a:extLst>
              </a:tr>
              <a:tr h="774425">
                <a:tc>
                  <a:txBody>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Times New Roman"/>
                          <a:ea typeface="Times New Roman"/>
                          <a:cs typeface="Times New Roman"/>
                          <a:sym typeface="Times New Roman"/>
                        </a:rPr>
                        <a:t>Provision of self-management support by nurses in care of patients with chronic illness</a:t>
                      </a:r>
                      <a:endParaRPr sz="15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latin typeface="Times New Roman"/>
                          <a:ea typeface="Times New Roman"/>
                          <a:cs typeface="Times New Roman"/>
                          <a:sym typeface="Times New Roman"/>
                        </a:rPr>
                        <a:t>Ambreen Tharani, </a:t>
                      </a:r>
                      <a:r>
                        <a:rPr lang="en-US" sz="1500" u="none" strike="noStrike" cap="none">
                          <a:latin typeface="Times New Roman"/>
                          <a:ea typeface="Times New Roman"/>
                          <a:cs typeface="Times New Roman"/>
                          <a:sym typeface="Times New Roman"/>
                        </a:rPr>
                        <a:t>Dr. Ann Van Hecke, Dr. Veerle Duprez, Dr. Tazeen Ali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Data collection in progress</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FDA</a:t>
                      </a:r>
                      <a:endParaRPr sz="15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1003875">
                <a:tc>
                  <a:txBody>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Times New Roman"/>
                          <a:ea typeface="Times New Roman"/>
                          <a:cs typeface="Times New Roman"/>
                          <a:sym typeface="Times New Roman"/>
                        </a:rPr>
                        <a:t>Open Book exams: An Unprecedented Challenge for Faculty in Nursing Education</a:t>
                      </a:r>
                      <a:endParaRPr sz="15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latin typeface="Times New Roman"/>
                          <a:ea typeface="Times New Roman"/>
                          <a:cs typeface="Times New Roman"/>
                          <a:sym typeface="Times New Roman"/>
                        </a:rPr>
                        <a:t>Dr Naghma, Ms Ambreen Tharani</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n-US" sz="1500" b="1" u="none" strike="noStrike" cap="none">
                          <a:latin typeface="Times New Roman"/>
                          <a:ea typeface="Times New Roman"/>
                          <a:cs typeface="Times New Roman"/>
                          <a:sym typeface="Times New Roman"/>
                        </a:rPr>
                        <a:t>Ms Farida Mughal </a:t>
                      </a:r>
                      <a:r>
                        <a:rPr lang="en-US" sz="1500" u="none" strike="noStrike" cap="none">
                          <a:latin typeface="Times New Roman"/>
                          <a:ea typeface="Times New Roman"/>
                          <a:cs typeface="Times New Roman"/>
                          <a:sym typeface="Times New Roman"/>
                        </a:rPr>
                        <a:t>and Ms Zohra Jetha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Data collection is completed and data analysis in progress</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Stream budget</a:t>
                      </a:r>
                      <a:endParaRPr sz="15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1003875">
                <a:tc>
                  <a:txBody>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Fear and Stigma related to COVID-19 in patients and their health care providers and its impact on their health seeking behavior: a mixed method study</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Dr. Laila Ladak, </a:t>
                      </a:r>
                      <a:r>
                        <a:rPr lang="en-US" sz="1500" b="1" i="0" u="none" strike="noStrike" cap="none">
                          <a:solidFill>
                            <a:schemeClr val="dk1"/>
                          </a:solidFill>
                          <a:latin typeface="Times New Roman"/>
                          <a:ea typeface="Times New Roman"/>
                          <a:cs typeface="Times New Roman"/>
                          <a:sym typeface="Times New Roman"/>
                        </a:rPr>
                        <a:t>Ambreen Tharani, </a:t>
                      </a:r>
                      <a:r>
                        <a:rPr lang="en-US" sz="1500" b="0" i="0" u="none" strike="noStrike" cap="none">
                          <a:solidFill>
                            <a:schemeClr val="dk1"/>
                          </a:solidFill>
                          <a:latin typeface="Times New Roman"/>
                          <a:ea typeface="Times New Roman"/>
                          <a:cs typeface="Times New Roman"/>
                          <a:sym typeface="Times New Roman"/>
                        </a:rPr>
                        <a:t>Rozina Roshan, </a:t>
                      </a:r>
                      <a:r>
                        <a:rPr lang="en-US" sz="1500" b="1" i="0" u="none" strike="noStrike" cap="none">
                          <a:solidFill>
                            <a:schemeClr val="dk1"/>
                          </a:solidFill>
                          <a:latin typeface="Times New Roman"/>
                          <a:ea typeface="Times New Roman"/>
                          <a:cs typeface="Times New Roman"/>
                          <a:sym typeface="Times New Roman"/>
                        </a:rPr>
                        <a:t>Lubna Ghazal,  </a:t>
                      </a:r>
                      <a:r>
                        <a:rPr lang="en-US" sz="1500" b="0" i="0" u="none" strike="noStrike" cap="none">
                          <a:solidFill>
                            <a:schemeClr val="dk1"/>
                          </a:solidFill>
                          <a:latin typeface="Times New Roman"/>
                          <a:ea typeface="Times New Roman"/>
                          <a:cs typeface="Times New Roman"/>
                          <a:sym typeface="Times New Roman"/>
                        </a:rPr>
                        <a:t>Parveen Chagani,  &amp; Umair Bachlani</a:t>
                      </a:r>
                      <a:endParaRPr sz="1500" b="0" i="0" u="none" strike="noStrike" cap="none">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Data collection in progress.</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Seed grant</a:t>
                      </a:r>
                      <a:endParaRPr sz="15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10038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Impacts of Prenatal Stress and Preterm birth on Infant Health and Development and Maternal-Child Relationships: Feasibility Follow-Up Study </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Times New Roman"/>
                        <a:buNone/>
                      </a:pPr>
                      <a:r>
                        <a:rPr lang="en-US" sz="1500" b="1" u="none" strike="noStrike" cap="none">
                          <a:latin typeface="Times New Roman"/>
                          <a:ea typeface="Times New Roman"/>
                          <a:cs typeface="Times New Roman"/>
                          <a:sym typeface="Times New Roman"/>
                        </a:rPr>
                        <a:t>Sharifa Lalani</a:t>
                      </a:r>
                      <a:r>
                        <a:rPr lang="en-US" sz="1500" u="none" strike="noStrike" cap="none">
                          <a:latin typeface="Times New Roman"/>
                          <a:ea typeface="Times New Roman"/>
                          <a:cs typeface="Times New Roman"/>
                          <a:sym typeface="Times New Roman"/>
                        </a:rPr>
                        <a:t> and Kiran Shaikh</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Times New Roman"/>
                        <a:buNone/>
                      </a:pPr>
                      <a:r>
                        <a:rPr lang="en-US" sz="1500" u="none" strike="noStrike" cap="none">
                          <a:latin typeface="Times New Roman"/>
                          <a:ea typeface="Times New Roman"/>
                          <a:cs typeface="Times New Roman"/>
                          <a:sym typeface="Times New Roman"/>
                        </a:rPr>
                        <a:t>Data collection in progress</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Times New Roman"/>
                        <a:buNone/>
                      </a:pPr>
                      <a:r>
                        <a:rPr lang="en-US" sz="1500" u="none" strike="noStrike" cap="none">
                          <a:latin typeface="Times New Roman"/>
                          <a:ea typeface="Times New Roman"/>
                          <a:cs typeface="Times New Roman"/>
                          <a:sym typeface="Times New Roman"/>
                        </a:rPr>
                        <a:t>CIHR</a:t>
                      </a:r>
                      <a:endParaRPr sz="15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r h="10038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Prevalence of Cesarean Section in a Tertiary Care Hospital: A Cross-sectional Study</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latin typeface="Times New Roman"/>
                          <a:ea typeface="Times New Roman"/>
                          <a:cs typeface="Times New Roman"/>
                          <a:sym typeface="Times New Roman"/>
                        </a:rPr>
                        <a:t>Farida Bibi Mughal, </a:t>
                      </a:r>
                      <a:r>
                        <a:rPr lang="en-US" sz="1500" u="none" strike="noStrike" cap="none">
                          <a:latin typeface="Times New Roman"/>
                          <a:ea typeface="Times New Roman"/>
                          <a:cs typeface="Times New Roman"/>
                          <a:sym typeface="Times New Roman"/>
                        </a:rPr>
                        <a:t>Bakhtawar M.Hanif Khowaja and Komal Jiwani</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latin typeface="Times New Roman"/>
                          <a:ea typeface="Times New Roman"/>
                          <a:cs typeface="Times New Roman"/>
                          <a:sym typeface="Times New Roman"/>
                        </a:rPr>
                        <a:t>Data collection in progress</a:t>
                      </a:r>
                      <a:endParaRPr sz="15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dirty="0">
                          <a:latin typeface="Times New Roman"/>
                          <a:ea typeface="Times New Roman"/>
                          <a:cs typeface="Times New Roman"/>
                          <a:sym typeface="Times New Roman"/>
                        </a:rPr>
                        <a:t>No budget</a:t>
                      </a:r>
                      <a:endParaRPr sz="1500" u="none" strike="noStrike" cap="none"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843D"/>
              </a:buClr>
              <a:buSzPts val="4000"/>
              <a:buFont typeface="Calibri"/>
              <a:buNone/>
            </a:pPr>
            <a:r>
              <a:rPr lang="en-US" sz="4000" b="1" dirty="0" err="1">
                <a:latin typeface="Times New Roman" panose="02020603050405020304" pitchFamily="18" charset="0"/>
                <a:cs typeface="Times New Roman" panose="02020603050405020304" pitchFamily="18" charset="0"/>
              </a:rPr>
              <a:t>MScN</a:t>
            </a:r>
            <a:r>
              <a:rPr lang="en-US" sz="4000" b="1" dirty="0">
                <a:latin typeface="Times New Roman" panose="02020603050405020304" pitchFamily="18" charset="0"/>
                <a:cs typeface="Times New Roman" panose="02020603050405020304" pitchFamily="18" charset="0"/>
              </a:rPr>
              <a:t> Thesis</a:t>
            </a:r>
            <a:endParaRPr sz="4000" b="1" dirty="0">
              <a:latin typeface="Times New Roman" panose="02020603050405020304" pitchFamily="18" charset="0"/>
              <a:cs typeface="Times New Roman" panose="02020603050405020304" pitchFamily="18" charset="0"/>
            </a:endParaRPr>
          </a:p>
        </p:txBody>
      </p:sp>
      <p:sp>
        <p:nvSpPr>
          <p:cNvPr id="265" name="Google Shape;265;p23"/>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400"/>
              <a:buChar char="•"/>
            </a:pPr>
            <a:r>
              <a:rPr lang="en-US" sz="2400" dirty="0">
                <a:latin typeface="Times New Roman"/>
                <a:ea typeface="Times New Roman"/>
                <a:cs typeface="Times New Roman"/>
                <a:sym typeface="Times New Roman"/>
              </a:rPr>
              <a:t>Stream members are contributing as committee members on thesis</a:t>
            </a:r>
            <a:endParaRPr dirty="0"/>
          </a:p>
          <a:p>
            <a:pPr marL="342900" lvl="0" indent="-190500" algn="l" rtl="0">
              <a:lnSpc>
                <a:spcPct val="100000"/>
              </a:lnSpc>
              <a:spcBef>
                <a:spcPts val="0"/>
              </a:spcBef>
              <a:spcAft>
                <a:spcPts val="0"/>
              </a:spcAft>
              <a:buClr>
                <a:schemeClr val="dk1"/>
              </a:buClr>
              <a:buSzPts val="2400"/>
              <a:buNone/>
            </a:pPr>
            <a:endParaRPr sz="2400" dirty="0">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ts val="2400"/>
              <a:buChar char="•"/>
            </a:pPr>
            <a:r>
              <a:rPr lang="en-US" sz="2400" dirty="0">
                <a:latin typeface="Times New Roman"/>
                <a:ea typeface="Times New Roman"/>
                <a:cs typeface="Times New Roman"/>
                <a:sym typeface="Times New Roman"/>
              </a:rPr>
              <a:t>Budgetary support for </a:t>
            </a:r>
            <a:r>
              <a:rPr lang="en-US" sz="2400" dirty="0" err="1">
                <a:latin typeface="Times New Roman"/>
                <a:ea typeface="Times New Roman"/>
                <a:cs typeface="Times New Roman"/>
                <a:sym typeface="Times New Roman"/>
              </a:rPr>
              <a:t>MScN</a:t>
            </a:r>
            <a:r>
              <a:rPr lang="en-US" sz="2400" dirty="0">
                <a:latin typeface="Times New Roman"/>
                <a:ea typeface="Times New Roman"/>
                <a:cs typeface="Times New Roman"/>
                <a:sym typeface="Times New Roman"/>
              </a:rPr>
              <a:t> thesis “Prevalence and factors associated with anxiety and depressive symptoms among undergraduate nursing students of Khyber Pakhtunkhwa, Pakistan. [Muhammad Ilyas; Supervisor: </a:t>
            </a:r>
            <a:r>
              <a:rPr lang="en-US" sz="2400" dirty="0" err="1">
                <a:latin typeface="Times New Roman"/>
                <a:ea typeface="Times New Roman"/>
                <a:cs typeface="Times New Roman"/>
                <a:sym typeface="Times New Roman"/>
              </a:rPr>
              <a:t>Ms</a:t>
            </a:r>
            <a:r>
              <a:rPr lang="en-US" sz="2400" dirty="0">
                <a:latin typeface="Times New Roman"/>
                <a:ea typeface="Times New Roman"/>
                <a:cs typeface="Times New Roman"/>
                <a:sym typeface="Times New Roman"/>
              </a:rPr>
              <a:t> Yasmeen Parpio]</a:t>
            </a:r>
            <a:endParaRPr dirty="0"/>
          </a:p>
          <a:p>
            <a:pPr marL="342900" lvl="0" indent="-139700" algn="l" rtl="0">
              <a:lnSpc>
                <a:spcPct val="100000"/>
              </a:lnSpc>
              <a:spcBef>
                <a:spcPts val="640"/>
              </a:spcBef>
              <a:spcAft>
                <a:spcPts val="0"/>
              </a:spcAft>
              <a:buClr>
                <a:schemeClr val="dk1"/>
              </a:buClr>
              <a:buSzPts val="32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body" idx="1"/>
          </p:nvPr>
        </p:nvSpPr>
        <p:spPr>
          <a:xfrm>
            <a:off x="609600" y="1600200"/>
            <a:ext cx="6834188" cy="4495800"/>
          </a:xfrm>
          <a:prstGeom prst="rect">
            <a:avLst/>
          </a:prstGeom>
          <a:noFill/>
          <a:ln>
            <a:noFill/>
          </a:ln>
        </p:spPr>
        <p:txBody>
          <a:bodyPr spcFirstLastPara="1" wrap="square" lIns="91425" tIns="45700" rIns="91425" bIns="45700" anchor="t" anchorCtr="0">
            <a:normAutofit fontScale="92500"/>
          </a:bodyPr>
          <a:lstStyle/>
          <a:p>
            <a:pPr marL="342900" lvl="0" indent="-333375" algn="l" rtl="0">
              <a:lnSpc>
                <a:spcPct val="100000"/>
              </a:lnSpc>
              <a:spcBef>
                <a:spcPts val="0"/>
              </a:spcBef>
              <a:spcAft>
                <a:spcPts val="0"/>
              </a:spcAft>
              <a:buSzPct val="100000"/>
              <a:buChar char="•"/>
            </a:pPr>
            <a:r>
              <a:rPr lang="en-US" sz="2000" dirty="0">
                <a:latin typeface="Times New Roman"/>
                <a:ea typeface="Times New Roman"/>
                <a:cs typeface="Times New Roman"/>
                <a:sym typeface="Times New Roman"/>
              </a:rPr>
              <a:t>Eleven stream members completed </a:t>
            </a:r>
            <a:r>
              <a:rPr lang="en-US" sz="2000" b="1" dirty="0">
                <a:solidFill>
                  <a:srgbClr val="008000"/>
                </a:solidFill>
                <a:latin typeface="Times New Roman"/>
                <a:ea typeface="Times New Roman"/>
                <a:cs typeface="Times New Roman"/>
                <a:sym typeface="Times New Roman"/>
              </a:rPr>
              <a:t>Youth Mental Health First Aid Provider Training </a:t>
            </a:r>
            <a:r>
              <a:rPr lang="en-US" sz="2000" dirty="0">
                <a:latin typeface="Times New Roman"/>
                <a:ea typeface="Times New Roman"/>
                <a:cs typeface="Times New Roman"/>
                <a:sym typeface="Times New Roman"/>
              </a:rPr>
              <a:t>in collaboration with </a:t>
            </a:r>
            <a:r>
              <a:rPr lang="en-US" sz="1800" dirty="0">
                <a:solidFill>
                  <a:srgbClr val="008000"/>
                </a:solidFill>
                <a:latin typeface="Times New Roman"/>
                <a:ea typeface="Times New Roman"/>
                <a:cs typeface="Times New Roman"/>
                <a:sym typeface="Times New Roman"/>
              </a:rPr>
              <a:t>Walt’s Waltz </a:t>
            </a:r>
            <a:r>
              <a:rPr lang="en-US" sz="1800" dirty="0">
                <a:latin typeface="Times New Roman"/>
                <a:ea typeface="Times New Roman"/>
                <a:cs typeface="Times New Roman"/>
                <a:sym typeface="Times New Roman"/>
              </a:rPr>
              <a:t>(USA based) are June 29</a:t>
            </a:r>
            <a:r>
              <a:rPr lang="en-US" sz="1800" baseline="30000" dirty="0">
                <a:latin typeface="Times New Roman"/>
                <a:ea typeface="Times New Roman"/>
                <a:cs typeface="Times New Roman"/>
                <a:sym typeface="Times New Roman"/>
              </a:rPr>
              <a:t>th</a:t>
            </a:r>
            <a:r>
              <a:rPr lang="en-US" sz="1800" dirty="0">
                <a:latin typeface="Times New Roman"/>
                <a:ea typeface="Times New Roman"/>
                <a:cs typeface="Times New Roman"/>
                <a:sym typeface="Times New Roman"/>
              </a:rPr>
              <a:t> (Day 1) and July 7</a:t>
            </a:r>
            <a:r>
              <a:rPr lang="en-US" sz="1800" baseline="30000" dirty="0">
                <a:latin typeface="Times New Roman"/>
                <a:ea typeface="Times New Roman"/>
                <a:cs typeface="Times New Roman"/>
                <a:sym typeface="Times New Roman"/>
              </a:rPr>
              <a:t>th</a:t>
            </a:r>
            <a:r>
              <a:rPr lang="en-US" sz="1800" dirty="0">
                <a:latin typeface="Times New Roman"/>
                <a:ea typeface="Times New Roman"/>
                <a:cs typeface="Times New Roman"/>
                <a:sym typeface="Times New Roman"/>
              </a:rPr>
              <a:t> (Day 2). </a:t>
            </a:r>
            <a:endParaRPr sz="1800" dirty="0">
              <a:latin typeface="Times New Roman"/>
              <a:ea typeface="Times New Roman"/>
              <a:cs typeface="Times New Roman"/>
              <a:sym typeface="Times New Roman"/>
            </a:endParaRPr>
          </a:p>
          <a:p>
            <a:pPr marL="342900" lvl="0" indent="-215900" algn="l" rtl="0">
              <a:lnSpc>
                <a:spcPct val="100000"/>
              </a:lnSpc>
              <a:spcBef>
                <a:spcPts val="0"/>
              </a:spcBef>
              <a:spcAft>
                <a:spcPts val="0"/>
              </a:spcAft>
              <a:buClr>
                <a:schemeClr val="dk1"/>
              </a:buClr>
              <a:buSzPct val="100000"/>
              <a:buNone/>
            </a:pPr>
            <a:endParaRPr sz="2000" dirty="0">
              <a:latin typeface="Times New Roman"/>
              <a:ea typeface="Times New Roman"/>
              <a:cs typeface="Times New Roman"/>
              <a:sym typeface="Times New Roman"/>
            </a:endParaRPr>
          </a:p>
          <a:p>
            <a:pPr marL="342900" lvl="0" indent="-333375" algn="l" rtl="0">
              <a:lnSpc>
                <a:spcPct val="100000"/>
              </a:lnSpc>
              <a:spcBef>
                <a:spcPts val="0"/>
              </a:spcBef>
              <a:spcAft>
                <a:spcPts val="0"/>
              </a:spcAft>
              <a:buClr>
                <a:schemeClr val="dk1"/>
              </a:buClr>
              <a:buSzPct val="100000"/>
              <a:buChar char="•"/>
            </a:pPr>
            <a:r>
              <a:rPr lang="en-US" sz="2000" b="1" dirty="0">
                <a:solidFill>
                  <a:srgbClr val="008000"/>
                </a:solidFill>
                <a:latin typeface="Times New Roman"/>
                <a:ea typeface="Times New Roman"/>
                <a:cs typeface="Times New Roman"/>
                <a:sym typeface="Times New Roman"/>
              </a:rPr>
              <a:t>NIH Grant Writing | 23rd National Health Sciences Research Symposium | COVID-19: Challenges &amp; Way Forward</a:t>
            </a:r>
            <a:r>
              <a:rPr lang="en-US" sz="2000" dirty="0">
                <a:latin typeface="Times New Roman"/>
                <a:ea typeface="Times New Roman"/>
                <a:cs typeface="Times New Roman"/>
                <a:sym typeface="Times New Roman"/>
              </a:rPr>
              <a:t>- February 24, 2021-Ms. Ambreen Tharani</a:t>
            </a:r>
            <a:endParaRPr dirty="0">
              <a:latin typeface="Times New Roman"/>
              <a:ea typeface="Times New Roman"/>
              <a:cs typeface="Times New Roman"/>
              <a:sym typeface="Times New Roman"/>
            </a:endParaRPr>
          </a:p>
          <a:p>
            <a:pPr marL="0" lvl="0" indent="0" algn="l" rtl="0">
              <a:lnSpc>
                <a:spcPct val="100000"/>
              </a:lnSpc>
              <a:spcBef>
                <a:spcPts val="400"/>
              </a:spcBef>
              <a:spcAft>
                <a:spcPts val="0"/>
              </a:spcAft>
              <a:buClr>
                <a:schemeClr val="dk1"/>
              </a:buClr>
              <a:buSzPct val="100000"/>
              <a:buNone/>
            </a:pPr>
            <a:endParaRPr sz="2000" dirty="0">
              <a:latin typeface="Times New Roman"/>
              <a:ea typeface="Times New Roman"/>
              <a:cs typeface="Times New Roman"/>
              <a:sym typeface="Times New Roman"/>
            </a:endParaRPr>
          </a:p>
          <a:p>
            <a:pPr marL="342900" lvl="0" indent="-333375" algn="l" rtl="0">
              <a:lnSpc>
                <a:spcPct val="100000"/>
              </a:lnSpc>
              <a:spcBef>
                <a:spcPts val="400"/>
              </a:spcBef>
              <a:spcAft>
                <a:spcPts val="0"/>
              </a:spcAft>
              <a:buClr>
                <a:schemeClr val="dk1"/>
              </a:buClr>
              <a:buSzPct val="100000"/>
              <a:buChar char="•"/>
            </a:pPr>
            <a:r>
              <a:rPr lang="en-US" sz="2000" b="1" dirty="0">
                <a:solidFill>
                  <a:srgbClr val="008000"/>
                </a:solidFill>
                <a:latin typeface="Times New Roman"/>
                <a:ea typeface="Times New Roman"/>
                <a:cs typeface="Times New Roman"/>
                <a:sym typeface="Times New Roman"/>
              </a:rPr>
              <a:t>Psychological impact of covid-19 on masses- A Webinar organized by Psychiatry ward </a:t>
            </a:r>
            <a:r>
              <a:rPr lang="en-US" sz="2000" dirty="0">
                <a:latin typeface="Times New Roman"/>
                <a:ea typeface="Times New Roman"/>
                <a:cs typeface="Times New Roman"/>
                <a:sym typeface="Times New Roman"/>
              </a:rPr>
              <a:t>in collaboration with SONAM- April, 2020. Ms. Sharifa Lalani and Ms. Nimira Asif</a:t>
            </a:r>
            <a:endParaRPr sz="2000" dirty="0">
              <a:latin typeface="Times New Roman"/>
              <a:ea typeface="Times New Roman"/>
              <a:cs typeface="Times New Roman"/>
              <a:sym typeface="Times New Roman"/>
            </a:endParaRPr>
          </a:p>
          <a:p>
            <a:pPr marL="457200" lvl="0" indent="0" algn="l" rtl="0">
              <a:lnSpc>
                <a:spcPct val="100000"/>
              </a:lnSpc>
              <a:spcBef>
                <a:spcPts val="400"/>
              </a:spcBef>
              <a:spcAft>
                <a:spcPts val="0"/>
              </a:spcAft>
              <a:buNone/>
            </a:pPr>
            <a:endParaRPr sz="2000" dirty="0">
              <a:latin typeface="Times New Roman"/>
              <a:ea typeface="Times New Roman"/>
              <a:cs typeface="Times New Roman"/>
              <a:sym typeface="Times New Roman"/>
            </a:endParaRPr>
          </a:p>
          <a:p>
            <a:pPr marL="342900" lvl="0" indent="-333375" algn="l" rtl="0">
              <a:lnSpc>
                <a:spcPct val="100000"/>
              </a:lnSpc>
              <a:spcBef>
                <a:spcPts val="400"/>
              </a:spcBef>
              <a:spcAft>
                <a:spcPts val="0"/>
              </a:spcAft>
              <a:buSzPct val="100000"/>
              <a:buChar char="•"/>
            </a:pPr>
            <a:r>
              <a:rPr lang="en-US" sz="2000" b="1" dirty="0">
                <a:solidFill>
                  <a:srgbClr val="008000"/>
                </a:solidFill>
                <a:latin typeface="Times New Roman"/>
                <a:ea typeface="Times New Roman"/>
                <a:cs typeface="Times New Roman"/>
                <a:sym typeface="Times New Roman"/>
              </a:rPr>
              <a:t>SRF Research Series | SPSS: the software for robust quantitative data analysis</a:t>
            </a:r>
            <a:r>
              <a:rPr lang="en-US" sz="2000" dirty="0">
                <a:latin typeface="Times New Roman"/>
                <a:ea typeface="Times New Roman"/>
                <a:cs typeface="Times New Roman"/>
                <a:sym typeface="Times New Roman"/>
              </a:rPr>
              <a:t> - August 25, 2021. Shireen Shehzad</a:t>
            </a:r>
            <a:endParaRPr sz="2000" dirty="0">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chemeClr val="dk1"/>
              </a:buClr>
              <a:buSzPct val="100000"/>
              <a:buNone/>
            </a:pPr>
            <a:endParaRPr sz="2000" dirty="0"/>
          </a:p>
          <a:p>
            <a:pPr marL="342900" lvl="0" indent="-215900" algn="l" rtl="0">
              <a:lnSpc>
                <a:spcPct val="100000"/>
              </a:lnSpc>
              <a:spcBef>
                <a:spcPts val="400"/>
              </a:spcBef>
              <a:spcAft>
                <a:spcPts val="0"/>
              </a:spcAft>
              <a:buClr>
                <a:schemeClr val="dk1"/>
              </a:buClr>
              <a:buSzPct val="100000"/>
              <a:buNone/>
            </a:pPr>
            <a:endParaRPr sz="2000" dirty="0"/>
          </a:p>
          <a:p>
            <a:pPr marL="342900" lvl="0" indent="-215900" algn="l" rtl="0">
              <a:lnSpc>
                <a:spcPct val="100000"/>
              </a:lnSpc>
              <a:spcBef>
                <a:spcPts val="400"/>
              </a:spcBef>
              <a:spcAft>
                <a:spcPts val="0"/>
              </a:spcAft>
              <a:buClr>
                <a:schemeClr val="dk1"/>
              </a:buClr>
              <a:buSzPct val="100000"/>
              <a:buNone/>
            </a:pPr>
            <a:endParaRPr sz="2000" dirty="0"/>
          </a:p>
        </p:txBody>
      </p:sp>
      <p:sp>
        <p:nvSpPr>
          <p:cNvPr id="271" name="Google Shape;271;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Workshops/Conferences/Seminars attended</a:t>
            </a:r>
            <a:endParaRPr dirty="0">
              <a:latin typeface="Times New Roman" panose="02020603050405020304" pitchFamily="18" charset="0"/>
              <a:cs typeface="Times New Roman" panose="02020603050405020304" pitchFamily="18" charset="0"/>
            </a:endParaRPr>
          </a:p>
        </p:txBody>
      </p:sp>
      <p:pic>
        <p:nvPicPr>
          <p:cNvPr id="272" name="Google Shape;272;p24"/>
          <p:cNvPicPr preferRelativeResize="0"/>
          <p:nvPr/>
        </p:nvPicPr>
        <p:blipFill rotWithShape="1">
          <a:blip r:embed="rId3">
            <a:alphaModFix/>
          </a:blip>
          <a:srcRect l="16758" t="13339" r="12695"/>
          <a:stretch/>
        </p:blipFill>
        <p:spPr>
          <a:xfrm>
            <a:off x="7636669" y="1307303"/>
            <a:ext cx="4600575" cy="2693198"/>
          </a:xfrm>
          <a:prstGeom prst="rect">
            <a:avLst/>
          </a:prstGeom>
          <a:noFill/>
          <a:ln>
            <a:noFill/>
          </a:ln>
        </p:spPr>
      </p:pic>
      <p:pic>
        <p:nvPicPr>
          <p:cNvPr id="273" name="Google Shape;273;p24"/>
          <p:cNvPicPr preferRelativeResize="0"/>
          <p:nvPr/>
        </p:nvPicPr>
        <p:blipFill rotWithShape="1">
          <a:blip r:embed="rId4">
            <a:alphaModFix/>
          </a:blip>
          <a:srcRect l="11250" t="11111" r="155" b="11110"/>
          <a:stretch/>
        </p:blipFill>
        <p:spPr>
          <a:xfrm>
            <a:off x="7636668" y="4000501"/>
            <a:ext cx="4555331" cy="23098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body" idx="1"/>
          </p:nvPr>
        </p:nvSpPr>
        <p:spPr>
          <a:xfrm>
            <a:off x="409576" y="1417638"/>
            <a:ext cx="5505450" cy="449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12121"/>
              </a:buClr>
              <a:buSzPts val="2000"/>
              <a:buNone/>
            </a:pPr>
            <a:r>
              <a:rPr lang="en-US" sz="3600" dirty="0">
                <a:solidFill>
                  <a:srgbClr val="212121"/>
                </a:solidFill>
                <a:latin typeface="Times New Roman"/>
                <a:ea typeface="Times New Roman"/>
                <a:cs typeface="Times New Roman"/>
                <a:sym typeface="Times New Roman"/>
              </a:rPr>
              <a:t>Received 4</a:t>
            </a:r>
            <a:r>
              <a:rPr lang="en-US" sz="3600" baseline="30000" dirty="0">
                <a:solidFill>
                  <a:srgbClr val="212121"/>
                </a:solidFill>
                <a:latin typeface="Times New Roman"/>
                <a:ea typeface="Times New Roman"/>
                <a:cs typeface="Times New Roman"/>
                <a:sym typeface="Times New Roman"/>
              </a:rPr>
              <a:t>th</a:t>
            </a:r>
            <a:r>
              <a:rPr lang="en-US" sz="3600" dirty="0">
                <a:solidFill>
                  <a:srgbClr val="212121"/>
                </a:solidFill>
                <a:latin typeface="Times New Roman"/>
                <a:ea typeface="Times New Roman"/>
                <a:cs typeface="Times New Roman"/>
                <a:sym typeface="Times New Roman"/>
              </a:rPr>
              <a:t> best poster award</a:t>
            </a:r>
            <a:endParaRPr dirty="0"/>
          </a:p>
          <a:p>
            <a:pPr marL="0" lvl="0" indent="0" algn="l" rtl="0">
              <a:lnSpc>
                <a:spcPct val="100000"/>
              </a:lnSpc>
              <a:spcBef>
                <a:spcPts val="0"/>
              </a:spcBef>
              <a:spcAft>
                <a:spcPts val="0"/>
              </a:spcAft>
              <a:buClr>
                <a:srgbClr val="212121"/>
              </a:buClr>
              <a:buSzPts val="2000"/>
              <a:buNone/>
            </a:pPr>
            <a:endParaRPr sz="3600" dirty="0"/>
          </a:p>
          <a:p>
            <a:pPr marL="342900" lvl="0" indent="-342900" algn="l" rtl="0">
              <a:lnSpc>
                <a:spcPct val="100000"/>
              </a:lnSpc>
              <a:spcBef>
                <a:spcPts val="0"/>
              </a:spcBef>
              <a:spcAft>
                <a:spcPts val="0"/>
              </a:spcAft>
              <a:buClr>
                <a:srgbClr val="212121"/>
              </a:buClr>
              <a:buSzPts val="2000"/>
              <a:buChar char="•"/>
            </a:pPr>
            <a:r>
              <a:rPr lang="en-US" sz="2000" dirty="0">
                <a:solidFill>
                  <a:srgbClr val="212121"/>
                </a:solidFill>
                <a:latin typeface="Times New Roman"/>
                <a:ea typeface="Times New Roman"/>
                <a:cs typeface="Times New Roman"/>
                <a:sym typeface="Times New Roman"/>
              </a:rPr>
              <a:t>Ms. Shehla Khan, Ms. Shagufta Iqbal.  Fourth educational research day 2020 </a:t>
            </a:r>
            <a:r>
              <a:rPr lang="en-US" sz="2000" b="0" i="0" dirty="0">
                <a:solidFill>
                  <a:srgbClr val="212121"/>
                </a:solidFill>
                <a:latin typeface="Times New Roman"/>
                <a:ea typeface="Times New Roman"/>
                <a:cs typeface="Times New Roman"/>
                <a:sym typeface="Times New Roman"/>
              </a:rPr>
              <a:t>Title: Innovative ways of student engagement for active learning in science courses of nursing in the Four Baccalaureate program.</a:t>
            </a:r>
            <a:endParaRPr sz="2000" dirty="0">
              <a:solidFill>
                <a:srgbClr val="212121"/>
              </a:solidFill>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chemeClr val="dk1"/>
              </a:buClr>
              <a:buSzPts val="2000"/>
              <a:buNone/>
            </a:pPr>
            <a:endParaRPr sz="2000" dirty="0">
              <a:solidFill>
                <a:srgbClr val="212121"/>
              </a:solidFill>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chemeClr val="dk1"/>
              </a:buClr>
              <a:buSzPts val="2000"/>
              <a:buNone/>
            </a:pPr>
            <a:endParaRPr sz="2000" dirty="0">
              <a:solidFill>
                <a:srgbClr val="212121"/>
              </a:solidFill>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chemeClr val="dk1"/>
              </a:buClr>
              <a:buSzPts val="2000"/>
              <a:buNone/>
            </a:pPr>
            <a:endParaRPr sz="2000" dirty="0">
              <a:latin typeface="Times New Roman"/>
              <a:ea typeface="Times New Roman"/>
              <a:cs typeface="Times New Roman"/>
              <a:sym typeface="Times New Roman"/>
            </a:endParaRPr>
          </a:p>
        </p:txBody>
      </p:sp>
      <p:sp>
        <p:nvSpPr>
          <p:cNvPr id="279" name="Google Shape;279;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Achievement:</a:t>
            </a:r>
            <a:endParaRPr dirty="0">
              <a:latin typeface="Times New Roman" panose="02020603050405020304" pitchFamily="18" charset="0"/>
              <a:cs typeface="Times New Roman" panose="02020603050405020304" pitchFamily="18" charset="0"/>
            </a:endParaRPr>
          </a:p>
        </p:txBody>
      </p:sp>
      <p:pic>
        <p:nvPicPr>
          <p:cNvPr id="280" name="Google Shape;280;p26"/>
          <p:cNvPicPr preferRelativeResize="0"/>
          <p:nvPr/>
        </p:nvPicPr>
        <p:blipFill rotWithShape="1">
          <a:blip r:embed="rId3">
            <a:alphaModFix/>
          </a:blip>
          <a:srcRect/>
          <a:stretch/>
        </p:blipFill>
        <p:spPr>
          <a:xfrm>
            <a:off x="6521693" y="2616445"/>
            <a:ext cx="4454040" cy="2451324"/>
          </a:xfrm>
          <a:prstGeom prst="rect">
            <a:avLst/>
          </a:prstGeom>
          <a:noFill/>
          <a:ln>
            <a:noFill/>
          </a:ln>
        </p:spPr>
      </p:pic>
      <p:sp>
        <p:nvSpPr>
          <p:cNvPr id="281" name="Google Shape;281;p26"/>
          <p:cNvSpPr txBox="1"/>
          <p:nvPr/>
        </p:nvSpPr>
        <p:spPr>
          <a:xfrm>
            <a:off x="6628849" y="1536926"/>
            <a:ext cx="423972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Collaborative researches to Cherish</a:t>
            </a:r>
            <a:endParaRPr sz="28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8108"/>
              <a:buChar char="•"/>
            </a:pPr>
            <a:r>
              <a:rPr lang="en-US" u="sng" dirty="0">
                <a:latin typeface="Times New Roman" panose="02020603050405020304" pitchFamily="18" charset="0"/>
                <a:cs typeface="Times New Roman" panose="02020603050405020304" pitchFamily="18" charset="0"/>
              </a:rPr>
              <a:t>To promote intra-/inter-disciplinary collaboration </a:t>
            </a:r>
            <a:r>
              <a:rPr lang="en-US" dirty="0">
                <a:latin typeface="Times New Roman" panose="02020603050405020304" pitchFamily="18" charset="0"/>
                <a:cs typeface="Times New Roman" panose="02020603050405020304" pitchFamily="18" charset="0"/>
              </a:rPr>
              <a:t>with  in-house, local, national and regional organizations for promoting research, education, capacity building and clinical practice.</a:t>
            </a:r>
            <a:endParaRPr dirty="0">
              <a:latin typeface="Times New Roman" panose="02020603050405020304" pitchFamily="18" charset="0"/>
              <a:cs typeface="Times New Roman" panose="02020603050405020304" pitchFamily="18" charset="0"/>
            </a:endParaRPr>
          </a:p>
          <a:p>
            <a:pPr marL="457200" lvl="1" indent="0" algn="l" rtl="0">
              <a:lnSpc>
                <a:spcPct val="100000"/>
              </a:lnSpc>
              <a:spcBef>
                <a:spcPts val="560"/>
              </a:spcBef>
              <a:spcAft>
                <a:spcPts val="0"/>
              </a:spcAft>
              <a:buClr>
                <a:schemeClr val="dk1"/>
              </a:buClr>
              <a:buSzPct val="108108"/>
              <a:buNone/>
            </a:pPr>
            <a:r>
              <a:rPr lang="en-US" dirty="0">
                <a:latin typeface="Times New Roman" panose="02020603050405020304" pitchFamily="18" charset="0"/>
                <a:cs typeface="Times New Roman" panose="02020603050405020304" pitchFamily="18" charset="0"/>
              </a:rPr>
              <a:t>Exemplars:</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Clr>
                <a:schemeClr val="dk1"/>
              </a:buClr>
              <a:buSzPct val="108108"/>
              <a:buChar char="–"/>
            </a:pPr>
            <a:r>
              <a:rPr lang="en-US" dirty="0">
                <a:latin typeface="Times New Roman" panose="02020603050405020304" pitchFamily="18" charset="0"/>
                <a:cs typeface="Times New Roman" panose="02020603050405020304" pitchFamily="18" charset="0"/>
              </a:rPr>
              <a:t>Brain and Mind Institute, AKU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SzPct val="108108"/>
              <a:buChar char="–"/>
            </a:pPr>
            <a:r>
              <a:rPr lang="en-US" dirty="0">
                <a:latin typeface="Times New Roman" panose="02020603050405020304" pitchFamily="18" charset="0"/>
                <a:cs typeface="Times New Roman" panose="02020603050405020304" pitchFamily="18" charset="0"/>
              </a:rPr>
              <a:t>Walt's Waltz (USA)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Clr>
                <a:schemeClr val="dk1"/>
              </a:buClr>
              <a:buSzPct val="108108"/>
              <a:buChar char="–"/>
            </a:pPr>
            <a:r>
              <a:rPr lang="en-US" dirty="0">
                <a:latin typeface="Times New Roman" panose="02020603050405020304" pitchFamily="18" charset="0"/>
                <a:cs typeface="Times New Roman" panose="02020603050405020304" pitchFamily="18" charset="0"/>
              </a:rPr>
              <a:t>Self-Empowerment Center, Pakistan</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Clr>
                <a:schemeClr val="dk1"/>
              </a:buClr>
              <a:buSzPct val="108108"/>
              <a:buChar char="–"/>
            </a:pPr>
            <a:r>
              <a:rPr lang="en-US" dirty="0" err="1">
                <a:latin typeface="Times New Roman" panose="02020603050405020304" pitchFamily="18" charset="0"/>
                <a:cs typeface="Times New Roman" panose="02020603050405020304" pitchFamily="18" charset="0"/>
              </a:rPr>
              <a:t>Karwan</a:t>
            </a:r>
            <a:r>
              <a:rPr lang="en-US" dirty="0">
                <a:latin typeface="Times New Roman" panose="02020603050405020304" pitchFamily="18" charset="0"/>
                <a:cs typeface="Times New Roman" panose="02020603050405020304" pitchFamily="18" charset="0"/>
              </a:rPr>
              <a:t>-e-Hayat and </a:t>
            </a:r>
            <a:r>
              <a:rPr lang="en-US" dirty="0" err="1">
                <a:latin typeface="Times New Roman" panose="02020603050405020304" pitchFamily="18" charset="0"/>
                <a:cs typeface="Times New Roman" panose="02020603050405020304" pitchFamily="18" charset="0"/>
              </a:rPr>
              <a:t>Taskeen</a:t>
            </a:r>
            <a:r>
              <a:rPr lang="en-US" dirty="0">
                <a:latin typeface="Times New Roman" panose="02020603050405020304" pitchFamily="18" charset="0"/>
                <a:cs typeface="Times New Roman" panose="02020603050405020304" pitchFamily="18" charset="0"/>
              </a:rPr>
              <a:t> Foundation</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Clr>
                <a:schemeClr val="dk1"/>
              </a:buClr>
              <a:buSzPct val="108108"/>
              <a:buChar char="–"/>
            </a:pPr>
            <a:r>
              <a:rPr lang="en-US" dirty="0">
                <a:latin typeface="Times New Roman" panose="02020603050405020304" pitchFamily="18" charset="0"/>
                <a:cs typeface="Times New Roman" panose="02020603050405020304" pitchFamily="18" charset="0"/>
              </a:rPr>
              <a:t>Aga Khan Health Service, health board</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60"/>
              </a:spcBef>
              <a:spcAft>
                <a:spcPts val="0"/>
              </a:spcAft>
              <a:buClr>
                <a:schemeClr val="dk1"/>
              </a:buClr>
              <a:buSzPct val="108108"/>
              <a:buChar char="–"/>
            </a:pPr>
            <a:r>
              <a:rPr lang="en-US" dirty="0">
                <a:latin typeface="Times New Roman" panose="02020603050405020304" pitchFamily="18" charset="0"/>
                <a:cs typeface="Times New Roman" panose="02020603050405020304" pitchFamily="18" charset="0"/>
              </a:rPr>
              <a:t>Exploring more [Kazim Trust; Transformation International society]</a:t>
            </a:r>
            <a:endParaRPr dirty="0">
              <a:latin typeface="Times New Roman" panose="02020603050405020304" pitchFamily="18" charset="0"/>
              <a:cs typeface="Times New Roman" panose="02020603050405020304" pitchFamily="18" charset="0"/>
            </a:endParaRPr>
          </a:p>
          <a:p>
            <a:pPr marL="342900" lvl="0" indent="-139700" algn="l" rtl="0">
              <a:lnSpc>
                <a:spcPct val="100000"/>
              </a:lnSpc>
              <a:spcBef>
                <a:spcPts val="640"/>
              </a:spcBef>
              <a:spcAft>
                <a:spcPts val="0"/>
              </a:spcAft>
              <a:buClr>
                <a:schemeClr val="dk1"/>
              </a:buClr>
              <a:buSzPct val="108108"/>
              <a:buNone/>
            </a:pPr>
            <a:endParaRPr dirty="0">
              <a:latin typeface="Times New Roman" panose="02020603050405020304" pitchFamily="18" charset="0"/>
              <a:cs typeface="Times New Roman" panose="02020603050405020304" pitchFamily="18" charset="0"/>
            </a:endParaRPr>
          </a:p>
        </p:txBody>
      </p:sp>
      <p:sp>
        <p:nvSpPr>
          <p:cNvPr id="287" name="Google Shape;287;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dirty="0">
                <a:latin typeface="Times New Roman" panose="02020603050405020304" pitchFamily="18" charset="0"/>
                <a:cs typeface="Times New Roman" panose="02020603050405020304" pitchFamily="18" charset="0"/>
              </a:rPr>
              <a:t>WAY FORWARD</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Layout of the Presentation</a:t>
            </a:r>
            <a:endParaRPr dirty="0">
              <a:latin typeface="Times New Roman" panose="02020603050405020304" pitchFamily="18" charset="0"/>
              <a:cs typeface="Times New Roman" panose="02020603050405020304" pitchFamily="18" charset="0"/>
            </a:endParaRPr>
          </a:p>
        </p:txBody>
      </p:sp>
      <p:sp>
        <p:nvSpPr>
          <p:cNvPr id="92" name="Google Shape;92;p2"/>
          <p:cNvSpPr txBox="1">
            <a:spLocks noGrp="1"/>
          </p:cNvSpPr>
          <p:nvPr>
            <p:ph type="body" idx="1"/>
          </p:nvPr>
        </p:nvSpPr>
        <p:spPr>
          <a:xfrm>
            <a:off x="609600" y="1600200"/>
            <a:ext cx="10972800" cy="4724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About Stream</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Teaching Innovation</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Capacity building/outreach activities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Publications of 2020-21</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(Intra and Extramural) Grants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Researches in Progress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Achievements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7"/>
              </a:spcBef>
              <a:spcAft>
                <a:spcPts val="0"/>
              </a:spcAft>
              <a:buClr>
                <a:schemeClr val="dk1"/>
              </a:buClr>
              <a:buSzPts val="3500"/>
              <a:buChar char="•"/>
            </a:pPr>
            <a:r>
              <a:rPr lang="en-US" sz="3500" dirty="0">
                <a:latin typeface="Times New Roman" panose="02020603050405020304" pitchFamily="18" charset="0"/>
                <a:cs typeface="Times New Roman" panose="02020603050405020304" pitchFamily="18" charset="0"/>
              </a:rPr>
              <a:t>Way Forward</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640"/>
              </a:spcBef>
              <a:spcAft>
                <a:spcPts val="0"/>
              </a:spcAft>
              <a:buSzPct val="117647"/>
              <a:buChar char="•"/>
            </a:pPr>
            <a:r>
              <a:rPr lang="en-US" dirty="0">
                <a:latin typeface="Times New Roman" panose="02020603050405020304" pitchFamily="18" charset="0"/>
                <a:cs typeface="Times New Roman" panose="02020603050405020304" pitchFamily="18" charset="0"/>
              </a:rPr>
              <a:t>Promoting working in ‘</a:t>
            </a:r>
            <a:r>
              <a:rPr lang="en-US" u="sng" dirty="0">
                <a:latin typeface="Times New Roman" panose="02020603050405020304" pitchFamily="18" charset="0"/>
                <a:cs typeface="Times New Roman" panose="02020603050405020304" pitchFamily="18" charset="0"/>
              </a:rPr>
              <a:t>themes for team</a:t>
            </a:r>
            <a:r>
              <a:rPr lang="en-US" dirty="0">
                <a:latin typeface="Times New Roman" panose="02020603050405020304" pitchFamily="18" charset="0"/>
                <a:cs typeface="Times New Roman" panose="02020603050405020304" pitchFamily="18" charset="0"/>
              </a:rPr>
              <a:t>’ (implemented)</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0"/>
              </a:spcBef>
              <a:spcAft>
                <a:spcPts val="0"/>
              </a:spcAft>
              <a:buSzPct val="117647"/>
              <a:buChar char="•"/>
            </a:pPr>
            <a:r>
              <a:rPr lang="en-US" u="sng" dirty="0">
                <a:latin typeface="Times New Roman" panose="02020603050405020304" pitchFamily="18" charset="0"/>
                <a:cs typeface="Times New Roman" panose="02020603050405020304" pitchFamily="18" charset="0"/>
              </a:rPr>
              <a:t>Innovation</a:t>
            </a:r>
            <a:r>
              <a:rPr lang="en-US" dirty="0">
                <a:latin typeface="Times New Roman" panose="02020603050405020304" pitchFamily="18" charset="0"/>
                <a:cs typeface="Times New Roman" panose="02020603050405020304" pitchFamily="18" charset="0"/>
              </a:rPr>
              <a:t> in (theory and practical) teaching to enhance students’ and Trainee Nurse Interns (TNI) experience</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0"/>
              </a:spcBef>
              <a:spcAft>
                <a:spcPts val="0"/>
              </a:spcAft>
              <a:buSzPct val="117647"/>
              <a:buChar char="•"/>
            </a:pPr>
            <a:r>
              <a:rPr lang="en-US" dirty="0">
                <a:latin typeface="Times New Roman" panose="02020603050405020304" pitchFamily="18" charset="0"/>
                <a:cs typeface="Times New Roman" panose="02020603050405020304" pitchFamily="18" charset="0"/>
              </a:rPr>
              <a:t>Under BMI initiation: </a:t>
            </a:r>
            <a:r>
              <a:rPr lang="en-US" u="sng" dirty="0">
                <a:latin typeface="Times New Roman" panose="02020603050405020304" pitchFamily="18" charset="0"/>
                <a:cs typeface="Times New Roman" panose="02020603050405020304" pitchFamily="18" charset="0"/>
              </a:rPr>
              <a:t>Masters’ of Mental health Nursing Track </a:t>
            </a:r>
            <a:r>
              <a:rPr lang="en-US" dirty="0">
                <a:latin typeface="Times New Roman" panose="02020603050405020304" pitchFamily="18" charset="0"/>
                <a:cs typeface="Times New Roman" panose="02020603050405020304" pitchFamily="18" charset="0"/>
              </a:rPr>
              <a:t>across AKU campuses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0"/>
              </a:spcBef>
              <a:spcAft>
                <a:spcPts val="0"/>
              </a:spcAft>
              <a:buClr>
                <a:schemeClr val="dk1"/>
              </a:buClr>
              <a:buSzPct val="117647"/>
              <a:buChar char="•"/>
            </a:pPr>
            <a:r>
              <a:rPr lang="en-US" dirty="0">
                <a:latin typeface="Times New Roman" panose="02020603050405020304" pitchFamily="18" charset="0"/>
                <a:cs typeface="Times New Roman" panose="02020603050405020304" pitchFamily="18" charset="0"/>
              </a:rPr>
              <a:t>Activities for </a:t>
            </a:r>
            <a:r>
              <a:rPr lang="en-US" u="sng" dirty="0">
                <a:latin typeface="Times New Roman" panose="02020603050405020304" pitchFamily="18" charset="0"/>
                <a:cs typeface="Times New Roman" panose="02020603050405020304" pitchFamily="18" charset="0"/>
              </a:rPr>
              <a:t>mental health promotion </a:t>
            </a:r>
            <a:r>
              <a:rPr lang="en-US" dirty="0">
                <a:latin typeface="Times New Roman" panose="02020603050405020304" pitchFamily="18" charset="0"/>
                <a:cs typeface="Times New Roman" panose="02020603050405020304" pitchFamily="18" charset="0"/>
              </a:rPr>
              <a:t>and liaison among students and faculty. Messages </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0"/>
              </a:spcBef>
              <a:spcAft>
                <a:spcPts val="0"/>
              </a:spcAft>
              <a:buClr>
                <a:schemeClr val="dk1"/>
              </a:buClr>
              <a:buSzPct val="117647"/>
              <a:buChar char="•"/>
            </a:pPr>
            <a:r>
              <a:rPr lang="en-US" dirty="0">
                <a:latin typeface="Times New Roman" panose="02020603050405020304" pitchFamily="18" charset="0"/>
                <a:cs typeface="Times New Roman" panose="02020603050405020304" pitchFamily="18" charset="0"/>
              </a:rPr>
              <a:t>Leading/contributing to </a:t>
            </a:r>
            <a:r>
              <a:rPr lang="en-US" u="sng" dirty="0">
                <a:latin typeface="Times New Roman" panose="02020603050405020304" pitchFamily="18" charset="0"/>
                <a:cs typeface="Times New Roman" panose="02020603050405020304" pitchFamily="18" charset="0"/>
              </a:rPr>
              <a:t>collaborative researches and grants </a:t>
            </a:r>
            <a:r>
              <a:rPr lang="en-US" dirty="0">
                <a:latin typeface="Times New Roman" panose="02020603050405020304" pitchFamily="18" charset="0"/>
                <a:cs typeface="Times New Roman" panose="02020603050405020304" pitchFamily="18" charset="0"/>
              </a:rPr>
              <a:t>(exemplar: F4HE, ECHO, )</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0"/>
              </a:spcBef>
              <a:spcAft>
                <a:spcPts val="0"/>
              </a:spcAft>
              <a:buClr>
                <a:schemeClr val="dk1"/>
              </a:buClr>
              <a:buSzPct val="117647"/>
              <a:buChar char="•"/>
            </a:pPr>
            <a:r>
              <a:rPr lang="en-US" u="sng" dirty="0">
                <a:latin typeface="Times New Roman" panose="02020603050405020304" pitchFamily="18" charset="0"/>
                <a:cs typeface="Times New Roman" panose="02020603050405020304" pitchFamily="18" charset="0"/>
              </a:rPr>
              <a:t>Capacity building</a:t>
            </a:r>
            <a:r>
              <a:rPr lang="en-US" dirty="0">
                <a:latin typeface="Times New Roman" panose="02020603050405020304" pitchFamily="18" charset="0"/>
                <a:cs typeface="Times New Roman" panose="02020603050405020304" pitchFamily="18" charset="0"/>
              </a:rPr>
              <a:t> workshops from/for stream members</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640"/>
              </a:spcBef>
              <a:spcAft>
                <a:spcPts val="0"/>
              </a:spcAft>
              <a:buClr>
                <a:schemeClr val="dk1"/>
              </a:buClr>
              <a:buSzPct val="117647"/>
              <a:buChar char="•"/>
            </a:pPr>
            <a:r>
              <a:rPr lang="en-US" dirty="0">
                <a:latin typeface="Times New Roman" panose="02020603050405020304" pitchFamily="18" charset="0"/>
                <a:cs typeface="Times New Roman" panose="02020603050405020304" pitchFamily="18" charset="0"/>
              </a:rPr>
              <a:t>World Mental health day 2021: </a:t>
            </a:r>
            <a:r>
              <a:rPr lang="en-US" i="0" dirty="0">
                <a:latin typeface="Times New Roman" panose="02020603050405020304" pitchFamily="18" charset="0"/>
                <a:ea typeface="Roboto"/>
                <a:cs typeface="Times New Roman" panose="02020603050405020304" pitchFamily="18" charset="0"/>
                <a:sym typeface="Roboto"/>
              </a:rPr>
              <a:t>Mental Health in an Unequal World</a:t>
            </a:r>
            <a:endParaRPr dirty="0">
              <a:latin typeface="Times New Roman" panose="02020603050405020304" pitchFamily="18" charset="0"/>
              <a:cs typeface="Times New Roman" panose="02020603050405020304" pitchFamily="18" charset="0"/>
            </a:endParaRPr>
          </a:p>
        </p:txBody>
      </p:sp>
      <p:sp>
        <p:nvSpPr>
          <p:cNvPr id="293" name="Google Shape;293;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dirty="0">
                <a:latin typeface="Times New Roman" panose="02020603050405020304" pitchFamily="18" charset="0"/>
                <a:cs typeface="Times New Roman" panose="02020603050405020304" pitchFamily="18" charset="0"/>
              </a:rPr>
              <a:t>WAY FORWARD</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Nurturing Leaders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SONAM Research lead representation: Humera and Farida</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Webpage: *Shagufta, Shehla and Zahra</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Collaboration and expending scope of stream function: *Humera and Ambreen</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Teaching and Learning Innovation: *Farida, *Dr. Naghma and Sharifa</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Promoting stream research output: *Dr. Naghma, Ambreen, Farida,  Sharifa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Central data base for stream: Faraz, *Farida, Faraz, Shagufta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518"/>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Student Mental Health Society: *Humera, Nishat, Razia, and Zahra</a:t>
            </a:r>
            <a:endParaRPr dirty="0">
              <a:latin typeface="Times New Roman" panose="02020603050405020304" pitchFamily="18" charset="0"/>
              <a:cs typeface="Times New Roman" panose="02020603050405020304" pitchFamily="18" charset="0"/>
            </a:endParaRPr>
          </a:p>
          <a:p>
            <a:pPr marL="457200" lvl="1" indent="0" algn="l" rtl="0">
              <a:lnSpc>
                <a:spcPct val="100000"/>
              </a:lnSpc>
              <a:spcBef>
                <a:spcPts val="518"/>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a:p>
            <a:pPr marL="457200" lvl="1" indent="0" algn="l" rtl="0">
              <a:lnSpc>
                <a:spcPct val="100000"/>
              </a:lnSpc>
              <a:spcBef>
                <a:spcPts val="518"/>
              </a:spcBef>
              <a:spcAft>
                <a:spcPts val="0"/>
              </a:spcAft>
              <a:buClr>
                <a:schemeClr val="dk1"/>
              </a:buClr>
              <a:buSzPct val="100000"/>
              <a:buNone/>
            </a:pPr>
            <a:r>
              <a:rPr lang="en-US" dirty="0">
                <a:latin typeface="Times New Roman" panose="02020603050405020304" pitchFamily="18" charset="0"/>
                <a:cs typeface="Times New Roman" panose="02020603050405020304" pitchFamily="18" charset="0"/>
              </a:rPr>
              <a:t>*Lead person</a:t>
            </a:r>
            <a:endParaRPr dirty="0">
              <a:latin typeface="Times New Roman" panose="02020603050405020304" pitchFamily="18" charset="0"/>
              <a:cs typeface="Times New Roman" panose="02020603050405020304" pitchFamily="18" charset="0"/>
            </a:endParaRPr>
          </a:p>
          <a:p>
            <a:pPr marL="342900" lvl="0" indent="-154940" algn="l" rtl="0">
              <a:lnSpc>
                <a:spcPct val="100000"/>
              </a:lnSpc>
              <a:spcBef>
                <a:spcPts val="592"/>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a:p>
            <a:pPr marL="342900" lvl="0" indent="-154940" algn="l" rtl="0">
              <a:lnSpc>
                <a:spcPct val="100000"/>
              </a:lnSpc>
              <a:spcBef>
                <a:spcPts val="592"/>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592"/>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p:txBody>
      </p:sp>
      <p:sp>
        <p:nvSpPr>
          <p:cNvPr id="299" name="Google Shape;299;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dirty="0">
                <a:latin typeface="Times New Roman" panose="02020603050405020304" pitchFamily="18" charset="0"/>
                <a:cs typeface="Times New Roman" panose="02020603050405020304" pitchFamily="18" charset="0"/>
              </a:rPr>
              <a:t>Way Forward</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
        <p:nvSpPr>
          <p:cNvPr id="305" name="Google Shape;305;p5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843D"/>
              </a:buClr>
              <a:buSzPct val="111111"/>
              <a:buFont typeface="Calibri"/>
              <a:buNone/>
            </a:pPr>
            <a:r>
              <a:rPr lang="en-US" dirty="0">
                <a:latin typeface="Times New Roman" panose="02020603050405020304" pitchFamily="18" charset="0"/>
                <a:cs typeface="Times New Roman" panose="02020603050405020304" pitchFamily="18" charset="0"/>
              </a:rPr>
              <a:t>Central Data of stream activities/achievement </a:t>
            </a:r>
            <a:endParaRPr dirty="0">
              <a:latin typeface="Times New Roman" panose="02020603050405020304" pitchFamily="18" charset="0"/>
              <a:cs typeface="Times New Roman" panose="02020603050405020304" pitchFamily="18" charset="0"/>
            </a:endParaRPr>
          </a:p>
        </p:txBody>
      </p:sp>
      <p:pic>
        <p:nvPicPr>
          <p:cNvPr id="306" name="Google Shape;306;p55"/>
          <p:cNvPicPr preferRelativeResize="0"/>
          <p:nvPr/>
        </p:nvPicPr>
        <p:blipFill rotWithShape="1">
          <a:blip r:embed="rId3">
            <a:alphaModFix/>
          </a:blip>
          <a:srcRect t="1122" b="10258"/>
          <a:stretch/>
        </p:blipFill>
        <p:spPr>
          <a:xfrm>
            <a:off x="285750" y="1028700"/>
            <a:ext cx="10820400" cy="5391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ctrTitle"/>
          </p:nvPr>
        </p:nvSpPr>
        <p:spPr>
          <a:xfrm>
            <a:off x="914400" y="3276600"/>
            <a:ext cx="103632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000"/>
              <a:buFont typeface="Times New Roman"/>
              <a:buNone/>
            </a:pPr>
            <a:r>
              <a:rPr lang="en-US" sz="4000" dirty="0">
                <a:latin typeface="Times New Roman"/>
                <a:ea typeface="Times New Roman"/>
                <a:cs typeface="Times New Roman"/>
                <a:sym typeface="Times New Roman"/>
              </a:rPr>
              <a:t>Thank You!</a:t>
            </a:r>
            <a:endParaRPr dirty="0">
              <a:latin typeface="Times New Roman"/>
              <a:ea typeface="Times New Roman"/>
              <a:cs typeface="Times New Roman"/>
              <a:sym typeface="Times New Roman"/>
            </a:endParaRPr>
          </a:p>
        </p:txBody>
      </p:sp>
      <p:sp>
        <p:nvSpPr>
          <p:cNvPr id="353" name="Google Shape;353;p37"/>
          <p:cNvSpPr txBox="1"/>
          <p:nvPr/>
        </p:nvSpPr>
        <p:spPr>
          <a:xfrm>
            <a:off x="4724400" y="1828800"/>
            <a:ext cx="2868862"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62626"/>
                </a:solidFill>
                <a:latin typeface="Bodoni"/>
                <a:ea typeface="Bodoni"/>
                <a:cs typeface="Bodoni"/>
                <a:sym typeface="Bodoni"/>
              </a:rPr>
              <a:t>School of Nursing and Midwifery</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1"/>
          </p:nvPr>
        </p:nvSpPr>
        <p:spPr>
          <a:xfrm>
            <a:off x="609600" y="1600200"/>
            <a:ext cx="10591800" cy="32004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3200"/>
              <a:buNone/>
            </a:pPr>
            <a:r>
              <a:rPr lang="en-US" dirty="0">
                <a:latin typeface="Times New Roman"/>
                <a:ea typeface="Times New Roman"/>
                <a:cs typeface="Times New Roman"/>
                <a:sym typeface="Times New Roman"/>
              </a:rPr>
              <a:t>Mental health clinical stream at SONAM comprises of a group of faculty members and nurses working in the area of mental health. The purpose of this stream is to promote quality education, service and research in the domain of mental health nursing </a:t>
            </a:r>
            <a:endParaRPr sz="2800" dirty="0">
              <a:latin typeface="Calibri"/>
              <a:ea typeface="Calibri"/>
              <a:cs typeface="Calibri"/>
              <a:sym typeface="Calibri"/>
            </a:endParaRPr>
          </a:p>
          <a:p>
            <a:pPr marL="342900" lvl="0" indent="-139700" algn="l" rtl="0">
              <a:lnSpc>
                <a:spcPct val="100000"/>
              </a:lnSpc>
              <a:spcBef>
                <a:spcPts val="640"/>
              </a:spcBef>
              <a:spcAft>
                <a:spcPts val="0"/>
              </a:spcAft>
              <a:buClr>
                <a:schemeClr val="dk1"/>
              </a:buClr>
              <a:buSzPts val="3200"/>
              <a:buNone/>
            </a:pPr>
            <a:endParaRPr dirty="0"/>
          </a:p>
        </p:txBody>
      </p:sp>
      <p:sp>
        <p:nvSpPr>
          <p:cNvPr id="98" name="Google Shape;9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panose="02020603050405020304" pitchFamily="18" charset="0"/>
                <a:cs typeface="Times New Roman" panose="02020603050405020304" pitchFamily="18" charset="0"/>
              </a:rPr>
              <a:t>About Mental Health Stream</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sz="4200" b="1" dirty="0">
                <a:latin typeface="Times New Roman" panose="02020603050405020304" pitchFamily="18" charset="0"/>
                <a:cs typeface="Times New Roman" panose="02020603050405020304" pitchFamily="18" charset="0"/>
              </a:rPr>
              <a:t>Mental Health Clinical Stream Core Members</a:t>
            </a:r>
            <a:endParaRPr sz="4200" dirty="0">
              <a:latin typeface="Times New Roman" panose="02020603050405020304" pitchFamily="18" charset="0"/>
              <a:cs typeface="Times New Roman" panose="02020603050405020304" pitchFamily="18" charset="0"/>
            </a:endParaRPr>
          </a:p>
        </p:txBody>
      </p:sp>
      <p:sp>
        <p:nvSpPr>
          <p:cNvPr id="104" name="Google Shape;104;p4"/>
          <p:cNvSpPr txBox="1"/>
          <p:nvPr/>
        </p:nvSpPr>
        <p:spPr>
          <a:xfrm>
            <a:off x="609600" y="1471075"/>
            <a:ext cx="10164600" cy="49599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Ambreen Tharani - Assistant Professor (</a:t>
            </a:r>
            <a:r>
              <a:rPr lang="en-US" sz="18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ambreen.tharani@aku.edu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Syeda Humera Qutb- Instructor (</a:t>
            </a:r>
            <a:r>
              <a:rPr lang="en-US" sz="1800" b="0" i="0" u="sng" strike="noStrike" cap="none" dirty="0">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syeda.humera@aku.edu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Dr. Naghma Rizvi- Assistant Professor (</a:t>
            </a:r>
            <a:r>
              <a:rPr lang="en-US" sz="1800" b="0" i="0" u="sng" strike="noStrike" cap="none" dirty="0">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naghma.rizvi@aku.edu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Sharifa Lalani- Assistant Professor (</a:t>
            </a:r>
            <a:r>
              <a:rPr lang="en-US" sz="1800" b="0" i="0" u="sng" strike="noStrike" cap="none" dirty="0">
                <a:solidFill>
                  <a:schemeClr val="dk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sharifa.lalani@aku.edu</a:t>
            </a:r>
            <a:r>
              <a:rPr lang="en-US" sz="1800" b="0" i="0" u="none" strike="noStrike" cap="none" dirty="0">
                <a:solidFill>
                  <a:schemeClr val="dk1"/>
                </a:solidFill>
                <a:latin typeface="Times New Roman"/>
                <a:ea typeface="Times New Roman"/>
                <a:cs typeface="Times New Roman"/>
                <a:sym typeface="Times New Roman"/>
              </a:rPr>
              <a:t>) </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Razia Momin- Clinical Preceptor (</a:t>
            </a:r>
            <a:r>
              <a:rPr lang="en-US" sz="1800" b="0" i="0" u="sng" strike="noStrike" cap="none" dirty="0">
                <a:solidFill>
                  <a:schemeClr val="dk1"/>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razia.momin@aku.edu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Farida Bibi Mughal- Instructor (</a:t>
            </a:r>
            <a:r>
              <a:rPr lang="en-US" sz="1800" b="0" i="0" u="sng" strike="noStrike" cap="none" dirty="0">
                <a:solidFill>
                  <a:schemeClr val="dk1"/>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farida.bibi@aku.edu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Shehla Khan- Assistant Professor (</a:t>
            </a:r>
            <a:r>
              <a:rPr lang="en-US" sz="1800" b="0" i="0" u="sng" strike="noStrike" cap="none" dirty="0">
                <a:solidFill>
                  <a:schemeClr val="dk1"/>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shehla.khan@aku.edu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Shagufta Iqbal- Senior Instructor (</a:t>
            </a:r>
            <a:r>
              <a:rPr lang="en-US" sz="1800" b="0" i="0" u="sng" strike="noStrike" cap="none" dirty="0">
                <a:solidFill>
                  <a:schemeClr val="dk1"/>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iqbal.shagufta@aku.edu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Nishat Tabassum-Assistant Professor (</a:t>
            </a:r>
            <a:r>
              <a:rPr lang="en-US" sz="1800" b="0" i="0" u="sng" strike="noStrike" cap="none" dirty="0">
                <a:solidFill>
                  <a:schemeClr val="dk1"/>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nishat.tabassum@aku.edu</a:t>
            </a:r>
            <a:r>
              <a:rPr lang="en-US"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44"/>
              </a:spcBef>
              <a:spcAft>
                <a:spcPts val="0"/>
              </a:spcAft>
              <a:buClr>
                <a:schemeClr val="dk1"/>
              </a:buClr>
              <a:buSzPts val="1800"/>
              <a:buFont typeface="Times New Roman"/>
              <a:buAutoNum type="arabicPeriod"/>
            </a:pPr>
            <a:r>
              <a:rPr lang="en-US" sz="1800" b="0" i="0" u="none" strike="noStrike" cap="none" dirty="0">
                <a:solidFill>
                  <a:schemeClr val="dk1"/>
                </a:solidFill>
                <a:latin typeface="Times New Roman"/>
                <a:ea typeface="Times New Roman"/>
                <a:cs typeface="Times New Roman"/>
                <a:sym typeface="Times New Roman"/>
              </a:rPr>
              <a:t>Ms. Zahra Tharani- Instructor (</a:t>
            </a:r>
            <a:r>
              <a:rPr lang="en-US" sz="1800" b="0" i="0" u="sng" strike="noStrike" cap="none" dirty="0">
                <a:solidFill>
                  <a:schemeClr val="dk1"/>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zahra.sultan@aku.edu</a:t>
            </a:r>
            <a:r>
              <a:rPr lang="en-US" sz="1800" b="0" i="0" u="none" strike="noStrike" cap="none" dirty="0">
                <a:solidFill>
                  <a:schemeClr val="dk1"/>
                </a:solidFill>
                <a:latin typeface="Times New Roman"/>
                <a:ea typeface="Times New Roman"/>
                <a:cs typeface="Times New Roman"/>
                <a:sym typeface="Times New Roman"/>
              </a:rPr>
              <a:t>) </a:t>
            </a:r>
            <a:endParaRPr sz="1800" b="0" i="0" u="none" strike="noStrike" cap="none" dirty="0">
              <a:solidFill>
                <a:schemeClr val="dk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Ms. Shireen Shehzad- Assistant Professor (shireen.shehzad@aku.edu)</a:t>
            </a:r>
            <a:endParaRPr sz="1800" dirty="0">
              <a:solidFill>
                <a:schemeClr val="dk1"/>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Mr. Umair Ali- Clinical Preceptor &amp; </a:t>
            </a:r>
            <a:r>
              <a:rPr lang="en-US" sz="1800" dirty="0" err="1">
                <a:solidFill>
                  <a:schemeClr val="dk1"/>
                </a:solidFill>
                <a:latin typeface="Times New Roman"/>
                <a:ea typeface="Times New Roman"/>
                <a:cs typeface="Times New Roman"/>
                <a:sym typeface="Times New Roman"/>
              </a:rPr>
              <a:t>Taskeen</a:t>
            </a:r>
            <a:r>
              <a:rPr lang="en-US" sz="1800" dirty="0">
                <a:solidFill>
                  <a:schemeClr val="dk1"/>
                </a:solidFill>
                <a:latin typeface="Times New Roman"/>
                <a:ea typeface="Times New Roman"/>
                <a:cs typeface="Times New Roman"/>
                <a:sym typeface="Times New Roman"/>
              </a:rPr>
              <a:t> NGO (umair.ali@aku.edu)</a:t>
            </a:r>
            <a:endParaRPr sz="18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Ms. Sunita Allauddin, Head Nurse Psychiatry AKUH (</a:t>
            </a:r>
            <a:r>
              <a:rPr lang="en-US" sz="1800" u="sng" dirty="0">
                <a:solidFill>
                  <a:schemeClr val="dk1"/>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sunita.allauddin@aku.edu</a:t>
            </a:r>
            <a:r>
              <a:rPr lang="en-US" sz="1800" dirty="0">
                <a:solidFill>
                  <a:schemeClr val="dk1"/>
                </a:solidFill>
                <a:latin typeface="Times New Roman"/>
                <a:ea typeface="Times New Roman"/>
                <a:cs typeface="Times New Roman"/>
                <a:sym typeface="Times New Roman"/>
              </a:rPr>
              <a:t>) </a:t>
            </a:r>
            <a:endParaRPr sz="1800" dirty="0">
              <a:solidFill>
                <a:schemeClr val="dk1"/>
              </a:solidFill>
            </a:endParaRPr>
          </a:p>
          <a:p>
            <a:pPr marL="457200" lvl="0" indent="-457200" algn="l" rtl="0">
              <a:spcBef>
                <a:spcPts val="440"/>
              </a:spcBef>
              <a:spcAft>
                <a:spcPts val="0"/>
              </a:spcAft>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Ms. Shafqat Shah, Nurse Manager, Service line Mind and Brain, AKUH (</a:t>
            </a:r>
            <a:r>
              <a:rPr lang="en-US" sz="1800" u="sng" dirty="0">
                <a:solidFill>
                  <a:schemeClr val="dk1"/>
                </a:solid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shafqat.shah@aku.edu</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444"/>
              </a:spcBef>
              <a:spcAft>
                <a:spcPts val="0"/>
              </a:spcAft>
              <a:buClr>
                <a:schemeClr val="dk1"/>
              </a:buClr>
              <a:buSzPts val="2400"/>
              <a:buFont typeface="Arial"/>
              <a:buNone/>
            </a:pPr>
            <a:endParaRPr sz="1800" b="0" i="0" u="sng" strike="noStrike" cap="none" dirty="0">
              <a:solidFill>
                <a:schemeClr val="dk1"/>
              </a:solidFill>
              <a:latin typeface="Times New Roman"/>
              <a:ea typeface="Times New Roman"/>
              <a:cs typeface="Times New Roman"/>
              <a:sym typeface="Times New Roman"/>
            </a:endParaRPr>
          </a:p>
          <a:p>
            <a:pPr marL="457200" marR="0" lvl="0" indent="-316230" algn="l" rtl="0">
              <a:lnSpc>
                <a:spcPct val="100000"/>
              </a:lnSpc>
              <a:spcBef>
                <a:spcPts val="444"/>
              </a:spcBef>
              <a:spcAft>
                <a:spcPts val="0"/>
              </a:spcAft>
              <a:buClr>
                <a:schemeClr val="dk1"/>
              </a:buClr>
              <a:buSzPts val="2400"/>
              <a:buFont typeface="Arial"/>
              <a:buNone/>
            </a:pPr>
            <a:endParaRPr sz="1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sz="4200" b="1" dirty="0">
                <a:latin typeface="Times New Roman" panose="02020603050405020304" pitchFamily="18" charset="0"/>
                <a:cs typeface="Times New Roman" panose="02020603050405020304" pitchFamily="18" charset="0"/>
              </a:rPr>
              <a:t>Mental Health Clinical Stream Core Members</a:t>
            </a:r>
            <a:endParaRPr sz="4200" dirty="0">
              <a:latin typeface="Times New Roman" panose="02020603050405020304" pitchFamily="18" charset="0"/>
              <a:cs typeface="Times New Roman" panose="02020603050405020304" pitchFamily="18" charset="0"/>
            </a:endParaRPr>
          </a:p>
        </p:txBody>
      </p:sp>
      <p:sp>
        <p:nvSpPr>
          <p:cNvPr id="110" name="Google Shape;110;p5"/>
          <p:cNvSpPr txBox="1"/>
          <p:nvPr/>
        </p:nvSpPr>
        <p:spPr>
          <a:xfrm>
            <a:off x="591456" y="1403124"/>
            <a:ext cx="10381343" cy="492147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444"/>
              </a:spcBef>
              <a:spcAft>
                <a:spcPts val="0"/>
              </a:spcAft>
              <a:buClr>
                <a:schemeClr val="dk1"/>
              </a:buClr>
              <a:buSzPts val="2400"/>
              <a:buFont typeface="Arial"/>
              <a:buNone/>
            </a:pPr>
            <a:r>
              <a:rPr lang="en-US" sz="2400" u="sng" dirty="0">
                <a:solidFill>
                  <a:schemeClr val="dk1"/>
                </a:solidFill>
                <a:latin typeface="Times New Roman"/>
                <a:ea typeface="Times New Roman"/>
                <a:cs typeface="Times New Roman"/>
                <a:sym typeface="Times New Roman"/>
              </a:rPr>
              <a:t>Members Away PhD /Sabbatical:</a:t>
            </a:r>
            <a:endParaRPr dirty="0">
              <a:solidFill>
                <a:schemeClr val="dk1"/>
              </a:solidFill>
            </a:endParaRPr>
          </a:p>
          <a:p>
            <a:pPr marL="0" lvl="0" indent="0" algn="l" rtl="0">
              <a:spcBef>
                <a:spcPts val="444"/>
              </a:spcBef>
              <a:spcAft>
                <a:spcPts val="0"/>
              </a:spcAft>
              <a:buNone/>
            </a:pPr>
            <a:r>
              <a:rPr lang="en-US" sz="2400" dirty="0">
                <a:solidFill>
                  <a:schemeClr val="dk1"/>
                </a:solidFill>
                <a:latin typeface="Times New Roman"/>
                <a:ea typeface="Times New Roman"/>
                <a:cs typeface="Times New Roman"/>
                <a:sym typeface="Times New Roman"/>
              </a:rPr>
              <a:t>15. Ms. Salima Farooq- Senior Instructor (</a:t>
            </a:r>
            <a:r>
              <a:rPr lang="en-US" sz="2400" u="sng"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salima.farooq@aku.edu)</a:t>
            </a:r>
            <a:r>
              <a:rPr lang="en-US" sz="2400" dirty="0">
                <a:solidFill>
                  <a:schemeClr val="dk1"/>
                </a:solidFill>
                <a:latin typeface="Times New Roman"/>
                <a:ea typeface="Times New Roman"/>
                <a:cs typeface="Times New Roman"/>
                <a:sym typeface="Times New Roman"/>
              </a:rPr>
              <a:t> </a:t>
            </a:r>
            <a:endParaRPr dirty="0">
              <a:solidFill>
                <a:schemeClr val="dk1"/>
              </a:solidFill>
            </a:endParaRPr>
          </a:p>
          <a:p>
            <a:pPr marL="0" lvl="0" indent="0" algn="l" rtl="0">
              <a:spcBef>
                <a:spcPts val="444"/>
              </a:spcBef>
              <a:spcAft>
                <a:spcPts val="0"/>
              </a:spcAft>
              <a:buNone/>
            </a:pPr>
            <a:r>
              <a:rPr lang="en-US" sz="2400" dirty="0">
                <a:solidFill>
                  <a:schemeClr val="dk1"/>
                </a:solidFill>
                <a:latin typeface="Times New Roman"/>
                <a:ea typeface="Times New Roman"/>
                <a:cs typeface="Times New Roman"/>
                <a:sym typeface="Times New Roman"/>
              </a:rPr>
              <a:t>16. Ms. Lubna Ghazal. Assistant Professor (</a:t>
            </a:r>
            <a:r>
              <a:rPr lang="en-US" sz="2400" u="sng" dirty="0">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lubna.ghazal@aku.edu</a:t>
            </a:r>
            <a:r>
              <a:rPr lang="en-US" sz="2400" dirty="0">
                <a:solidFill>
                  <a:schemeClr val="dk1"/>
                </a:solidFill>
                <a:latin typeface="Times New Roman"/>
                <a:ea typeface="Times New Roman"/>
                <a:cs typeface="Times New Roman"/>
                <a:sym typeface="Times New Roman"/>
              </a:rPr>
              <a:t>)</a:t>
            </a:r>
            <a:endParaRPr lang="en-US" dirty="0">
              <a:solidFill>
                <a:schemeClr val="dk1"/>
              </a:solidFill>
              <a:ea typeface="Times New Roman"/>
            </a:endParaRPr>
          </a:p>
          <a:p>
            <a:pPr marL="0" lvl="0" indent="0" algn="l" rtl="0">
              <a:spcBef>
                <a:spcPts val="444"/>
              </a:spcBef>
              <a:spcAft>
                <a:spcPts val="0"/>
              </a:spcAft>
              <a:buNone/>
            </a:pPr>
            <a:endParaRPr lang="en-US" sz="2400" dirty="0">
              <a:solidFill>
                <a:schemeClr val="dk1"/>
              </a:solidFill>
              <a:latin typeface="Times New Roman"/>
              <a:ea typeface="Times New Roman"/>
              <a:cs typeface="Times New Roman"/>
              <a:sym typeface="Times New Roman"/>
            </a:endParaRPr>
          </a:p>
          <a:p>
            <a:pPr marL="0" lvl="0" indent="0" algn="l" rtl="0">
              <a:spcBef>
                <a:spcPts val="444"/>
              </a:spcBef>
              <a:spcAft>
                <a:spcPts val="0"/>
              </a:spcAft>
              <a:buNone/>
            </a:pPr>
            <a:r>
              <a:rPr lang="en-US" sz="2400" dirty="0">
                <a:solidFill>
                  <a:schemeClr val="dk1"/>
                </a:solidFill>
                <a:latin typeface="Times New Roman"/>
                <a:ea typeface="Times New Roman"/>
                <a:cs typeface="Times New Roman"/>
                <a:sym typeface="Times New Roman"/>
              </a:rPr>
              <a:t>6 Nursing, 1 psychologist, 4 Non-Nursing, 1 CP</a:t>
            </a:r>
            <a:endParaRPr sz="2400" dirty="0">
              <a:solidFill>
                <a:schemeClr val="dk1"/>
              </a:solidFill>
              <a:latin typeface="Times New Roman"/>
              <a:ea typeface="Times New Roman"/>
              <a:cs typeface="Times New Roman"/>
              <a:sym typeface="Times New Roman"/>
            </a:endParaRPr>
          </a:p>
          <a:p>
            <a:pPr marL="0" marR="0" lvl="0" indent="0" algn="l" rtl="0">
              <a:lnSpc>
                <a:spcPct val="100000"/>
              </a:lnSpc>
              <a:spcBef>
                <a:spcPts val="440"/>
              </a:spcBef>
              <a:spcAft>
                <a:spcPts val="0"/>
              </a:spcAft>
              <a:buNone/>
            </a:pPr>
            <a:endParaRPr dirty="0"/>
          </a:p>
          <a:p>
            <a:pPr marL="0" marR="0" lvl="0" indent="0" algn="l" rtl="0">
              <a:lnSpc>
                <a:spcPct val="100000"/>
              </a:lnSpc>
              <a:spcBef>
                <a:spcPts val="880"/>
              </a:spcBef>
              <a:spcAft>
                <a:spcPts val="0"/>
              </a:spcAft>
              <a:buClr>
                <a:srgbClr val="00843D"/>
              </a:buClr>
              <a:buSzPts val="4400"/>
              <a:buFont typeface="Arial"/>
              <a:buNone/>
            </a:pPr>
            <a:r>
              <a:rPr lang="en-US" sz="4400" b="1" i="0" u="none" strike="noStrike" cap="none" dirty="0">
                <a:solidFill>
                  <a:srgbClr val="00843D"/>
                </a:solidFill>
                <a:latin typeface="Times New Roman" panose="02020603050405020304" pitchFamily="18" charset="0"/>
                <a:ea typeface="Calibri"/>
                <a:cs typeface="Times New Roman" panose="02020603050405020304" pitchFamily="18" charset="0"/>
                <a:sym typeface="Calibri"/>
              </a:rPr>
              <a:t>Mental Health Clinical Stream Associate Members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457200" marR="0" lvl="0" indent="-457200" algn="l" rtl="0">
              <a:lnSpc>
                <a:spcPct val="100000"/>
              </a:lnSpc>
              <a:spcBef>
                <a:spcPts val="480"/>
              </a:spcBef>
              <a:spcAft>
                <a:spcPts val="0"/>
              </a:spcAft>
              <a:buClr>
                <a:schemeClr val="dk1"/>
              </a:buClr>
              <a:buSzPts val="2400"/>
              <a:buFont typeface="Arial"/>
              <a:buAutoNum type="arabicPeriod"/>
            </a:pPr>
            <a:r>
              <a:rPr lang="en-US" sz="2400" b="0" i="0" u="none" strike="noStrike" cap="none" dirty="0">
                <a:solidFill>
                  <a:schemeClr val="dk1"/>
                </a:solidFill>
                <a:latin typeface="Times New Roman"/>
                <a:ea typeface="Times New Roman"/>
                <a:cs typeface="Times New Roman"/>
                <a:sym typeface="Times New Roman"/>
              </a:rPr>
              <a:t>Mr. Shawkat Hussain, KEH</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480"/>
              </a:spcBef>
              <a:spcAft>
                <a:spcPts val="0"/>
              </a:spcAft>
              <a:buClr>
                <a:schemeClr val="dk1"/>
              </a:buClr>
              <a:buSzPts val="2400"/>
              <a:buFont typeface="Arial"/>
              <a:buAutoNum type="arabicPeriod"/>
            </a:pPr>
            <a:r>
              <a:rPr lang="en-US" sz="2400" b="0" i="0" u="none" strike="noStrike" cap="none" dirty="0">
                <a:solidFill>
                  <a:schemeClr val="dk1"/>
                </a:solidFill>
                <a:latin typeface="Times New Roman"/>
                <a:ea typeface="Times New Roman"/>
                <a:cs typeface="Times New Roman"/>
                <a:sym typeface="Times New Roman"/>
              </a:rPr>
              <a:t>Ms. </a:t>
            </a:r>
            <a:r>
              <a:rPr lang="en-US" sz="2400" b="0" i="0" u="none" strike="noStrike" cap="none" dirty="0" err="1">
                <a:solidFill>
                  <a:schemeClr val="dk1"/>
                </a:solidFill>
                <a:latin typeface="Times New Roman"/>
                <a:ea typeface="Times New Roman"/>
                <a:cs typeface="Times New Roman"/>
                <a:sym typeface="Times New Roman"/>
              </a:rPr>
              <a:t>Yasirah</a:t>
            </a:r>
            <a:r>
              <a:rPr lang="en-US" sz="2400" b="0" i="0" u="none" strike="noStrike" cap="none" dirty="0">
                <a:solidFill>
                  <a:schemeClr val="dk1"/>
                </a:solidFill>
                <a:latin typeface="Times New Roman"/>
                <a:ea typeface="Times New Roman"/>
                <a:cs typeface="Times New Roman"/>
                <a:sym typeface="Times New Roman"/>
              </a:rPr>
              <a:t> Gohar (YG), /Uroosa Talib, KEH </a:t>
            </a:r>
            <a:endParaRPr dirty="0"/>
          </a:p>
          <a:p>
            <a:pPr marL="457200" marR="0" lvl="0" indent="-457200" algn="l" rtl="0">
              <a:lnSpc>
                <a:spcPct val="100000"/>
              </a:lnSpc>
              <a:spcBef>
                <a:spcPts val="480"/>
              </a:spcBef>
              <a:spcAft>
                <a:spcPts val="0"/>
              </a:spcAft>
              <a:buClr>
                <a:schemeClr val="dk1"/>
              </a:buClr>
              <a:buSzPts val="2400"/>
              <a:buFont typeface="Arial"/>
              <a:buAutoNum type="arabicPeriod"/>
            </a:pPr>
            <a:r>
              <a:rPr lang="en-US" sz="2400" b="0" i="0" u="none" strike="noStrike" cap="none" dirty="0">
                <a:solidFill>
                  <a:schemeClr val="dk1"/>
                </a:solidFill>
                <a:latin typeface="Times New Roman"/>
                <a:ea typeface="Times New Roman"/>
                <a:cs typeface="Times New Roman"/>
                <a:sym typeface="Times New Roman"/>
              </a:rPr>
              <a:t>*Ms. Mehwish (Aga Khan Health Board, Mental Health Portfolio)</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1"/>
          <p:cNvSpPr txBox="1">
            <a:spLocks noGrp="1"/>
          </p:cNvSpPr>
          <p:nvPr>
            <p:ph type="body" idx="1"/>
          </p:nvPr>
        </p:nvSpPr>
        <p:spPr>
          <a:xfrm>
            <a:off x="180753" y="1600200"/>
            <a:ext cx="11919098" cy="4800600"/>
          </a:xfrm>
          <a:prstGeom prst="rect">
            <a:avLst/>
          </a:prstGeom>
          <a:noFill/>
          <a:ln>
            <a:noFill/>
          </a:ln>
        </p:spPr>
        <p:txBody>
          <a:bodyPr spcFirstLastPara="1" wrap="square" lIns="91425" tIns="45700" rIns="91425" bIns="45700" anchor="t" anchorCtr="0">
            <a:normAutofit/>
          </a:bodyPr>
          <a:lstStyle/>
          <a:p>
            <a:pPr marL="122873" lvl="0" indent="0" algn="l" rtl="0">
              <a:lnSpc>
                <a:spcPct val="100000"/>
              </a:lnSpc>
              <a:spcBef>
                <a:spcPts val="360"/>
              </a:spcBef>
              <a:spcAft>
                <a:spcPts val="0"/>
              </a:spcAft>
              <a:buSzPct val="128571"/>
              <a:buNone/>
            </a:pPr>
            <a:r>
              <a:rPr lang="en-US" sz="1400" b="0" i="0" dirty="0" err="1">
                <a:solidFill>
                  <a:srgbClr val="222222"/>
                </a:solidFill>
                <a:latin typeface="Times New Roman"/>
                <a:ea typeface="Times New Roman"/>
                <a:cs typeface="Times New Roman"/>
                <a:sym typeface="Times New Roman"/>
              </a:rPr>
              <a:t>Valliani</a:t>
            </a:r>
            <a:r>
              <a:rPr lang="en-US" sz="1400" b="0" i="0" dirty="0">
                <a:solidFill>
                  <a:srgbClr val="222222"/>
                </a:solidFill>
                <a:latin typeface="Times New Roman"/>
                <a:ea typeface="Times New Roman"/>
                <a:cs typeface="Times New Roman"/>
                <a:sym typeface="Times New Roman"/>
              </a:rPr>
              <a:t>, K., &amp; </a:t>
            </a:r>
            <a:r>
              <a:rPr lang="en-US" sz="1400" b="1" i="0" dirty="0">
                <a:solidFill>
                  <a:srgbClr val="222222"/>
                </a:solidFill>
                <a:latin typeface="Times New Roman"/>
                <a:ea typeface="Times New Roman"/>
                <a:cs typeface="Times New Roman"/>
                <a:sym typeface="Times New Roman"/>
              </a:rPr>
              <a:t>Mughal, F. B. </a:t>
            </a:r>
            <a:r>
              <a:rPr lang="en-US" sz="1400" b="0" i="0" dirty="0">
                <a:solidFill>
                  <a:srgbClr val="222222"/>
                </a:solidFill>
                <a:latin typeface="Times New Roman"/>
                <a:ea typeface="Times New Roman"/>
                <a:cs typeface="Times New Roman"/>
                <a:sym typeface="Times New Roman"/>
              </a:rPr>
              <a:t>(2021). Human emotions during COVID-19: A lens through Kubler-Ross Grief theory. Psychological Trauma: Theory, Research, Practice, and Policy.</a:t>
            </a:r>
            <a:endParaRPr dirty="0"/>
          </a:p>
          <a:p>
            <a:pPr marL="122873" lvl="0" indent="0" algn="l" rtl="0">
              <a:lnSpc>
                <a:spcPct val="100000"/>
              </a:lnSpc>
              <a:spcBef>
                <a:spcPts val="360"/>
              </a:spcBef>
              <a:spcAft>
                <a:spcPts val="0"/>
              </a:spcAft>
              <a:buSzPct val="128571"/>
              <a:buNone/>
            </a:pPr>
            <a:endParaRPr lang="en-US" sz="1400" dirty="0">
              <a:solidFill>
                <a:srgbClr val="222222"/>
              </a:solidFill>
              <a:latin typeface="Times New Roman"/>
              <a:ea typeface="Times New Roman"/>
              <a:cs typeface="Times New Roman"/>
              <a:sym typeface="Times New Roman"/>
            </a:endParaRPr>
          </a:p>
          <a:p>
            <a:pPr marL="122873" lvl="0" indent="0" algn="l" rtl="0">
              <a:lnSpc>
                <a:spcPct val="100000"/>
              </a:lnSpc>
              <a:spcBef>
                <a:spcPts val="360"/>
              </a:spcBef>
              <a:spcAft>
                <a:spcPts val="0"/>
              </a:spcAft>
              <a:buSzPct val="128571"/>
              <a:buNone/>
            </a:pPr>
            <a:r>
              <a:rPr lang="en-US" sz="1400" b="0" i="0" dirty="0">
                <a:solidFill>
                  <a:srgbClr val="222222"/>
                </a:solidFill>
                <a:latin typeface="Times New Roman"/>
                <a:ea typeface="Times New Roman"/>
                <a:cs typeface="Times New Roman"/>
                <a:sym typeface="Times New Roman"/>
              </a:rPr>
              <a:t>Khowaja, B. H., &amp; </a:t>
            </a:r>
            <a:r>
              <a:rPr lang="en-US" sz="1400" b="1" i="0" dirty="0">
                <a:solidFill>
                  <a:srgbClr val="222222"/>
                </a:solidFill>
                <a:latin typeface="Times New Roman"/>
                <a:ea typeface="Times New Roman"/>
                <a:cs typeface="Times New Roman"/>
                <a:sym typeface="Times New Roman"/>
              </a:rPr>
              <a:t>Mughal, F. B</a:t>
            </a:r>
            <a:r>
              <a:rPr lang="en-US" sz="1400" b="0" i="0" dirty="0">
                <a:solidFill>
                  <a:srgbClr val="222222"/>
                </a:solidFill>
                <a:latin typeface="Times New Roman"/>
                <a:ea typeface="Times New Roman"/>
                <a:cs typeface="Times New Roman"/>
                <a:sym typeface="Times New Roman"/>
              </a:rPr>
              <a:t>., &amp; </a:t>
            </a:r>
            <a:r>
              <a:rPr lang="en-US" sz="1400" b="0" i="0" dirty="0" err="1">
                <a:solidFill>
                  <a:srgbClr val="222222"/>
                </a:solidFill>
                <a:latin typeface="Times New Roman"/>
                <a:ea typeface="Times New Roman"/>
                <a:cs typeface="Times New Roman"/>
                <a:sym typeface="Times New Roman"/>
              </a:rPr>
              <a:t>Valliani</a:t>
            </a:r>
            <a:r>
              <a:rPr lang="en-US" sz="1400" b="0" i="0" dirty="0">
                <a:solidFill>
                  <a:srgbClr val="222222"/>
                </a:solidFill>
                <a:latin typeface="Times New Roman"/>
                <a:ea typeface="Times New Roman"/>
                <a:cs typeface="Times New Roman"/>
                <a:sym typeface="Times New Roman"/>
              </a:rPr>
              <a:t>, K. (2021). The Factors influencing utilization of C-section in Pakistan. </a:t>
            </a:r>
            <a:r>
              <a:rPr lang="en-US" sz="1400" b="0" i="1" dirty="0">
                <a:solidFill>
                  <a:srgbClr val="222222"/>
                </a:solidFill>
                <a:latin typeface="Times New Roman"/>
                <a:ea typeface="Times New Roman"/>
                <a:cs typeface="Times New Roman"/>
                <a:sym typeface="Times New Roman"/>
              </a:rPr>
              <a:t>Pakistan Journal of Medical Research</a:t>
            </a:r>
            <a:r>
              <a:rPr lang="en-US" sz="1400" b="0" i="0" dirty="0">
                <a:solidFill>
                  <a:srgbClr val="222222"/>
                </a:solidFill>
                <a:latin typeface="Times New Roman"/>
                <a:ea typeface="Times New Roman"/>
                <a:cs typeface="Times New Roman"/>
                <a:sym typeface="Times New Roman"/>
              </a:rPr>
              <a:t>, 61(2).</a:t>
            </a:r>
            <a:endParaRPr dirty="0"/>
          </a:p>
          <a:p>
            <a:pPr marL="122873" lvl="0" indent="0" algn="l" rtl="0">
              <a:lnSpc>
                <a:spcPct val="100000"/>
              </a:lnSpc>
              <a:spcBef>
                <a:spcPts val="360"/>
              </a:spcBef>
              <a:spcAft>
                <a:spcPts val="0"/>
              </a:spcAft>
              <a:buSzPct val="128571"/>
              <a:buNone/>
            </a:pPr>
            <a:endParaRPr lang="en-US" sz="1400" i="1" dirty="0">
              <a:solidFill>
                <a:srgbClr val="222222"/>
              </a:solidFill>
              <a:latin typeface="Times New Roman"/>
              <a:ea typeface="Times New Roman"/>
              <a:cs typeface="Times New Roman"/>
              <a:sym typeface="Times New Roman"/>
            </a:endParaRPr>
          </a:p>
          <a:p>
            <a:pPr marL="122873" lvl="0" indent="0" algn="l" rtl="0">
              <a:lnSpc>
                <a:spcPct val="100000"/>
              </a:lnSpc>
              <a:spcBef>
                <a:spcPts val="360"/>
              </a:spcBef>
              <a:spcAft>
                <a:spcPts val="0"/>
              </a:spcAft>
              <a:buSzPct val="128571"/>
              <a:buNone/>
            </a:pPr>
            <a:r>
              <a:rPr lang="en-US" sz="1400" b="0" i="0" dirty="0">
                <a:solidFill>
                  <a:srgbClr val="222222"/>
                </a:solidFill>
                <a:latin typeface="Times New Roman"/>
                <a:ea typeface="Times New Roman"/>
                <a:cs typeface="Times New Roman"/>
                <a:sym typeface="Times New Roman"/>
              </a:rPr>
              <a:t>Zahid, N., Martins, R. S., Zahid, W., Khalid, W., Azam, I., </a:t>
            </a:r>
            <a:r>
              <a:rPr lang="en-US" sz="1400" b="1" i="0" dirty="0">
                <a:solidFill>
                  <a:srgbClr val="222222"/>
                </a:solidFill>
                <a:latin typeface="Times New Roman"/>
                <a:ea typeface="Times New Roman"/>
                <a:cs typeface="Times New Roman"/>
                <a:sym typeface="Times New Roman"/>
              </a:rPr>
              <a:t>Bhamani, S. S.,</a:t>
            </a:r>
            <a:r>
              <a:rPr lang="en-US" sz="1400" b="0" i="0" dirty="0">
                <a:solidFill>
                  <a:srgbClr val="222222"/>
                </a:solidFill>
                <a:latin typeface="Times New Roman"/>
                <a:ea typeface="Times New Roman"/>
                <a:cs typeface="Times New Roman"/>
                <a:sym typeface="Times New Roman"/>
              </a:rPr>
              <a:t> ... &amp; </a:t>
            </a:r>
            <a:r>
              <a:rPr lang="en-US" sz="1400" b="0" i="0" dirty="0" err="1">
                <a:solidFill>
                  <a:srgbClr val="222222"/>
                </a:solidFill>
                <a:latin typeface="Times New Roman"/>
                <a:ea typeface="Times New Roman"/>
                <a:cs typeface="Times New Roman"/>
                <a:sym typeface="Times New Roman"/>
              </a:rPr>
              <a:t>Enam</a:t>
            </a:r>
            <a:r>
              <a:rPr lang="en-US" sz="1400" b="0" i="0" dirty="0">
                <a:solidFill>
                  <a:srgbClr val="222222"/>
                </a:solidFill>
                <a:latin typeface="Times New Roman"/>
                <a:ea typeface="Times New Roman"/>
                <a:cs typeface="Times New Roman"/>
                <a:sym typeface="Times New Roman"/>
              </a:rPr>
              <a:t>, S. A. (2021). Resilience and its associated factors in brain tumor patients in Karachi, Pakistan: An analytical cross‐sectional study. Psycho‐Oncology, 30(6), 882-891.</a:t>
            </a:r>
            <a:endParaRPr dirty="0"/>
          </a:p>
          <a:p>
            <a:pPr marL="122873" lvl="0" indent="0" algn="l" rtl="0">
              <a:lnSpc>
                <a:spcPct val="100000"/>
              </a:lnSpc>
              <a:spcBef>
                <a:spcPts val="360"/>
              </a:spcBef>
              <a:spcAft>
                <a:spcPts val="0"/>
              </a:spcAft>
              <a:buSzPct val="128571"/>
              <a:buNone/>
            </a:pPr>
            <a:endParaRPr lang="en-US" sz="1400" dirty="0">
              <a:solidFill>
                <a:srgbClr val="222222"/>
              </a:solidFill>
              <a:latin typeface="Times New Roman"/>
              <a:ea typeface="Times New Roman"/>
              <a:cs typeface="Times New Roman"/>
              <a:sym typeface="Times New Roman"/>
            </a:endParaRPr>
          </a:p>
          <a:p>
            <a:pPr marL="122873" lvl="0" indent="0" algn="l" rtl="0">
              <a:lnSpc>
                <a:spcPct val="100000"/>
              </a:lnSpc>
              <a:spcBef>
                <a:spcPts val="360"/>
              </a:spcBef>
              <a:spcAft>
                <a:spcPts val="0"/>
              </a:spcAft>
              <a:buSzPct val="128571"/>
              <a:buNone/>
            </a:pPr>
            <a:r>
              <a:rPr lang="en-US" sz="1400" b="0" i="0" dirty="0">
                <a:solidFill>
                  <a:srgbClr val="222222"/>
                </a:solidFill>
                <a:latin typeface="Times New Roman"/>
                <a:ea typeface="Times New Roman"/>
                <a:cs typeface="Times New Roman"/>
                <a:sym typeface="Times New Roman"/>
              </a:rPr>
              <a:t>Zahid, N., Zahid, W., Khalid, W., Azam, I., Ikram, M., </a:t>
            </a:r>
            <a:r>
              <a:rPr lang="en-US" sz="1400" b="0" i="0" dirty="0" err="1">
                <a:solidFill>
                  <a:srgbClr val="222222"/>
                </a:solidFill>
                <a:latin typeface="Times New Roman"/>
                <a:ea typeface="Times New Roman"/>
                <a:cs typeface="Times New Roman"/>
                <a:sym typeface="Times New Roman"/>
              </a:rPr>
              <a:t>Iftikar</a:t>
            </a:r>
            <a:r>
              <a:rPr lang="en-US" sz="1400" b="0" i="0" dirty="0">
                <a:solidFill>
                  <a:srgbClr val="222222"/>
                </a:solidFill>
                <a:latin typeface="Times New Roman"/>
                <a:ea typeface="Times New Roman"/>
                <a:cs typeface="Times New Roman"/>
                <a:sym typeface="Times New Roman"/>
              </a:rPr>
              <a:t>, H., </a:t>
            </a:r>
            <a:r>
              <a:rPr lang="en-US" sz="1400" b="1" i="0" dirty="0" err="1">
                <a:solidFill>
                  <a:srgbClr val="222222"/>
                </a:solidFill>
                <a:latin typeface="Times New Roman"/>
                <a:ea typeface="Times New Roman"/>
                <a:cs typeface="Times New Roman"/>
                <a:sym typeface="Times New Roman"/>
              </a:rPr>
              <a:t>Bhamani.,S.S</a:t>
            </a:r>
            <a:r>
              <a:rPr lang="en-US" sz="1400" b="1" i="0" dirty="0">
                <a:solidFill>
                  <a:srgbClr val="222222"/>
                </a:solidFill>
                <a:latin typeface="Times New Roman"/>
                <a:ea typeface="Times New Roman"/>
                <a:cs typeface="Times New Roman"/>
                <a:sym typeface="Times New Roman"/>
              </a:rPr>
              <a:t> .</a:t>
            </a:r>
            <a:r>
              <a:rPr lang="en-US" sz="1400" b="0" i="0" dirty="0">
                <a:solidFill>
                  <a:srgbClr val="222222"/>
                </a:solidFill>
                <a:latin typeface="Times New Roman"/>
                <a:ea typeface="Times New Roman"/>
                <a:cs typeface="Times New Roman"/>
                <a:sym typeface="Times New Roman"/>
              </a:rPr>
              <a:t>.. &amp; Ahmad, K. (2021). Resilience and its associated factors in head and neck cancer patients in Pakistan: an analytical cross-sectional study. BMC Cancer 21, 888 </a:t>
            </a:r>
            <a:endParaRPr dirty="0"/>
          </a:p>
          <a:p>
            <a:pPr marL="122873" lvl="0" indent="0" algn="l" rtl="0">
              <a:lnSpc>
                <a:spcPct val="100000"/>
              </a:lnSpc>
              <a:spcBef>
                <a:spcPts val="360"/>
              </a:spcBef>
              <a:spcAft>
                <a:spcPts val="0"/>
              </a:spcAft>
              <a:buSzPct val="128571"/>
              <a:buNone/>
            </a:pPr>
            <a:endParaRPr lang="en-US" sz="1400" dirty="0">
              <a:solidFill>
                <a:srgbClr val="222222"/>
              </a:solidFill>
              <a:latin typeface="Times New Roman"/>
              <a:ea typeface="Times New Roman"/>
              <a:cs typeface="Times New Roman"/>
              <a:sym typeface="Times New Roman"/>
            </a:endParaRPr>
          </a:p>
          <a:p>
            <a:pPr marL="122873" lvl="0" indent="0" algn="l" rtl="0">
              <a:lnSpc>
                <a:spcPct val="100000"/>
              </a:lnSpc>
              <a:spcBef>
                <a:spcPts val="360"/>
              </a:spcBef>
              <a:spcAft>
                <a:spcPts val="0"/>
              </a:spcAft>
              <a:buSzPct val="128571"/>
              <a:buNone/>
            </a:pPr>
            <a:r>
              <a:rPr lang="en-US" sz="1400" b="0" i="0" dirty="0">
                <a:solidFill>
                  <a:srgbClr val="222222"/>
                </a:solidFill>
                <a:latin typeface="Times New Roman"/>
                <a:ea typeface="Times New Roman"/>
                <a:cs typeface="Times New Roman"/>
                <a:sym typeface="Times New Roman"/>
              </a:rPr>
              <a:t>Zahid, N., Martins, R. S., Zahid, W., Khalid, W., Azam, I., </a:t>
            </a:r>
            <a:r>
              <a:rPr lang="en-US" sz="1400" b="1" i="0" dirty="0">
                <a:solidFill>
                  <a:srgbClr val="222222"/>
                </a:solidFill>
                <a:latin typeface="Times New Roman"/>
                <a:ea typeface="Times New Roman"/>
                <a:cs typeface="Times New Roman"/>
                <a:sym typeface="Times New Roman"/>
              </a:rPr>
              <a:t>Bhamani, S. S</a:t>
            </a:r>
            <a:r>
              <a:rPr lang="en-US" sz="1400" b="0" i="0" dirty="0">
                <a:solidFill>
                  <a:srgbClr val="222222"/>
                </a:solidFill>
                <a:latin typeface="Times New Roman"/>
                <a:ea typeface="Times New Roman"/>
                <a:cs typeface="Times New Roman"/>
                <a:sym typeface="Times New Roman"/>
              </a:rPr>
              <a:t>., ... &amp; </a:t>
            </a:r>
            <a:r>
              <a:rPr lang="en-US" sz="1400" b="0" i="0" dirty="0" err="1">
                <a:solidFill>
                  <a:srgbClr val="222222"/>
                </a:solidFill>
                <a:latin typeface="Times New Roman"/>
                <a:ea typeface="Times New Roman"/>
                <a:cs typeface="Times New Roman"/>
                <a:sym typeface="Times New Roman"/>
              </a:rPr>
              <a:t>Enam</a:t>
            </a:r>
            <a:r>
              <a:rPr lang="en-US" sz="1400" b="0" i="0" dirty="0">
                <a:solidFill>
                  <a:srgbClr val="222222"/>
                </a:solidFill>
                <a:latin typeface="Times New Roman"/>
                <a:ea typeface="Times New Roman"/>
                <a:cs typeface="Times New Roman"/>
                <a:sym typeface="Times New Roman"/>
              </a:rPr>
              <a:t>, S. A. (2021). Translation and validation of the Urdu version of the European organization for research and treatment of cancer core quality of life questionnaire (EORTC QLQ-C30) and brain module (QLQ-BN20) in primary brain tumor patients. Journal of Patient-Reported Outcomes, 5(1), 1-12.</a:t>
            </a:r>
            <a:endParaRPr dirty="0"/>
          </a:p>
          <a:p>
            <a:pPr marL="122873" lvl="0" indent="0" algn="l" rtl="0">
              <a:lnSpc>
                <a:spcPct val="100000"/>
              </a:lnSpc>
              <a:spcBef>
                <a:spcPts val="360"/>
              </a:spcBef>
              <a:spcAft>
                <a:spcPts val="0"/>
              </a:spcAft>
              <a:buSzPct val="128571"/>
              <a:buNone/>
            </a:pPr>
            <a:endParaRPr lang="en-US" sz="1400" dirty="0">
              <a:solidFill>
                <a:srgbClr val="222222"/>
              </a:solidFill>
              <a:latin typeface="Times New Roman"/>
              <a:ea typeface="Times New Roman"/>
              <a:cs typeface="Times New Roman"/>
              <a:sym typeface="Times New Roman"/>
            </a:endParaRPr>
          </a:p>
          <a:p>
            <a:pPr marL="122873" lvl="0" indent="0" algn="l" rtl="0">
              <a:lnSpc>
                <a:spcPct val="100000"/>
              </a:lnSpc>
              <a:spcBef>
                <a:spcPts val="360"/>
              </a:spcBef>
              <a:spcAft>
                <a:spcPts val="0"/>
              </a:spcAft>
              <a:buSzPct val="128571"/>
              <a:buNone/>
            </a:pPr>
            <a:r>
              <a:rPr lang="en-US" sz="1400" b="0" i="0" dirty="0">
                <a:solidFill>
                  <a:srgbClr val="222222"/>
                </a:solidFill>
                <a:latin typeface="Times New Roman"/>
                <a:ea typeface="Times New Roman"/>
                <a:cs typeface="Times New Roman"/>
                <a:sym typeface="Times New Roman"/>
              </a:rPr>
              <a:t>Gul, R. B., </a:t>
            </a:r>
            <a:r>
              <a:rPr lang="en-US" sz="1400" b="1" i="0" dirty="0">
                <a:solidFill>
                  <a:srgbClr val="222222"/>
                </a:solidFill>
                <a:latin typeface="Times New Roman"/>
                <a:ea typeface="Times New Roman"/>
                <a:cs typeface="Times New Roman"/>
                <a:sym typeface="Times New Roman"/>
              </a:rPr>
              <a:t>Tharani, A., Rizvi, N. F., </a:t>
            </a:r>
            <a:r>
              <a:rPr lang="en-US" sz="1400" b="0" i="0" dirty="0">
                <a:solidFill>
                  <a:srgbClr val="222222"/>
                </a:solidFill>
                <a:latin typeface="Times New Roman"/>
                <a:ea typeface="Times New Roman"/>
                <a:cs typeface="Times New Roman"/>
                <a:sym typeface="Times New Roman"/>
              </a:rPr>
              <a:t>Ali, S. K., Lakhani, A., &amp; Gowani, A. (2021). Effect of formal training workshop on teachers’ quality of written feedback in higher education. Journal of </a:t>
            </a:r>
            <a:r>
              <a:rPr lang="en-US" sz="1400" b="0" i="0" dirty="0" err="1">
                <a:solidFill>
                  <a:srgbClr val="222222"/>
                </a:solidFill>
                <a:latin typeface="Times New Roman"/>
                <a:ea typeface="Times New Roman"/>
                <a:cs typeface="Times New Roman"/>
                <a:sym typeface="Times New Roman"/>
              </a:rPr>
              <a:t>Shifa</a:t>
            </a:r>
            <a:r>
              <a:rPr lang="en-US" sz="1400" b="0" i="0" dirty="0">
                <a:solidFill>
                  <a:srgbClr val="222222"/>
                </a:solidFill>
                <a:latin typeface="Times New Roman"/>
                <a:ea typeface="Times New Roman"/>
                <a:cs typeface="Times New Roman"/>
                <a:sym typeface="Times New Roman"/>
              </a:rPr>
              <a:t> Tameer-e-Millat University, 4(1), 16-24.</a:t>
            </a:r>
            <a:endParaRPr sz="1400" b="0" dirty="0">
              <a:solidFill>
                <a:srgbClr val="222222"/>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SzPct val="128571"/>
              <a:buFont typeface="Arial"/>
              <a:buNone/>
            </a:pPr>
            <a:endParaRPr sz="1400" b="0" dirty="0">
              <a:solidFill>
                <a:srgbClr val="222222"/>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ct val="150000"/>
              <a:buNone/>
            </a:pPr>
            <a:endParaRPr sz="1200" dirty="0"/>
          </a:p>
        </p:txBody>
      </p:sp>
      <p:sp>
        <p:nvSpPr>
          <p:cNvPr id="201" name="Google Shape;201;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a:ea typeface="Times New Roman"/>
                <a:cs typeface="Times New Roman"/>
                <a:sym typeface="Times New Roman"/>
              </a:rPr>
              <a:t>Publications in 2021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body" idx="1"/>
          </p:nvPr>
        </p:nvSpPr>
        <p:spPr>
          <a:xfrm>
            <a:off x="454856" y="1440766"/>
            <a:ext cx="10972800" cy="4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None/>
            </a:pPr>
            <a:r>
              <a:rPr lang="en-US" sz="1400" b="1" dirty="0">
                <a:latin typeface="Times New Roman"/>
                <a:ea typeface="Times New Roman"/>
                <a:cs typeface="Times New Roman"/>
                <a:sym typeface="Times New Roman"/>
              </a:rPr>
              <a:t>Tharani, A</a:t>
            </a:r>
            <a:r>
              <a:rPr lang="en-US" sz="1400" dirty="0">
                <a:latin typeface="Times New Roman"/>
                <a:ea typeface="Times New Roman"/>
                <a:cs typeface="Times New Roman"/>
                <a:sym typeface="Times New Roman"/>
              </a:rPr>
              <a:t>., van Hecke, A., Ali, T.S ., &amp; </a:t>
            </a:r>
            <a:r>
              <a:rPr lang="en-US" sz="1400" dirty="0" err="1">
                <a:latin typeface="Times New Roman"/>
                <a:ea typeface="Times New Roman"/>
                <a:cs typeface="Times New Roman"/>
                <a:sym typeface="Times New Roman"/>
              </a:rPr>
              <a:t>Duprez</a:t>
            </a:r>
            <a:r>
              <a:rPr lang="en-US" sz="1400" dirty="0">
                <a:latin typeface="Times New Roman"/>
                <a:ea typeface="Times New Roman"/>
                <a:cs typeface="Times New Roman"/>
                <a:sym typeface="Times New Roman"/>
              </a:rPr>
              <a:t>, V,. (2021). Factors influencing nurses' provision of self-management support for patients with chronic illnesses: A systematic mixed studies review. International Journal of Nursing studies (accepted- in press) impact: 3.783</a:t>
            </a:r>
            <a:endParaRPr dirty="0"/>
          </a:p>
          <a:p>
            <a:pPr marL="0" lvl="0" indent="0" algn="l" rtl="0">
              <a:lnSpc>
                <a:spcPct val="100000"/>
              </a:lnSpc>
              <a:spcBef>
                <a:spcPts val="0"/>
              </a:spcBef>
              <a:spcAft>
                <a:spcPts val="0"/>
              </a:spcAft>
              <a:buClr>
                <a:schemeClr val="dk1"/>
              </a:buClr>
              <a:buSzPts val="1400"/>
              <a:buNone/>
            </a:pPr>
            <a:endParaRPr lang="en-US" sz="1400" b="1"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r>
              <a:rPr lang="en-US" sz="1400" b="1" dirty="0" err="1">
                <a:latin typeface="Times New Roman"/>
                <a:ea typeface="Times New Roman"/>
                <a:cs typeface="Times New Roman"/>
                <a:sym typeface="Times New Roman"/>
              </a:rPr>
              <a:t>Tabassum,N.,</a:t>
            </a:r>
            <a:r>
              <a:rPr lang="en-US" sz="1400" dirty="0" err="1">
                <a:latin typeface="Times New Roman"/>
                <a:ea typeface="Times New Roman"/>
                <a:cs typeface="Times New Roman"/>
                <a:sym typeface="Times New Roman"/>
              </a:rPr>
              <a:t>HMA</a:t>
            </a:r>
            <a:r>
              <a:rPr lang="en-US" sz="1400" dirty="0">
                <a:latin typeface="Times New Roman"/>
                <a:ea typeface="Times New Roman"/>
                <a:cs typeface="Times New Roman"/>
                <a:sym typeface="Times New Roman"/>
              </a:rPr>
              <a:t> Khuwaja.,(2021). Retention of knowledge regarding mathematics and drug and dosages calculation among undergraduate nursing students of a private school of nursing in Pakistan, Journal of the Pakistan Medical Association JPMA,71(4)</a:t>
            </a:r>
            <a:r>
              <a:rPr lang="en-US" sz="1400" b="1" u="sng" dirty="0">
                <a:latin typeface="Times New Roman"/>
                <a:ea typeface="Times New Roman"/>
                <a:cs typeface="Times New Roman"/>
                <a:sym typeface="Times New Roman"/>
              </a:rPr>
              <a:t> </a:t>
            </a:r>
            <a:endParaRPr sz="1400" u="sng"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endParaRPr lang="en-US" sz="1400" b="1" u="sng"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r>
              <a:rPr lang="en-US" sz="1400" b="1" dirty="0">
                <a:latin typeface="Times New Roman"/>
                <a:ea typeface="Times New Roman"/>
                <a:cs typeface="Times New Roman"/>
                <a:sym typeface="Times New Roman"/>
              </a:rPr>
              <a:t>Mughal, F. B., </a:t>
            </a:r>
            <a:r>
              <a:rPr lang="en-US" sz="1400" dirty="0">
                <a:latin typeface="Times New Roman"/>
                <a:ea typeface="Times New Roman"/>
                <a:cs typeface="Times New Roman"/>
                <a:sym typeface="Times New Roman"/>
              </a:rPr>
              <a:t>Rafiq, N., &amp; Ali, B. H. I. (2020). Nursing Education amidst COVID-19: Obstacles and Way Forward. Pakistan Journal of Public Health, 10(4), 199-200. </a:t>
            </a:r>
            <a:endParaRPr sz="14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endParaRPr lang="en-US" sz="14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r>
              <a:rPr lang="en-US" sz="1400" dirty="0">
                <a:latin typeface="Times New Roman"/>
                <a:ea typeface="Times New Roman"/>
                <a:cs typeface="Times New Roman"/>
                <a:sym typeface="Times New Roman"/>
              </a:rPr>
              <a:t>Rafiq, N., &amp; </a:t>
            </a:r>
            <a:r>
              <a:rPr lang="en-US" sz="1400" b="1" dirty="0">
                <a:latin typeface="Times New Roman"/>
                <a:ea typeface="Times New Roman"/>
                <a:cs typeface="Times New Roman"/>
                <a:sym typeface="Times New Roman"/>
              </a:rPr>
              <a:t>Mughal, F. B. </a:t>
            </a:r>
            <a:r>
              <a:rPr lang="en-US" sz="1400" dirty="0">
                <a:latin typeface="Times New Roman"/>
                <a:ea typeface="Times New Roman"/>
                <a:cs typeface="Times New Roman"/>
                <a:sym typeface="Times New Roman"/>
              </a:rPr>
              <a:t>(2020). Evolving nurse leadership role in 2020. Journal of the College of Physicians and Surgeons Pakistan, 30(12), 1243-1244.</a:t>
            </a:r>
            <a:endParaRPr dirty="0"/>
          </a:p>
          <a:p>
            <a:pPr marL="0" lvl="0" indent="0" algn="l" rtl="0">
              <a:lnSpc>
                <a:spcPct val="100000"/>
              </a:lnSpc>
              <a:spcBef>
                <a:spcPts val="0"/>
              </a:spcBef>
              <a:spcAft>
                <a:spcPts val="0"/>
              </a:spcAft>
              <a:buClr>
                <a:schemeClr val="dk1"/>
              </a:buClr>
              <a:buSzPts val="1400"/>
              <a:buNone/>
            </a:pPr>
            <a:endParaRPr lang="en-US" sz="1400" b="1"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r>
              <a:rPr lang="en-US" sz="1400" b="1" dirty="0">
                <a:latin typeface="Times New Roman"/>
                <a:ea typeface="Times New Roman"/>
                <a:cs typeface="Times New Roman"/>
                <a:sym typeface="Times New Roman"/>
              </a:rPr>
              <a:t>Farooq, S., </a:t>
            </a:r>
            <a:r>
              <a:rPr lang="en-US" sz="1400" dirty="0" err="1">
                <a:latin typeface="Times New Roman"/>
                <a:ea typeface="Times New Roman"/>
                <a:cs typeface="Times New Roman"/>
                <a:sym typeface="Times New Roman"/>
              </a:rPr>
              <a:t>Lakhdir</a:t>
            </a:r>
            <a:r>
              <a:rPr lang="en-US" sz="1400" dirty="0">
                <a:latin typeface="Times New Roman"/>
                <a:ea typeface="Times New Roman"/>
                <a:cs typeface="Times New Roman"/>
                <a:sym typeface="Times New Roman"/>
              </a:rPr>
              <a:t>, M. P. A., Parpio, Y. N., Haider, S. I., Rahim, S., </a:t>
            </a:r>
            <a:r>
              <a:rPr lang="en-US" sz="1400" dirty="0" err="1">
                <a:latin typeface="Times New Roman"/>
                <a:ea typeface="Times New Roman"/>
                <a:cs typeface="Times New Roman"/>
                <a:sym typeface="Times New Roman"/>
              </a:rPr>
              <a:t>Nathwani</a:t>
            </a:r>
            <a:r>
              <a:rPr lang="en-US" sz="1400" dirty="0">
                <a:latin typeface="Times New Roman"/>
                <a:ea typeface="Times New Roman"/>
                <a:cs typeface="Times New Roman"/>
                <a:sym typeface="Times New Roman"/>
              </a:rPr>
              <a:t>, A. A., &amp; Arthur, D. (2021). The effect of a culturally sensitive mental well-being module on Pakistani nursing students’ knowledge and beliefs regarding their own mental health and illness. International journal of mental health nursing. </a:t>
            </a:r>
            <a:endParaRPr dirty="0"/>
          </a:p>
          <a:p>
            <a:pPr marL="342900" lvl="0" indent="-254000" algn="l" rtl="0">
              <a:lnSpc>
                <a:spcPct val="100000"/>
              </a:lnSpc>
              <a:spcBef>
                <a:spcPts val="0"/>
              </a:spcBef>
              <a:spcAft>
                <a:spcPts val="0"/>
              </a:spcAft>
              <a:buClr>
                <a:schemeClr val="dk1"/>
              </a:buClr>
              <a:buSzPts val="1400"/>
              <a:buFont typeface="Arial"/>
              <a:buNone/>
            </a:pPr>
            <a:endParaRPr sz="1400" b="1"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None/>
            </a:pPr>
            <a:r>
              <a:rPr lang="en-US" sz="1400" b="1" dirty="0">
                <a:latin typeface="Times New Roman"/>
                <a:ea typeface="Times New Roman"/>
                <a:cs typeface="Times New Roman"/>
                <a:sym typeface="Times New Roman"/>
              </a:rPr>
              <a:t>Khan, S., &amp; Iqbal, S</a:t>
            </a:r>
            <a:r>
              <a:rPr lang="en-US" sz="1400" dirty="0">
                <a:latin typeface="Times New Roman"/>
                <a:ea typeface="Times New Roman"/>
                <a:cs typeface="Times New Roman"/>
                <a:sym typeface="Times New Roman"/>
              </a:rPr>
              <a:t>. (2021). Innovative ways of student engagement for active learning in science 3 courses of nursing in the four year baccalaureate program. JPMA, 24, 25.</a:t>
            </a:r>
            <a:endParaRPr dirty="0"/>
          </a:p>
          <a:p>
            <a:pPr marL="342900" lvl="0" indent="-254000" algn="l" rtl="0">
              <a:lnSpc>
                <a:spcPct val="100000"/>
              </a:lnSpc>
              <a:spcBef>
                <a:spcPts val="0"/>
              </a:spcBef>
              <a:spcAft>
                <a:spcPts val="0"/>
              </a:spcAft>
              <a:buClr>
                <a:schemeClr val="dk1"/>
              </a:buClr>
              <a:buSzPts val="1400"/>
              <a:buFont typeface="Arial"/>
              <a:buNone/>
            </a:pPr>
            <a:endParaRPr sz="1400" b="1" dirty="0">
              <a:latin typeface="Times New Roman"/>
              <a:ea typeface="Times New Roman"/>
              <a:cs typeface="Times New Roman"/>
              <a:sym typeface="Times New Roman"/>
            </a:endParaRPr>
          </a:p>
          <a:p>
            <a:pPr marL="342900" lvl="0" indent="-254000" algn="l" rtl="0">
              <a:lnSpc>
                <a:spcPct val="100000"/>
              </a:lnSpc>
              <a:spcBef>
                <a:spcPts val="0"/>
              </a:spcBef>
              <a:spcAft>
                <a:spcPts val="0"/>
              </a:spcAft>
              <a:buClr>
                <a:schemeClr val="dk1"/>
              </a:buClr>
              <a:buSzPts val="1400"/>
              <a:buFont typeface="Arial"/>
              <a:buNone/>
            </a:pPr>
            <a:endParaRPr sz="1400" b="1" dirty="0">
              <a:latin typeface="Times New Roman"/>
              <a:ea typeface="Times New Roman"/>
              <a:cs typeface="Times New Roman"/>
              <a:sym typeface="Times New Roman"/>
            </a:endParaRPr>
          </a:p>
          <a:p>
            <a:pPr marL="0" lvl="0" indent="0" algn="l" rtl="0">
              <a:lnSpc>
                <a:spcPct val="100000"/>
              </a:lnSpc>
              <a:spcBef>
                <a:spcPts val="218"/>
              </a:spcBef>
              <a:spcAft>
                <a:spcPts val="0"/>
              </a:spcAft>
              <a:buClr>
                <a:schemeClr val="dk1"/>
              </a:buClr>
              <a:buSzPts val="1400"/>
              <a:buNone/>
            </a:pPr>
            <a:endParaRPr sz="1400" dirty="0">
              <a:latin typeface="Times New Roman"/>
              <a:ea typeface="Times New Roman"/>
              <a:cs typeface="Times New Roman"/>
              <a:sym typeface="Times New Roman"/>
            </a:endParaRPr>
          </a:p>
        </p:txBody>
      </p:sp>
      <p:sp>
        <p:nvSpPr>
          <p:cNvPr id="208" name="Google Shape;208;p15"/>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Times New Roman"/>
              <a:buNone/>
            </a:pPr>
            <a:r>
              <a:rPr lang="en-US" b="1" dirty="0">
                <a:latin typeface="Times New Roman"/>
                <a:ea typeface="Times New Roman"/>
                <a:cs typeface="Times New Roman"/>
                <a:sym typeface="Times New Roman"/>
              </a:rPr>
              <a:t>Publications in 2021</a:t>
            </a:r>
            <a:endParaRPr b="1"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Times New Roman"/>
              <a:buNone/>
            </a:pPr>
            <a:r>
              <a:rPr lang="en-US" b="1" dirty="0">
                <a:latin typeface="Times New Roman"/>
                <a:ea typeface="Times New Roman"/>
                <a:cs typeface="Times New Roman"/>
                <a:sym typeface="Times New Roman"/>
              </a:rPr>
              <a:t>Publications in 2020</a:t>
            </a:r>
            <a:endParaRPr b="1" dirty="0">
              <a:latin typeface="Times New Roman"/>
              <a:ea typeface="Times New Roman"/>
              <a:cs typeface="Times New Roman"/>
              <a:sym typeface="Times New Roman"/>
            </a:endParaRPr>
          </a:p>
        </p:txBody>
      </p:sp>
      <p:sp>
        <p:nvSpPr>
          <p:cNvPr id="214" name="Google Shape;214;p16"/>
          <p:cNvSpPr txBox="1">
            <a:spLocks noGrp="1"/>
          </p:cNvSpPr>
          <p:nvPr>
            <p:ph type="body" idx="1"/>
          </p:nvPr>
        </p:nvSpPr>
        <p:spPr>
          <a:xfrm>
            <a:off x="609600" y="1390630"/>
            <a:ext cx="10972800" cy="51625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None/>
            </a:pPr>
            <a:r>
              <a:rPr lang="en-US" sz="1400" b="0" i="0" dirty="0">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ts val="1400"/>
              <a:buFont typeface="Times New Roman"/>
              <a:buAutoNum type="arabicPeriod" startAt="15"/>
            </a:pPr>
            <a:r>
              <a:rPr lang="en-US" sz="1400" b="1" dirty="0">
                <a:latin typeface="Times New Roman"/>
                <a:ea typeface="Times New Roman"/>
                <a:cs typeface="Times New Roman"/>
                <a:sym typeface="Times New Roman"/>
              </a:rPr>
              <a:t>Farooq, S., </a:t>
            </a:r>
            <a:r>
              <a:rPr lang="en-US" sz="1400" dirty="0">
                <a:latin typeface="Times New Roman"/>
                <a:ea typeface="Times New Roman"/>
                <a:cs typeface="Times New Roman"/>
                <a:sym typeface="Times New Roman"/>
              </a:rPr>
              <a:t>Haider, S. I., Sachwani, S., &amp; Parpio, Y. (2020). Insight into COVID-19 responses and initiatives from Pakistan. Journal of the College of Physicians and Surgeons--Pakistan: JCPSP, 30(6 (Supplement 1)), S50. </a:t>
            </a:r>
            <a:endParaRPr dirty="0"/>
          </a:p>
          <a:p>
            <a:pPr marL="228600" lvl="0" indent="-139700" algn="l" rtl="0">
              <a:lnSpc>
                <a:spcPct val="100000"/>
              </a:lnSpc>
              <a:spcBef>
                <a:spcPts val="0"/>
              </a:spcBef>
              <a:spcAft>
                <a:spcPts val="0"/>
              </a:spcAft>
              <a:buClr>
                <a:schemeClr val="dk1"/>
              </a:buClr>
              <a:buSzPts val="1400"/>
              <a:buFont typeface="Arial"/>
              <a:buNone/>
            </a:pPr>
            <a:endParaRPr sz="1400" b="1"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400" b="1" dirty="0">
                <a:latin typeface="Times New Roman"/>
                <a:ea typeface="Times New Roman"/>
                <a:cs typeface="Times New Roman"/>
                <a:sym typeface="Times New Roman"/>
              </a:rPr>
              <a:t>Farooq, S., </a:t>
            </a:r>
            <a:r>
              <a:rPr lang="en-US" sz="1400" dirty="0">
                <a:latin typeface="Times New Roman"/>
                <a:ea typeface="Times New Roman"/>
                <a:cs typeface="Times New Roman"/>
                <a:sym typeface="Times New Roman"/>
              </a:rPr>
              <a:t>Sachwani, S., Haider, S. I., </a:t>
            </a:r>
            <a:r>
              <a:rPr lang="en-US" sz="1400" b="1" dirty="0">
                <a:latin typeface="Times New Roman"/>
                <a:ea typeface="Times New Roman"/>
                <a:cs typeface="Times New Roman"/>
                <a:sym typeface="Times New Roman"/>
              </a:rPr>
              <a:t>Iqbal, S. </a:t>
            </a:r>
            <a:r>
              <a:rPr lang="en-US" sz="1400" dirty="0">
                <a:latin typeface="Times New Roman"/>
                <a:ea typeface="Times New Roman"/>
                <a:cs typeface="Times New Roman"/>
                <a:sym typeface="Times New Roman"/>
              </a:rPr>
              <a:t>A., Parpio, Y., &amp; Saeed, H. </a:t>
            </a:r>
            <a:r>
              <a:rPr lang="en-US" sz="1400" b="0" i="0" dirty="0">
                <a:latin typeface="Times New Roman"/>
                <a:ea typeface="Times New Roman"/>
                <a:cs typeface="Times New Roman"/>
                <a:sym typeface="Times New Roman"/>
              </a:rPr>
              <a:t>Mental health challenges and psycho-social interventions amid COVID-19 pandemic: A call to action for Pakistan. Journal of the College of Physicians and Surgeons--Pakistan: JCPSP, 30(6 (Supplement 1)), S59.</a:t>
            </a:r>
            <a:endParaRPr sz="1400" b="0" i="0" dirty="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400" dirty="0" err="1">
                <a:latin typeface="Times New Roman"/>
                <a:ea typeface="Times New Roman"/>
                <a:cs typeface="Times New Roman"/>
                <a:sym typeface="Times New Roman"/>
              </a:rPr>
              <a:t>Dosani</a:t>
            </a:r>
            <a:r>
              <a:rPr lang="en-US" sz="1400" dirty="0">
                <a:latin typeface="Times New Roman"/>
                <a:ea typeface="Times New Roman"/>
                <a:cs typeface="Times New Roman"/>
                <a:sym typeface="Times New Roman"/>
              </a:rPr>
              <a:t>, M., </a:t>
            </a:r>
            <a:r>
              <a:rPr lang="en-US" sz="1400" b="1" dirty="0">
                <a:latin typeface="Times New Roman"/>
                <a:ea typeface="Times New Roman"/>
                <a:cs typeface="Times New Roman"/>
                <a:sym typeface="Times New Roman"/>
              </a:rPr>
              <a:t>Farooq, S</a:t>
            </a:r>
            <a:r>
              <a:rPr lang="en-US" sz="1400" dirty="0">
                <a:latin typeface="Times New Roman"/>
                <a:ea typeface="Times New Roman"/>
                <a:cs typeface="Times New Roman"/>
                <a:sym typeface="Times New Roman"/>
              </a:rPr>
              <a:t>. M., &amp; Ali, S. S. (2020). </a:t>
            </a:r>
            <a:r>
              <a:rPr lang="en-US" sz="1400" b="0" i="0" dirty="0">
                <a:latin typeface="Times New Roman"/>
                <a:ea typeface="Times New Roman"/>
                <a:cs typeface="Times New Roman"/>
                <a:sym typeface="Times New Roman"/>
              </a:rPr>
              <a:t>Maternal Health Challenges during COVID-19 and Way Forward. Journal of Asian Midwives (JAM), 7(1), 51-57.</a:t>
            </a:r>
            <a:endParaRPr sz="1400" b="0" i="0" dirty="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400" dirty="0">
                <a:latin typeface="Times New Roman"/>
                <a:ea typeface="Times New Roman"/>
                <a:cs typeface="Times New Roman"/>
                <a:sym typeface="Times New Roman"/>
              </a:rPr>
              <a:t>Bhamani, S. S., Zahid, N., Zahid, W., </a:t>
            </a:r>
            <a:r>
              <a:rPr lang="en-US" sz="1400" b="1" dirty="0">
                <a:latin typeface="Times New Roman"/>
                <a:ea typeface="Times New Roman"/>
                <a:cs typeface="Times New Roman"/>
                <a:sym typeface="Times New Roman"/>
              </a:rPr>
              <a:t>Farooq, S., </a:t>
            </a:r>
            <a:r>
              <a:rPr lang="en-US" sz="1400" dirty="0">
                <a:latin typeface="Times New Roman"/>
                <a:ea typeface="Times New Roman"/>
                <a:cs typeface="Times New Roman"/>
                <a:sym typeface="Times New Roman"/>
              </a:rPr>
              <a:t>Sachwani, S., Chapman, M., &amp; </a:t>
            </a:r>
            <a:r>
              <a:rPr lang="en-US" sz="1400" dirty="0" err="1">
                <a:latin typeface="Times New Roman"/>
                <a:ea typeface="Times New Roman"/>
                <a:cs typeface="Times New Roman"/>
                <a:sym typeface="Times New Roman"/>
              </a:rPr>
              <a:t>Asad</a:t>
            </a:r>
            <a:r>
              <a:rPr lang="en-US" sz="1400" dirty="0">
                <a:latin typeface="Times New Roman"/>
                <a:ea typeface="Times New Roman"/>
                <a:cs typeface="Times New Roman"/>
                <a:sym typeface="Times New Roman"/>
              </a:rPr>
              <a:t>, N. (2020).</a:t>
            </a:r>
            <a:r>
              <a:rPr lang="en-US" sz="1400" b="0" i="0" dirty="0">
                <a:latin typeface="Times New Roman"/>
                <a:ea typeface="Times New Roman"/>
                <a:cs typeface="Times New Roman"/>
                <a:sym typeface="Times New Roman"/>
              </a:rPr>
              <a:t> Association of depression and resilience with fertility quality of life among patients presenting to the infertility center for treatment in Karachi, Pakistan. BMC Public Health, 20(1), 1-11. </a:t>
            </a:r>
            <a:endParaRPr sz="1400" b="0" i="0" dirty="0">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400" b="1" dirty="0">
                <a:solidFill>
                  <a:schemeClr val="dk1"/>
                </a:solidFill>
                <a:latin typeface="Times New Roman"/>
                <a:ea typeface="Times New Roman"/>
                <a:cs typeface="Times New Roman"/>
                <a:sym typeface="Times New Roman"/>
              </a:rPr>
              <a:t>Tabassum, N., </a:t>
            </a:r>
            <a:r>
              <a:rPr lang="en-US" sz="1400" dirty="0" err="1">
                <a:solidFill>
                  <a:schemeClr val="dk1"/>
                </a:solidFill>
                <a:latin typeface="Times New Roman"/>
                <a:ea typeface="Times New Roman"/>
                <a:cs typeface="Times New Roman"/>
                <a:sym typeface="Times New Roman"/>
              </a:rPr>
              <a:t>Nazar</a:t>
            </a:r>
            <a:r>
              <a:rPr lang="en-US" sz="1400" dirty="0">
                <a:solidFill>
                  <a:schemeClr val="dk1"/>
                </a:solidFill>
                <a:latin typeface="Times New Roman"/>
                <a:ea typeface="Times New Roman"/>
                <a:cs typeface="Times New Roman"/>
                <a:sym typeface="Times New Roman"/>
              </a:rPr>
              <a:t>, A., Maqbool, H., Parpio, Y., &amp; Shehzad, S. Class-Based Assignment: An innovative teaching strategy for Biostatistics course. Rejected in JPMA  preparing for resubmission. </a:t>
            </a:r>
            <a:endParaRPr sz="1400" dirty="0">
              <a:solidFill>
                <a:schemeClr val="dk1"/>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400" dirty="0">
                <a:highlight>
                  <a:srgbClr val="FFFFFF"/>
                </a:highlight>
                <a:latin typeface="Times New Roman"/>
                <a:ea typeface="Times New Roman"/>
                <a:cs typeface="Times New Roman"/>
                <a:sym typeface="Times New Roman"/>
              </a:rPr>
              <a:t>Mansoor, M., Najam, S., Nadeem, T., </a:t>
            </a:r>
            <a:r>
              <a:rPr lang="en-US" sz="1400" b="1" dirty="0">
                <a:highlight>
                  <a:srgbClr val="FFFFFF"/>
                </a:highlight>
                <a:latin typeface="Times New Roman"/>
                <a:ea typeface="Times New Roman"/>
                <a:cs typeface="Times New Roman"/>
                <a:sym typeface="Times New Roman"/>
              </a:rPr>
              <a:t>Allaudin, S., </a:t>
            </a:r>
            <a:r>
              <a:rPr lang="en-US" sz="1400" dirty="0" err="1">
                <a:highlight>
                  <a:srgbClr val="FFFFFF"/>
                </a:highlight>
                <a:latin typeface="Times New Roman"/>
                <a:ea typeface="Times New Roman"/>
                <a:cs typeface="Times New Roman"/>
                <a:sym typeface="Times New Roman"/>
              </a:rPr>
              <a:t>Moochhala</a:t>
            </a:r>
            <a:r>
              <a:rPr lang="en-US" sz="1400" dirty="0">
                <a:highlight>
                  <a:srgbClr val="FFFFFF"/>
                </a:highlight>
                <a:latin typeface="Times New Roman"/>
                <a:ea typeface="Times New Roman"/>
                <a:cs typeface="Times New Roman"/>
                <a:sym typeface="Times New Roman"/>
              </a:rPr>
              <a:t>, M., &amp; </a:t>
            </a:r>
            <a:r>
              <a:rPr lang="en-US" sz="1400" dirty="0" err="1">
                <a:highlight>
                  <a:srgbClr val="FFFFFF"/>
                </a:highlight>
                <a:latin typeface="Times New Roman"/>
                <a:ea typeface="Times New Roman"/>
                <a:cs typeface="Times New Roman"/>
                <a:sym typeface="Times New Roman"/>
              </a:rPr>
              <a:t>Asad</a:t>
            </a:r>
            <a:r>
              <a:rPr lang="en-US" sz="1400" dirty="0">
                <a:highlight>
                  <a:srgbClr val="FFFFFF"/>
                </a:highlight>
                <a:latin typeface="Times New Roman"/>
                <a:ea typeface="Times New Roman"/>
                <a:cs typeface="Times New Roman"/>
                <a:sym typeface="Times New Roman"/>
              </a:rPr>
              <a:t>, N. (2020). Integrating mental health in COVID-19 crisis: Staff mental health referral pathway. </a:t>
            </a:r>
            <a:r>
              <a:rPr lang="en-US" sz="1400" i="1" dirty="0">
                <a:highlight>
                  <a:srgbClr val="FFFFFF"/>
                </a:highlight>
                <a:latin typeface="Times New Roman"/>
                <a:ea typeface="Times New Roman"/>
                <a:cs typeface="Times New Roman"/>
                <a:sym typeface="Times New Roman"/>
              </a:rPr>
              <a:t>Asian Journal of Psychiatry</a:t>
            </a:r>
            <a:r>
              <a:rPr lang="en-US" sz="1400" dirty="0">
                <a:highlight>
                  <a:srgbClr val="FFFFFF"/>
                </a:highlight>
                <a:latin typeface="Times New Roman"/>
                <a:ea typeface="Times New Roman"/>
                <a:cs typeface="Times New Roman"/>
                <a:sym typeface="Times New Roman"/>
              </a:rPr>
              <a:t>.</a:t>
            </a:r>
            <a:endParaRPr sz="1400" dirty="0">
              <a:highlight>
                <a:srgbClr val="FFFFFF"/>
              </a:highlight>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14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400"/>
              <a:buFont typeface="Times New Roman"/>
              <a:buAutoNum type="arabicPeriod" startAt="15"/>
            </a:pPr>
            <a:r>
              <a:rPr lang="en-US" sz="1500" b="1" dirty="0" err="1">
                <a:latin typeface="Times New Roman"/>
                <a:ea typeface="Times New Roman"/>
                <a:cs typeface="Times New Roman"/>
                <a:sym typeface="Times New Roman"/>
              </a:rPr>
              <a:t>Bhamani,SS</a:t>
            </a:r>
            <a:r>
              <a:rPr lang="en-US" sz="1500" b="1" dirty="0">
                <a:latin typeface="Times New Roman"/>
                <a:ea typeface="Times New Roman"/>
                <a:cs typeface="Times New Roman"/>
                <a:sym typeface="Times New Roman"/>
              </a:rPr>
              <a:t>.,</a:t>
            </a:r>
            <a:r>
              <a:rPr lang="en-US" sz="1500" dirty="0">
                <a:latin typeface="Times New Roman"/>
                <a:ea typeface="Times New Roman"/>
                <a:cs typeface="Times New Roman"/>
                <a:sym typeface="Times New Roman"/>
              </a:rPr>
              <a:t> </a:t>
            </a:r>
            <a:r>
              <a:rPr lang="en-US" sz="1500" dirty="0" err="1">
                <a:latin typeface="Times New Roman"/>
                <a:ea typeface="Times New Roman"/>
                <a:cs typeface="Times New Roman"/>
                <a:sym typeface="Times New Roman"/>
              </a:rPr>
              <a:t>Zahid,N</a:t>
            </a:r>
            <a:r>
              <a:rPr lang="en-US" sz="1500" dirty="0">
                <a:latin typeface="Times New Roman"/>
                <a:ea typeface="Times New Roman"/>
                <a:cs typeface="Times New Roman"/>
                <a:sym typeface="Times New Roman"/>
              </a:rPr>
              <a:t>., Rizvi A., Shaheen, F., Zahid NS., Sachwani ,S., Farooq S, Azam SI, </a:t>
            </a:r>
            <a:r>
              <a:rPr lang="en-US" sz="1500" dirty="0" err="1">
                <a:latin typeface="Times New Roman"/>
                <a:ea typeface="Times New Roman"/>
                <a:cs typeface="Times New Roman"/>
                <a:sym typeface="Times New Roman"/>
              </a:rPr>
              <a:t>Asad</a:t>
            </a:r>
            <a:r>
              <a:rPr lang="en-US" sz="1500" dirty="0">
                <a:latin typeface="Times New Roman"/>
                <a:ea typeface="Times New Roman"/>
                <a:cs typeface="Times New Roman"/>
                <a:sym typeface="Times New Roman"/>
              </a:rPr>
              <a:t> N., International Journal of Nursing Practice</a:t>
            </a:r>
            <a:endParaRPr sz="1400" dirty="0">
              <a:highlight>
                <a:srgbClr val="FFFFFF"/>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2"/>
          <p:cNvSpPr txBox="1">
            <a:spLocks noGrp="1"/>
          </p:cNvSpPr>
          <p:nvPr>
            <p:ph type="body" idx="1"/>
          </p:nvPr>
        </p:nvSpPr>
        <p:spPr>
          <a:xfrm>
            <a:off x="609600" y="1600200"/>
            <a:ext cx="10972800" cy="4495800"/>
          </a:xfrm>
          <a:prstGeom prst="rect">
            <a:avLst/>
          </a:prstGeom>
          <a:noFill/>
          <a:ln>
            <a:noFill/>
          </a:ln>
        </p:spPr>
        <p:txBody>
          <a:bodyPr spcFirstLastPara="1" wrap="square" lIns="91425" tIns="45700" rIns="91425" bIns="45700" anchor="t" anchorCtr="0">
            <a:normAutofit fontScale="62500" lnSpcReduction="20000"/>
          </a:bodyPr>
          <a:lstStyle/>
          <a:p>
            <a:pPr marL="228600" lvl="0" indent="-213359" algn="l" rtl="0">
              <a:lnSpc>
                <a:spcPct val="100000"/>
              </a:lnSpc>
              <a:spcBef>
                <a:spcPts val="0"/>
              </a:spcBef>
              <a:spcAft>
                <a:spcPts val="0"/>
              </a:spcAft>
              <a:buClr>
                <a:schemeClr val="dk1"/>
              </a:buClr>
              <a:buSzPct val="100000"/>
              <a:buFont typeface="Times New Roman"/>
              <a:buAutoNum type="arabicPeriod"/>
            </a:pPr>
            <a:r>
              <a:rPr lang="en-US" sz="3200" b="1" dirty="0">
                <a:latin typeface="Times New Roman"/>
                <a:ea typeface="Times New Roman"/>
                <a:cs typeface="Times New Roman"/>
                <a:sym typeface="Times New Roman"/>
              </a:rPr>
              <a:t>Tharani, A., Farooq., S., </a:t>
            </a:r>
            <a:r>
              <a:rPr lang="en-US" sz="3200" dirty="0">
                <a:latin typeface="Times New Roman"/>
                <a:ea typeface="Times New Roman"/>
                <a:cs typeface="Times New Roman"/>
                <a:sym typeface="Times New Roman"/>
              </a:rPr>
              <a:t>Ali. M., Talib., U. &amp; Khan., M.M. (2021). Characteristics of Individuals with Self-Harm: A Retrospective Descriptive Study from Karachi, Pakistan. Asian Journal of Psychiatry.  (under review) impact 2.529</a:t>
            </a:r>
            <a:endParaRPr sz="3200" dirty="0">
              <a:latin typeface="Times New Roman"/>
              <a:ea typeface="Times New Roman"/>
              <a:cs typeface="Times New Roman"/>
              <a:sym typeface="Times New Roman"/>
            </a:endParaRPr>
          </a:p>
          <a:p>
            <a:pPr marL="228600" lvl="0" indent="-101600" algn="l" rtl="0">
              <a:lnSpc>
                <a:spcPct val="100000"/>
              </a:lnSpc>
              <a:spcBef>
                <a:spcPts val="0"/>
              </a:spcBef>
              <a:spcAft>
                <a:spcPts val="0"/>
              </a:spcAft>
              <a:buClr>
                <a:schemeClr val="dk1"/>
              </a:buClr>
              <a:buSzPct val="100000"/>
              <a:buFont typeface="Arial"/>
              <a:buNone/>
            </a:pPr>
            <a:endParaRPr sz="3200" dirty="0">
              <a:latin typeface="Times New Roman"/>
              <a:ea typeface="Times New Roman"/>
              <a:cs typeface="Times New Roman"/>
              <a:sym typeface="Times New Roman"/>
            </a:endParaRPr>
          </a:p>
          <a:p>
            <a:pPr marL="228600" lvl="0" indent="-213359" algn="l" rtl="0">
              <a:lnSpc>
                <a:spcPct val="100000"/>
              </a:lnSpc>
              <a:spcBef>
                <a:spcPts val="0"/>
              </a:spcBef>
              <a:spcAft>
                <a:spcPts val="0"/>
              </a:spcAft>
              <a:buClr>
                <a:schemeClr val="dk1"/>
              </a:buClr>
              <a:buSzPct val="100000"/>
              <a:buFont typeface="Times New Roman"/>
              <a:buAutoNum type="arabicPeriod"/>
            </a:pPr>
            <a:r>
              <a:rPr lang="en-US" sz="3200" dirty="0">
                <a:latin typeface="Times New Roman"/>
                <a:ea typeface="Times New Roman"/>
                <a:cs typeface="Times New Roman"/>
                <a:sym typeface="Times New Roman"/>
              </a:rPr>
              <a:t>Saima, H., </a:t>
            </a:r>
            <a:r>
              <a:rPr lang="en-US" sz="3200" b="1" dirty="0">
                <a:latin typeface="Times New Roman"/>
                <a:ea typeface="Times New Roman"/>
                <a:cs typeface="Times New Roman"/>
                <a:sym typeface="Times New Roman"/>
              </a:rPr>
              <a:t>Tharani., A</a:t>
            </a:r>
            <a:r>
              <a:rPr lang="en-US" sz="3200" dirty="0">
                <a:latin typeface="Times New Roman"/>
                <a:ea typeface="Times New Roman"/>
                <a:cs typeface="Times New Roman"/>
                <a:sym typeface="Times New Roman"/>
              </a:rPr>
              <a:t>., Jetha, Z., &amp; </a:t>
            </a:r>
            <a:r>
              <a:rPr lang="en-US" sz="3200" b="1" dirty="0">
                <a:latin typeface="Times New Roman"/>
                <a:ea typeface="Times New Roman"/>
                <a:cs typeface="Times New Roman"/>
                <a:sym typeface="Times New Roman"/>
              </a:rPr>
              <a:t>Khan, S</a:t>
            </a:r>
            <a:r>
              <a:rPr lang="en-US" sz="3200" dirty="0">
                <a:latin typeface="Times New Roman"/>
                <a:ea typeface="Times New Roman"/>
                <a:cs typeface="Times New Roman"/>
                <a:sym typeface="Times New Roman"/>
              </a:rPr>
              <a:t>. Insights from nursing students about factors affecting and strategies supporting their mental health. International Journal of Mental Health Nursing (under review) impact: 3.503</a:t>
            </a:r>
            <a:endParaRPr dirty="0"/>
          </a:p>
          <a:p>
            <a:pPr marL="228600" lvl="0" indent="-101600" algn="l" rtl="0">
              <a:lnSpc>
                <a:spcPct val="100000"/>
              </a:lnSpc>
              <a:spcBef>
                <a:spcPts val="0"/>
              </a:spcBef>
              <a:spcAft>
                <a:spcPts val="0"/>
              </a:spcAft>
              <a:buClr>
                <a:schemeClr val="dk1"/>
              </a:buClr>
              <a:buSzPct val="100000"/>
              <a:buFont typeface="Arial"/>
              <a:buNone/>
            </a:pPr>
            <a:endParaRPr b="1" dirty="0">
              <a:latin typeface="Times New Roman"/>
              <a:ea typeface="Times New Roman"/>
              <a:cs typeface="Times New Roman"/>
              <a:sym typeface="Times New Roman"/>
            </a:endParaRPr>
          </a:p>
          <a:p>
            <a:pPr marL="228600" lvl="0" indent="-213359" algn="l" rtl="0">
              <a:lnSpc>
                <a:spcPct val="100000"/>
              </a:lnSpc>
              <a:spcBef>
                <a:spcPts val="0"/>
              </a:spcBef>
              <a:spcAft>
                <a:spcPts val="0"/>
              </a:spcAft>
              <a:buClr>
                <a:schemeClr val="dk1"/>
              </a:buClr>
              <a:buSzPct val="100000"/>
              <a:buFont typeface="Times New Roman"/>
              <a:buAutoNum type="arabicPeriod"/>
            </a:pPr>
            <a:r>
              <a:rPr lang="en-US" sz="3200" b="1" dirty="0">
                <a:latin typeface="Times New Roman"/>
                <a:ea typeface="Times New Roman"/>
                <a:cs typeface="Times New Roman"/>
                <a:sym typeface="Times New Roman"/>
              </a:rPr>
              <a:t>Dr Naghma and Ms. Shehla Khan</a:t>
            </a:r>
            <a:r>
              <a:rPr lang="en-US" sz="3200" dirty="0">
                <a:latin typeface="Times New Roman"/>
                <a:ea typeface="Times New Roman"/>
                <a:cs typeface="Times New Roman"/>
                <a:sym typeface="Times New Roman"/>
              </a:rPr>
              <a:t>. Academic Background as a Predicator of Performance in Science Subjects amongst Undergraduate Nursing Students Enrolled at a Private University in Pakistan</a:t>
            </a:r>
            <a:endParaRPr dirty="0"/>
          </a:p>
          <a:p>
            <a:pPr marL="228600" lvl="0" indent="-101600" algn="l" rtl="0">
              <a:lnSpc>
                <a:spcPct val="100000"/>
              </a:lnSpc>
              <a:spcBef>
                <a:spcPts val="0"/>
              </a:spcBef>
              <a:spcAft>
                <a:spcPts val="0"/>
              </a:spcAft>
              <a:buClr>
                <a:schemeClr val="dk1"/>
              </a:buClr>
              <a:buSzPct val="100000"/>
              <a:buFont typeface="Arial"/>
              <a:buNone/>
            </a:pPr>
            <a:endParaRPr dirty="0">
              <a:latin typeface="Times New Roman"/>
              <a:ea typeface="Times New Roman"/>
              <a:cs typeface="Times New Roman"/>
              <a:sym typeface="Times New Roman"/>
            </a:endParaRPr>
          </a:p>
          <a:p>
            <a:pPr marL="228600" lvl="0" indent="-213359" algn="l" rtl="0">
              <a:lnSpc>
                <a:spcPct val="100000"/>
              </a:lnSpc>
              <a:spcBef>
                <a:spcPts val="0"/>
              </a:spcBef>
              <a:spcAft>
                <a:spcPts val="0"/>
              </a:spcAft>
              <a:buClr>
                <a:schemeClr val="dk1"/>
              </a:buClr>
              <a:buSzPct val="100000"/>
              <a:buFont typeface="Times New Roman"/>
              <a:buAutoNum type="arabicPeriod"/>
            </a:pPr>
            <a:r>
              <a:rPr lang="en-US" dirty="0">
                <a:latin typeface="Times New Roman"/>
                <a:ea typeface="Times New Roman"/>
                <a:cs typeface="Times New Roman"/>
                <a:sym typeface="Times New Roman"/>
              </a:rPr>
              <a:t>Shams, S., Jan, R., Jabbar, A., </a:t>
            </a:r>
            <a:r>
              <a:rPr lang="en-US" dirty="0" err="1">
                <a:latin typeface="Times New Roman"/>
                <a:ea typeface="Times New Roman"/>
                <a:cs typeface="Times New Roman"/>
                <a:sym typeface="Times New Roman"/>
              </a:rPr>
              <a:t>Nanji</a:t>
            </a:r>
            <a:r>
              <a:rPr lang="en-US" dirty="0">
                <a:latin typeface="Times New Roman"/>
                <a:ea typeface="Times New Roman"/>
                <a:cs typeface="Times New Roman"/>
                <a:sym typeface="Times New Roman"/>
              </a:rPr>
              <a:t>, K., &amp; </a:t>
            </a:r>
            <a:r>
              <a:rPr lang="en-US" b="1" dirty="0">
                <a:latin typeface="Times New Roman"/>
                <a:ea typeface="Times New Roman"/>
                <a:cs typeface="Times New Roman"/>
                <a:sym typeface="Times New Roman"/>
              </a:rPr>
              <a:t>Tharani, A</a:t>
            </a:r>
            <a:r>
              <a:rPr lang="en-US" dirty="0">
                <a:latin typeface="Times New Roman"/>
                <a:ea typeface="Times New Roman"/>
                <a:cs typeface="Times New Roman"/>
                <a:sym typeface="Times New Roman"/>
              </a:rPr>
              <a:t>. Impact of Supportive Care on Chemotherapy Women Physical and Affective Symptoms. Palliative &amp; Supportive Care. Impact: 2.257</a:t>
            </a:r>
            <a:endParaRPr dirty="0">
              <a:latin typeface="Times New Roman"/>
              <a:ea typeface="Times New Roman"/>
              <a:cs typeface="Times New Roman"/>
              <a:sym typeface="Times New Roman"/>
            </a:endParaRPr>
          </a:p>
          <a:p>
            <a:pPr marL="228600" lvl="0" indent="-101600" algn="l" rtl="0">
              <a:lnSpc>
                <a:spcPct val="100000"/>
              </a:lnSpc>
              <a:spcBef>
                <a:spcPts val="0"/>
              </a:spcBef>
              <a:spcAft>
                <a:spcPts val="0"/>
              </a:spcAft>
              <a:buSzPct val="100000"/>
              <a:buFont typeface="Arial"/>
              <a:buNone/>
            </a:pPr>
            <a:endParaRPr b="1" dirty="0">
              <a:latin typeface="Times New Roman"/>
              <a:ea typeface="Times New Roman"/>
              <a:cs typeface="Times New Roman"/>
              <a:sym typeface="Times New Roman"/>
            </a:endParaRPr>
          </a:p>
          <a:p>
            <a:pPr marL="228600" lvl="0" indent="-213359" algn="l" rtl="0">
              <a:lnSpc>
                <a:spcPct val="100000"/>
              </a:lnSpc>
              <a:spcBef>
                <a:spcPts val="0"/>
              </a:spcBef>
              <a:spcAft>
                <a:spcPts val="0"/>
              </a:spcAft>
              <a:buSzPct val="100000"/>
              <a:buFont typeface="Times New Roman"/>
              <a:buAutoNum type="arabicPeriod"/>
            </a:pPr>
            <a:r>
              <a:rPr lang="en-US" b="1" dirty="0">
                <a:latin typeface="Times New Roman"/>
                <a:ea typeface="Times New Roman"/>
                <a:cs typeface="Times New Roman"/>
                <a:sym typeface="Times New Roman"/>
              </a:rPr>
              <a:t>Tharani, A., Khan, S</a:t>
            </a:r>
            <a:r>
              <a:rPr lang="en-US" dirty="0">
                <a:latin typeface="Times New Roman"/>
                <a:ea typeface="Times New Roman"/>
                <a:cs typeface="Times New Roman"/>
                <a:sym typeface="Times New Roman"/>
              </a:rPr>
              <a:t>., Jetha, Z., &amp; Hirani, S. What is mental health to me? Views from Students, Educators and Staff Members of Private Nursing School. Nurse Education in Practice (rejected- preparing for resubmission) impact 1.614</a:t>
            </a:r>
            <a:endParaRPr dirty="0"/>
          </a:p>
          <a:p>
            <a:pPr marL="0" lvl="0" indent="0" algn="l" rtl="0">
              <a:lnSpc>
                <a:spcPct val="100000"/>
              </a:lnSpc>
              <a:spcBef>
                <a:spcPts val="218"/>
              </a:spcBef>
              <a:spcAft>
                <a:spcPts val="0"/>
              </a:spcAft>
              <a:buClr>
                <a:schemeClr val="dk1"/>
              </a:buClr>
              <a:buSzPct val="100000"/>
              <a:buNone/>
            </a:pPr>
            <a:endParaRPr sz="3200" dirty="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ct val="90000"/>
              <a:buNone/>
            </a:pPr>
            <a:endParaRPr dirty="0"/>
          </a:p>
        </p:txBody>
      </p:sp>
      <p:sp>
        <p:nvSpPr>
          <p:cNvPr id="220" name="Google Shape;220;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43D"/>
              </a:buClr>
              <a:buSzPts val="4400"/>
              <a:buFont typeface="Calibri"/>
              <a:buNone/>
            </a:pPr>
            <a:r>
              <a:rPr lang="en-US" b="1" dirty="0">
                <a:latin typeface="Times New Roman"/>
                <a:cs typeface="Times New Roman"/>
              </a:rPr>
              <a:t>(Few of the) Papers under review</a:t>
            </a:r>
            <a:endParaRPr b="1"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A6E3B928D47F4F8D21035CD6146484" ma:contentTypeVersion="4" ma:contentTypeDescription="Create a new document." ma:contentTypeScope="" ma:versionID="7d427c23e70ec9dc22283398f636d51f">
  <xsd:schema xmlns:xsd="http://www.w3.org/2001/XMLSchema" xmlns:xs="http://www.w3.org/2001/XMLSchema" xmlns:p="http://schemas.microsoft.com/office/2006/metadata/properties" xmlns:ns1="http://schemas.microsoft.com/sharepoint/v3" xmlns:ns2="b4419758-8a30-462b-a703-e2b3e7f503de" targetNamespace="http://schemas.microsoft.com/office/2006/metadata/properties" ma:root="true" ma:fieldsID="f64f870e1c504404de7f3dc3ad5363fe" ns1:_="" ns2:_="">
    <xsd:import namespace="http://schemas.microsoft.com/sharepoint/v3"/>
    <xsd:import namespace="b4419758-8a30-462b-a703-e2b3e7f503d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419758-8a30-462b-a703-e2b3e7f50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6E8F9D-71C2-4D70-9C35-CAED6E6651BB}"/>
</file>

<file path=customXml/itemProps2.xml><?xml version="1.0" encoding="utf-8"?>
<ds:datastoreItem xmlns:ds="http://schemas.openxmlformats.org/officeDocument/2006/customXml" ds:itemID="{F28FB74A-6263-4E6E-88FA-76FD64F9E1CA}"/>
</file>

<file path=customXml/itemProps3.xml><?xml version="1.0" encoding="utf-8"?>
<ds:datastoreItem xmlns:ds="http://schemas.openxmlformats.org/officeDocument/2006/customXml" ds:itemID="{91A4CE47-60C2-4CC9-B1EE-6E234B05E484}"/>
</file>

<file path=docProps/app.xml><?xml version="1.0" encoding="utf-8"?>
<Properties xmlns="http://schemas.openxmlformats.org/officeDocument/2006/extended-properties" xmlns:vt="http://schemas.openxmlformats.org/officeDocument/2006/docPropsVTypes">
  <TotalTime>16</TotalTime>
  <Words>3031</Words>
  <Application>Microsoft Office PowerPoint</Application>
  <PresentationFormat>Widescreen</PresentationFormat>
  <Paragraphs>294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Times New Roman</vt:lpstr>
      <vt:lpstr>Bodoni</vt:lpstr>
      <vt:lpstr>Arial</vt:lpstr>
      <vt:lpstr>Office Theme</vt:lpstr>
      <vt:lpstr>Mental Health Clinical Stream  Output 2021</vt:lpstr>
      <vt:lpstr>Layout of the Presentation</vt:lpstr>
      <vt:lpstr>About Mental Health Stream</vt:lpstr>
      <vt:lpstr>Mental Health Clinical Stream Core Members</vt:lpstr>
      <vt:lpstr>Mental Health Clinical Stream Core Members</vt:lpstr>
      <vt:lpstr>Publications in 2021</vt:lpstr>
      <vt:lpstr>Publications in 2021</vt:lpstr>
      <vt:lpstr>Publications in 2020</vt:lpstr>
      <vt:lpstr>(Few of the) Papers under review</vt:lpstr>
      <vt:lpstr>Publication Journals</vt:lpstr>
      <vt:lpstr>Active Grants-Extramural</vt:lpstr>
      <vt:lpstr>Active Grants-Extramural</vt:lpstr>
      <vt:lpstr>Active Grants-Intramural</vt:lpstr>
      <vt:lpstr>Extramural grants submitted</vt:lpstr>
      <vt:lpstr>Researches in Progress</vt:lpstr>
      <vt:lpstr>MScN Thesis</vt:lpstr>
      <vt:lpstr>Workshops/Conferences/Seminars attended</vt:lpstr>
      <vt:lpstr>Achievement:</vt:lpstr>
      <vt:lpstr>WAY FORWARD</vt:lpstr>
      <vt:lpstr>WAY FORWARD</vt:lpstr>
      <vt:lpstr>Way Forward</vt:lpstr>
      <vt:lpstr>Central Data of stream activities/achievement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Clinical Stream  Output 2020 – 2021 SLT Meeting: July 16, 2021</dc:title>
  <dc:creator>nazia.nadir</dc:creator>
  <cp:lastModifiedBy>Aamir Sarfaraz</cp:lastModifiedBy>
  <cp:revision>10</cp:revision>
  <dcterms:created xsi:type="dcterms:W3CDTF">2009-03-05T09:59:28Z</dcterms:created>
  <dcterms:modified xsi:type="dcterms:W3CDTF">2022-09-05T17:15:45Z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0x010100B7A6E3B928D47F4F8D21035CD6146484</vt:lpwstr>
  </property>
</Properties>
</file>