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4"/>
  </p:notesMasterIdLst>
  <p:sldIdLst>
    <p:sldId id="290" r:id="rId5"/>
    <p:sldId id="294" r:id="rId6"/>
    <p:sldId id="295" r:id="rId7"/>
    <p:sldId id="297" r:id="rId8"/>
    <p:sldId id="299" r:id="rId9"/>
    <p:sldId id="300" r:id="rId10"/>
    <p:sldId id="303" r:id="rId11"/>
    <p:sldId id="305" r:id="rId12"/>
    <p:sldId id="306" r:id="rId13"/>
    <p:sldId id="307" r:id="rId14"/>
    <p:sldId id="310" r:id="rId15"/>
    <p:sldId id="312" r:id="rId16"/>
    <p:sldId id="313" r:id="rId17"/>
    <p:sldId id="314" r:id="rId18"/>
    <p:sldId id="317" r:id="rId19"/>
    <p:sldId id="319" r:id="rId20"/>
    <p:sldId id="320" r:id="rId21"/>
    <p:sldId id="321" r:id="rId22"/>
    <p:sldId id="326" r:id="rId23"/>
    <p:sldId id="327" r:id="rId24"/>
    <p:sldId id="328" r:id="rId25"/>
    <p:sldId id="333" r:id="rId26"/>
    <p:sldId id="334" r:id="rId27"/>
    <p:sldId id="335" r:id="rId28"/>
    <p:sldId id="337" r:id="rId29"/>
    <p:sldId id="338" r:id="rId30"/>
    <p:sldId id="339" r:id="rId31"/>
    <p:sldId id="343" r:id="rId32"/>
    <p:sldId id="288" r:id="rId33"/>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D4F"/>
    <a:srgbClr val="00934F"/>
    <a:srgbClr val="008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DB649800-6D5C-4C5E-BAD9-7A994E04D0F6}" type="datetimeFigureOut">
              <a:rPr lang="en-US" smtClean="0"/>
              <a:t>2/19/2019</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25DF0D18-8E0A-40E3-BD38-B9BE3CC7F9E8}" type="slidenum">
              <a:rPr lang="en-US" smtClean="0"/>
              <a:t>‹#›</a:t>
            </a:fld>
            <a:endParaRPr lang="en-US"/>
          </a:p>
        </p:txBody>
      </p:sp>
    </p:spTree>
    <p:extLst>
      <p:ext uri="{BB962C8B-B14F-4D97-AF65-F5344CB8AC3E}">
        <p14:creationId xmlns:p14="http://schemas.microsoft.com/office/powerpoint/2010/main" val="2557110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5</a:t>
            </a:fld>
            <a:endParaRPr lang="en-US"/>
          </a:p>
        </p:txBody>
      </p:sp>
    </p:spTree>
    <p:extLst>
      <p:ext uri="{BB962C8B-B14F-4D97-AF65-F5344CB8AC3E}">
        <p14:creationId xmlns:p14="http://schemas.microsoft.com/office/powerpoint/2010/main" val="39068499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28</a:t>
            </a:fld>
            <a:endParaRPr lang="en-US"/>
          </a:p>
        </p:txBody>
      </p:sp>
    </p:spTree>
    <p:extLst>
      <p:ext uri="{BB962C8B-B14F-4D97-AF65-F5344CB8AC3E}">
        <p14:creationId xmlns:p14="http://schemas.microsoft.com/office/powerpoint/2010/main" val="460596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7</a:t>
            </a:fld>
            <a:endParaRPr lang="en-US"/>
          </a:p>
        </p:txBody>
      </p:sp>
    </p:spTree>
    <p:extLst>
      <p:ext uri="{BB962C8B-B14F-4D97-AF65-F5344CB8AC3E}">
        <p14:creationId xmlns:p14="http://schemas.microsoft.com/office/powerpoint/2010/main" val="4105770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8</a:t>
            </a:fld>
            <a:endParaRPr lang="en-US"/>
          </a:p>
        </p:txBody>
      </p:sp>
    </p:spTree>
    <p:extLst>
      <p:ext uri="{BB962C8B-B14F-4D97-AF65-F5344CB8AC3E}">
        <p14:creationId xmlns:p14="http://schemas.microsoft.com/office/powerpoint/2010/main" val="10561264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9</a:t>
            </a:fld>
            <a:endParaRPr lang="en-US"/>
          </a:p>
        </p:txBody>
      </p:sp>
    </p:spTree>
    <p:extLst>
      <p:ext uri="{BB962C8B-B14F-4D97-AF65-F5344CB8AC3E}">
        <p14:creationId xmlns:p14="http://schemas.microsoft.com/office/powerpoint/2010/main" val="22094170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12</a:t>
            </a:fld>
            <a:endParaRPr lang="en-US"/>
          </a:p>
        </p:txBody>
      </p:sp>
    </p:spTree>
    <p:extLst>
      <p:ext uri="{BB962C8B-B14F-4D97-AF65-F5344CB8AC3E}">
        <p14:creationId xmlns:p14="http://schemas.microsoft.com/office/powerpoint/2010/main" val="884336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13</a:t>
            </a:fld>
            <a:endParaRPr lang="en-US"/>
          </a:p>
        </p:txBody>
      </p:sp>
    </p:spTree>
    <p:extLst>
      <p:ext uri="{BB962C8B-B14F-4D97-AF65-F5344CB8AC3E}">
        <p14:creationId xmlns:p14="http://schemas.microsoft.com/office/powerpoint/2010/main" val="102992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18</a:t>
            </a:fld>
            <a:endParaRPr lang="en-US"/>
          </a:p>
        </p:txBody>
      </p:sp>
    </p:spTree>
    <p:extLst>
      <p:ext uri="{BB962C8B-B14F-4D97-AF65-F5344CB8AC3E}">
        <p14:creationId xmlns:p14="http://schemas.microsoft.com/office/powerpoint/2010/main" val="2405321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20</a:t>
            </a:fld>
            <a:endParaRPr lang="en-US"/>
          </a:p>
        </p:txBody>
      </p:sp>
    </p:spTree>
    <p:extLst>
      <p:ext uri="{BB962C8B-B14F-4D97-AF65-F5344CB8AC3E}">
        <p14:creationId xmlns:p14="http://schemas.microsoft.com/office/powerpoint/2010/main" val="4030755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fld id="{62DC71EA-F272-456C-912D-2D615A297C26}" type="slidenum">
              <a:rPr lang="en-US" smtClean="0"/>
              <a:t>21</a:t>
            </a:fld>
            <a:endParaRPr lang="en-US"/>
          </a:p>
        </p:txBody>
      </p:sp>
    </p:spTree>
    <p:extLst>
      <p:ext uri="{BB962C8B-B14F-4D97-AF65-F5344CB8AC3E}">
        <p14:creationId xmlns:p14="http://schemas.microsoft.com/office/powerpoint/2010/main" val="193010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sz="2000" dirty="0" smtClean="0">
                <a:solidFill>
                  <a:schemeClr val="tx1"/>
                </a:solidFill>
              </a:rPr>
              <a:t>Updated on 19</a:t>
            </a:r>
            <a:r>
              <a:rPr lang="en-US" sz="2000" baseline="30000" dirty="0" smtClean="0">
                <a:solidFill>
                  <a:schemeClr val="tx1"/>
                </a:solidFill>
              </a:rPr>
              <a:t>th</a:t>
            </a:r>
            <a:r>
              <a:rPr lang="en-US" sz="2000" dirty="0" smtClean="0">
                <a:solidFill>
                  <a:schemeClr val="tx1"/>
                </a:solidFill>
              </a:rPr>
              <a:t> Feb </a:t>
            </a:r>
            <a:r>
              <a:rPr lang="en-US" sz="2000" dirty="0">
                <a:solidFill>
                  <a:schemeClr val="tx1"/>
                </a:solidFill>
              </a:rPr>
              <a:t>2019</a:t>
            </a:r>
          </a:p>
          <a:p>
            <a:endParaRPr lang="en-US" dirty="0"/>
          </a:p>
        </p:txBody>
      </p:sp>
      <p:sp>
        <p:nvSpPr>
          <p:cNvPr id="4" name="Rectangle 3"/>
          <p:cNvSpPr/>
          <p:nvPr/>
        </p:nvSpPr>
        <p:spPr>
          <a:xfrm>
            <a:off x="381000" y="2278559"/>
            <a:ext cx="8458200" cy="1323439"/>
          </a:xfrm>
          <a:prstGeom prst="rect">
            <a:avLst/>
          </a:prstGeom>
        </p:spPr>
        <p:txBody>
          <a:bodyPr wrap="square">
            <a:spAutoFit/>
          </a:bodyPr>
          <a:lstStyle/>
          <a:p>
            <a:pPr algn="ctr"/>
            <a:r>
              <a:rPr lang="en-US" sz="4400" dirty="0" smtClean="0">
                <a:latin typeface="+mj-lt"/>
                <a:ea typeface="+mj-ea"/>
                <a:cs typeface="+mj-cs"/>
              </a:rPr>
              <a:t>Bench </a:t>
            </a:r>
            <a:r>
              <a:rPr lang="en-US" sz="4400" dirty="0" smtClean="0">
                <a:latin typeface="+mj-lt"/>
                <a:ea typeface="+mj-ea"/>
                <a:cs typeface="+mj-cs"/>
              </a:rPr>
              <a:t>Space Dashboard</a:t>
            </a:r>
          </a:p>
          <a:p>
            <a:pPr algn="ctr"/>
            <a:r>
              <a:rPr lang="en-US" sz="3600" dirty="0" smtClean="0">
                <a:latin typeface="+mj-lt"/>
                <a:ea typeface="+mj-ea"/>
                <a:cs typeface="+mj-cs"/>
              </a:rPr>
              <a:t>Juma Lab (Ground Floor) </a:t>
            </a:r>
            <a:endParaRPr lang="en-US" sz="3600" dirty="0">
              <a:latin typeface="+mj-lt"/>
              <a:ea typeface="+mj-ea"/>
              <a:cs typeface="+mj-cs"/>
            </a:endParaRPr>
          </a:p>
        </p:txBody>
      </p:sp>
    </p:spTree>
    <p:extLst>
      <p:ext uri="{BB962C8B-B14F-4D97-AF65-F5344CB8AC3E}">
        <p14:creationId xmlns:p14="http://schemas.microsoft.com/office/powerpoint/2010/main" val="6552685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5922" y="381000"/>
            <a:ext cx="2803478" cy="25146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Najeeha Iqbal</a:t>
            </a:r>
          </a:p>
          <a:p>
            <a:pPr algn="ctr"/>
            <a:r>
              <a:rPr lang="en-US" sz="1600" b="1" dirty="0">
                <a:solidFill>
                  <a:schemeClr val="tx1"/>
                </a:solidFill>
                <a:latin typeface="Bodoni"/>
              </a:rPr>
              <a:t>Assistant Professor</a:t>
            </a:r>
          </a:p>
          <a:p>
            <a:pPr algn="ctr"/>
            <a:r>
              <a:rPr lang="en-US" sz="1600" b="1" dirty="0">
                <a:solidFill>
                  <a:schemeClr val="tx1"/>
                </a:solidFill>
                <a:latin typeface="Bodoni"/>
              </a:rPr>
              <a:t>Paediatrics &amp;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
        <p:nvSpPr>
          <p:cNvPr id="9" name="Vertical Scroll 8"/>
          <p:cNvSpPr/>
          <p:nvPr/>
        </p:nvSpPr>
        <p:spPr>
          <a:xfrm>
            <a:off x="2667000" y="838200"/>
            <a:ext cx="3276600" cy="2438400"/>
          </a:xfrm>
          <a:prstGeom prst="verticalScroll">
            <a:avLst>
              <a:gd name="adj" fmla="val 19776"/>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Exploration of TB Biomarkers in Pakistani Children.</a:t>
            </a:r>
            <a:endParaRPr lang="en-US" sz="1600" b="1" dirty="0">
              <a:solidFill>
                <a:schemeClr val="tx1"/>
              </a:solidFill>
              <a:latin typeface="Bodoni"/>
            </a:endParaRPr>
          </a:p>
        </p:txBody>
      </p:sp>
      <p:sp>
        <p:nvSpPr>
          <p:cNvPr id="10" name="Vertical Scroll 9"/>
          <p:cNvSpPr/>
          <p:nvPr/>
        </p:nvSpPr>
        <p:spPr>
          <a:xfrm>
            <a:off x="5562600" y="838200"/>
            <a:ext cx="3429000" cy="2438400"/>
          </a:xfrm>
          <a:prstGeom prst="verticalScroll">
            <a:avLst>
              <a:gd name="adj" fmla="val 16418"/>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err="1" smtClean="0">
                <a:solidFill>
                  <a:schemeClr val="tx1"/>
                </a:solidFill>
                <a:latin typeface="Bodoni"/>
              </a:rPr>
              <a:t>MiEED</a:t>
            </a:r>
            <a:endParaRPr lang="en-US" b="1" i="1" u="sng" dirty="0">
              <a:solidFill>
                <a:schemeClr val="tx1"/>
              </a:solidFill>
              <a:effectLst>
                <a:outerShdw blurRad="38100" dist="38100" dir="2700000" algn="tl">
                  <a:srgbClr val="000000">
                    <a:alpha val="43137"/>
                  </a:srgbClr>
                </a:outerShdw>
              </a:effectLst>
              <a:latin typeface="Bodoni"/>
            </a:endParaRPr>
          </a:p>
          <a:p>
            <a:pPr lvl="0" algn="ctr"/>
            <a:r>
              <a:rPr lang="en-US" sz="1600" b="1" dirty="0" smtClean="0">
                <a:solidFill>
                  <a:schemeClr val="tx1"/>
                </a:solidFill>
                <a:latin typeface="Bodoni"/>
              </a:rPr>
              <a:t>This </a:t>
            </a:r>
            <a:r>
              <a:rPr lang="en-US" sz="1600" b="1" dirty="0">
                <a:solidFill>
                  <a:schemeClr val="tx1"/>
                </a:solidFill>
                <a:latin typeface="Bodoni"/>
              </a:rPr>
              <a:t>Study covers the aspect of Microbiota, Inflammation &amp; Environmental Enteric dysfunction </a:t>
            </a:r>
          </a:p>
        </p:txBody>
      </p:sp>
      <p:sp>
        <p:nvSpPr>
          <p:cNvPr id="13" name="TextBox 12"/>
          <p:cNvSpPr txBox="1"/>
          <p:nvPr/>
        </p:nvSpPr>
        <p:spPr>
          <a:xfrm>
            <a:off x="6477000" y="914400"/>
            <a:ext cx="2438400" cy="338554"/>
          </a:xfrm>
          <a:prstGeom prst="rect">
            <a:avLst/>
          </a:prstGeom>
          <a:solidFill>
            <a:srgbClr val="008D4F"/>
          </a:solidFill>
        </p:spPr>
        <p:txBody>
          <a:bodyPr wrap="square" rtlCol="0">
            <a:spAutoFit/>
          </a:bodyPr>
          <a:lstStyle/>
          <a:p>
            <a:pPr algn="ctr">
              <a:defRPr/>
            </a:pPr>
            <a:r>
              <a:rPr lang="en-US" sz="1600" b="1" dirty="0" smtClean="0">
                <a:latin typeface="Bodoni"/>
              </a:rPr>
              <a:t>Aug 2017 </a:t>
            </a:r>
            <a:r>
              <a:rPr lang="en-US" sz="1600" b="1" dirty="0">
                <a:latin typeface="Bodoni"/>
              </a:rPr>
              <a:t>– </a:t>
            </a:r>
            <a:r>
              <a:rPr lang="en-US" sz="1600" b="1" dirty="0" smtClean="0">
                <a:latin typeface="Bodoni"/>
              </a:rPr>
              <a:t>March 2020</a:t>
            </a:r>
            <a:endParaRPr lang="en-US" sz="1600" b="1" dirty="0">
              <a:latin typeface="Bodoni"/>
            </a:endParaRPr>
          </a:p>
        </p:txBody>
      </p:sp>
      <p:sp>
        <p:nvSpPr>
          <p:cNvPr id="15" name="Right Arrow 14"/>
          <p:cNvSpPr/>
          <p:nvPr/>
        </p:nvSpPr>
        <p:spPr>
          <a:xfrm>
            <a:off x="6927" y="3258536"/>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17" name="Right Arrow 16"/>
          <p:cNvSpPr/>
          <p:nvPr/>
        </p:nvSpPr>
        <p:spPr>
          <a:xfrm>
            <a:off x="4495800" y="5658836"/>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18" name="Table 17"/>
          <p:cNvGraphicFramePr>
            <a:graphicFrameLocks noGrp="1"/>
          </p:cNvGraphicFramePr>
          <p:nvPr>
            <p:extLst>
              <p:ext uri="{D42A27DB-BD31-4B8C-83A1-F6EECF244321}">
                <p14:modId xmlns:p14="http://schemas.microsoft.com/office/powerpoint/2010/main" val="3225882752"/>
              </p:ext>
            </p:extLst>
          </p:nvPr>
        </p:nvGraphicFramePr>
        <p:xfrm>
          <a:off x="1905000" y="3419476"/>
          <a:ext cx="2604135" cy="3292346"/>
        </p:xfrm>
        <a:graphic>
          <a:graphicData uri="http://schemas.openxmlformats.org/drawingml/2006/table">
            <a:tbl>
              <a:tblPr firstRow="1" firstCol="1" bandRow="1">
                <a:tableStyleId>{2D5ABB26-0587-4C30-8999-92F81FD0307C}</a:tableStyleId>
              </a:tblPr>
              <a:tblGrid>
                <a:gridCol w="2604135"/>
              </a:tblGrid>
              <a:tr h="368458">
                <a:tc>
                  <a:txBody>
                    <a:bodyPr/>
                    <a:lstStyle/>
                    <a:p>
                      <a:pPr marL="0" marR="0" algn="ctr">
                        <a:lnSpc>
                          <a:spcPct val="100000"/>
                        </a:lnSpc>
                        <a:spcBef>
                          <a:spcPts val="0"/>
                        </a:spcBef>
                        <a:spcAft>
                          <a:spcPts val="0"/>
                        </a:spcAft>
                      </a:pPr>
                      <a:endParaRPr lang="en-US" sz="1200" b="1" dirty="0" smtClean="0">
                        <a:solidFill>
                          <a:schemeClr val="tx1"/>
                        </a:solidFill>
                        <a:effectLst/>
                        <a:latin typeface="Bodoni"/>
                      </a:endParaRPr>
                    </a:p>
                    <a:p>
                      <a:pPr marL="0" marR="0" algn="ctr">
                        <a:lnSpc>
                          <a:spcPct val="100000"/>
                        </a:lnSpc>
                        <a:spcBef>
                          <a:spcPts val="0"/>
                        </a:spcBef>
                        <a:spcAft>
                          <a:spcPts val="0"/>
                        </a:spcAft>
                      </a:pPr>
                      <a:r>
                        <a:rPr lang="en-US" sz="1200" b="1" dirty="0" smtClean="0">
                          <a:solidFill>
                            <a:schemeClr val="tx1"/>
                          </a:solidFill>
                          <a:effectLst/>
                          <a:latin typeface="Bodoni"/>
                        </a:rPr>
                        <a:t>Refrigerated </a:t>
                      </a:r>
                      <a:r>
                        <a:rPr lang="en-US" sz="1200" b="1" dirty="0">
                          <a:solidFill>
                            <a:schemeClr val="tx1"/>
                          </a:solidFill>
                          <a:effectLst/>
                          <a:latin typeface="Bodoni"/>
                        </a:rPr>
                        <a:t>Centrifuges</a:t>
                      </a:r>
                      <a:endParaRPr lang="en-US" sz="1200" b="1" dirty="0">
                        <a:solidFill>
                          <a:schemeClr val="tx1"/>
                        </a:solidFill>
                        <a:effectLst/>
                        <a:latin typeface="Bodon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68458">
                <a:tc>
                  <a:txBody>
                    <a:bodyPr/>
                    <a:lstStyle/>
                    <a:p>
                      <a:pPr marL="0" marR="0" algn="ctr">
                        <a:lnSpc>
                          <a:spcPct val="100000"/>
                        </a:lnSpc>
                        <a:spcBef>
                          <a:spcPts val="0"/>
                        </a:spcBef>
                        <a:spcAft>
                          <a:spcPts val="0"/>
                        </a:spcAft>
                      </a:pPr>
                      <a:endParaRPr lang="en-US" sz="1200" b="1" dirty="0" smtClean="0">
                        <a:solidFill>
                          <a:schemeClr val="tx1"/>
                        </a:solidFill>
                        <a:effectLst/>
                        <a:latin typeface="Bodoni"/>
                      </a:endParaRPr>
                    </a:p>
                    <a:p>
                      <a:pPr marL="0" marR="0" algn="ctr">
                        <a:lnSpc>
                          <a:spcPct val="100000"/>
                        </a:lnSpc>
                        <a:spcBef>
                          <a:spcPts val="0"/>
                        </a:spcBef>
                        <a:spcAft>
                          <a:spcPts val="0"/>
                        </a:spcAft>
                      </a:pPr>
                      <a:r>
                        <a:rPr lang="en-US" sz="1200" b="1" dirty="0" smtClean="0">
                          <a:solidFill>
                            <a:schemeClr val="tx1"/>
                          </a:solidFill>
                          <a:effectLst/>
                          <a:latin typeface="Bodoni"/>
                        </a:rPr>
                        <a:t>Non </a:t>
                      </a:r>
                      <a:r>
                        <a:rPr lang="en-US" sz="1200" b="1" dirty="0">
                          <a:solidFill>
                            <a:schemeClr val="tx1"/>
                          </a:solidFill>
                          <a:effectLst/>
                          <a:latin typeface="Bodoni"/>
                        </a:rPr>
                        <a:t>Refrigerated Centrifuge</a:t>
                      </a:r>
                      <a:endParaRPr lang="en-US" sz="1200" b="1" dirty="0">
                        <a:solidFill>
                          <a:schemeClr val="tx1"/>
                        </a:solidFill>
                        <a:effectLst/>
                        <a:latin typeface="Bodon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68458">
                <a:tc>
                  <a:txBody>
                    <a:bodyPr/>
                    <a:lstStyle/>
                    <a:p>
                      <a:pPr marL="0" marR="0" algn="ctr">
                        <a:lnSpc>
                          <a:spcPct val="100000"/>
                        </a:lnSpc>
                        <a:spcBef>
                          <a:spcPts val="0"/>
                        </a:spcBef>
                        <a:spcAft>
                          <a:spcPts val="0"/>
                        </a:spcAft>
                      </a:pPr>
                      <a:endParaRPr lang="en-US" sz="1200" b="1" dirty="0" smtClean="0">
                        <a:solidFill>
                          <a:schemeClr val="tx1"/>
                        </a:solidFill>
                        <a:effectLst/>
                        <a:latin typeface="Bodoni"/>
                      </a:endParaRPr>
                    </a:p>
                    <a:p>
                      <a:pPr marL="0" marR="0" algn="ctr">
                        <a:lnSpc>
                          <a:spcPct val="100000"/>
                        </a:lnSpc>
                        <a:spcBef>
                          <a:spcPts val="0"/>
                        </a:spcBef>
                        <a:spcAft>
                          <a:spcPts val="0"/>
                        </a:spcAft>
                      </a:pPr>
                      <a:r>
                        <a:rPr lang="en-US" sz="1200" b="1" dirty="0" smtClean="0">
                          <a:solidFill>
                            <a:schemeClr val="tx1"/>
                          </a:solidFill>
                          <a:effectLst/>
                          <a:latin typeface="Bodoni"/>
                        </a:rPr>
                        <a:t>Water </a:t>
                      </a:r>
                      <a:r>
                        <a:rPr lang="en-US" sz="1200" b="1" dirty="0">
                          <a:solidFill>
                            <a:schemeClr val="tx1"/>
                          </a:solidFill>
                          <a:effectLst/>
                          <a:latin typeface="Bodoni"/>
                        </a:rPr>
                        <a:t>Bath</a:t>
                      </a:r>
                      <a:endParaRPr lang="en-US" sz="1200" b="1" dirty="0">
                        <a:solidFill>
                          <a:schemeClr val="tx1"/>
                        </a:solidFill>
                        <a:effectLst/>
                        <a:latin typeface="Bodon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68458">
                <a:tc>
                  <a:txBody>
                    <a:bodyPr/>
                    <a:lstStyle/>
                    <a:p>
                      <a:pPr marL="0" marR="0" algn="ctr">
                        <a:lnSpc>
                          <a:spcPct val="100000"/>
                        </a:lnSpc>
                        <a:spcBef>
                          <a:spcPts val="0"/>
                        </a:spcBef>
                        <a:spcAft>
                          <a:spcPts val="0"/>
                        </a:spcAft>
                      </a:pPr>
                      <a:endParaRPr lang="en-US" sz="1200" b="1" dirty="0" smtClean="0">
                        <a:solidFill>
                          <a:schemeClr val="tx1"/>
                        </a:solidFill>
                        <a:effectLst/>
                        <a:latin typeface="Bodoni"/>
                      </a:endParaRPr>
                    </a:p>
                    <a:p>
                      <a:pPr marL="0" marR="0" algn="ctr">
                        <a:lnSpc>
                          <a:spcPct val="100000"/>
                        </a:lnSpc>
                        <a:spcBef>
                          <a:spcPts val="0"/>
                        </a:spcBef>
                        <a:spcAft>
                          <a:spcPts val="0"/>
                        </a:spcAft>
                      </a:pPr>
                      <a:r>
                        <a:rPr lang="en-US" sz="1200" b="1" dirty="0" smtClean="0">
                          <a:solidFill>
                            <a:schemeClr val="tx1"/>
                          </a:solidFill>
                          <a:effectLst/>
                          <a:latin typeface="Bodoni"/>
                        </a:rPr>
                        <a:t>Vortex</a:t>
                      </a:r>
                      <a:endParaRPr lang="en-US" sz="1200" b="1" dirty="0">
                        <a:solidFill>
                          <a:schemeClr val="tx1"/>
                        </a:solidFill>
                        <a:effectLst/>
                        <a:latin typeface="Bodon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68458">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Under </a:t>
                      </a:r>
                      <a:r>
                        <a:rPr lang="en-US" sz="1200" b="1" kern="1200" dirty="0">
                          <a:solidFill>
                            <a:schemeClr val="tx1"/>
                          </a:solidFill>
                          <a:effectLst/>
                          <a:latin typeface="Bodoni"/>
                        </a:rPr>
                        <a:t>counter &amp; Walk- In Fridge</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15544">
                <a:tc>
                  <a:txBody>
                    <a:bodyPr/>
                    <a:lstStyle/>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pH </a:t>
                      </a:r>
                      <a:r>
                        <a:rPr lang="en-US" sz="1200" b="1" kern="1200" dirty="0">
                          <a:solidFill>
                            <a:schemeClr val="tx1"/>
                          </a:solidFill>
                          <a:effectLst/>
                          <a:latin typeface="Bodoni"/>
                        </a:rPr>
                        <a:t>meter</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68458">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Thermal </a:t>
                      </a:r>
                      <a:r>
                        <a:rPr lang="en-US" sz="1200" b="1" kern="1200" dirty="0">
                          <a:solidFill>
                            <a:schemeClr val="tx1"/>
                          </a:solidFill>
                          <a:effectLst/>
                          <a:latin typeface="Bodoni"/>
                        </a:rPr>
                        <a:t>Cyclers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1476">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Real </a:t>
                      </a:r>
                      <a:r>
                        <a:rPr lang="en-US" sz="1200" b="1" kern="1200" dirty="0">
                          <a:solidFill>
                            <a:schemeClr val="tx1"/>
                          </a:solidFill>
                          <a:effectLst/>
                          <a:latin typeface="Bodoni"/>
                        </a:rPr>
                        <a:t>Time </a:t>
                      </a:r>
                      <a:r>
                        <a:rPr lang="en-US" sz="1200" b="1" kern="1200" dirty="0" smtClean="0">
                          <a:solidFill>
                            <a:schemeClr val="tx1"/>
                          </a:solidFill>
                          <a:effectLst/>
                          <a:latin typeface="Bodoni"/>
                        </a:rPr>
                        <a:t>PCRs</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02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4223288078"/>
              </p:ext>
            </p:extLst>
          </p:nvPr>
        </p:nvGraphicFramePr>
        <p:xfrm>
          <a:off x="6432232" y="3766606"/>
          <a:ext cx="2604135" cy="3091394"/>
        </p:xfrm>
        <a:graphic>
          <a:graphicData uri="http://schemas.openxmlformats.org/drawingml/2006/table">
            <a:tbl>
              <a:tblPr firstRow="1" firstCol="1" bandRow="1">
                <a:tableStyleId>{2D5ABB26-0587-4C30-8999-92F81FD0307C}</a:tableStyleId>
              </a:tblPr>
              <a:tblGrid>
                <a:gridCol w="2604135"/>
              </a:tblGrid>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61827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Taqman </a:t>
                      </a:r>
                      <a:r>
                        <a:rPr lang="en-US" sz="1200" b="1" kern="1200" dirty="0">
                          <a:solidFill>
                            <a:schemeClr val="tx1"/>
                          </a:solidFill>
                          <a:effectLst/>
                          <a:latin typeface="Bodoni"/>
                          <a:ea typeface="+mn-ea"/>
                          <a:cs typeface="+mn-cs"/>
                        </a:rPr>
                        <a:t>Low Density Array (TLDA)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Gel Documentation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a:t>
                      </a:r>
                      <a:r>
                        <a:rPr lang="en-US" sz="1200" b="1" kern="1200" dirty="0" smtClean="0">
                          <a:solidFill>
                            <a:schemeClr val="tx1"/>
                          </a:solidFill>
                          <a:effectLst/>
                          <a:latin typeface="Bodoni"/>
                          <a:ea typeface="+mn-ea"/>
                          <a:cs typeface="+mn-cs"/>
                        </a:rPr>
                        <a:t>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1" name="TextBox 10"/>
          <p:cNvSpPr txBox="1"/>
          <p:nvPr/>
        </p:nvSpPr>
        <p:spPr>
          <a:xfrm>
            <a:off x="3657600" y="914400"/>
            <a:ext cx="2286000" cy="338554"/>
          </a:xfrm>
          <a:prstGeom prst="rect">
            <a:avLst/>
          </a:prstGeom>
          <a:solidFill>
            <a:srgbClr val="008D4F"/>
          </a:solidFill>
        </p:spPr>
        <p:txBody>
          <a:bodyPr wrap="square" rtlCol="0">
            <a:spAutoFit/>
          </a:bodyPr>
          <a:lstStyle/>
          <a:p>
            <a:pPr algn="ctr">
              <a:defRPr/>
            </a:pPr>
            <a:r>
              <a:rPr lang="en-US" sz="1600" b="1" dirty="0" smtClean="0">
                <a:latin typeface="Bodoni"/>
              </a:rPr>
              <a:t>Jan 2018–  Dec 2020</a:t>
            </a:r>
            <a:endParaRPr lang="en-US" sz="1600" b="1" dirty="0">
              <a:latin typeface="Bodoni"/>
            </a:endParaRPr>
          </a:p>
        </p:txBody>
      </p:sp>
      <p:sp>
        <p:nvSpPr>
          <p:cNvPr id="2" name="Rectangle 1"/>
          <p:cNvSpPr/>
          <p:nvPr/>
        </p:nvSpPr>
        <p:spPr>
          <a:xfrm>
            <a:off x="3200400" y="152400"/>
            <a:ext cx="3667992" cy="769441"/>
          </a:xfrm>
          <a:prstGeom prst="rect">
            <a:avLst/>
          </a:prstGeom>
        </p:spPr>
        <p:txBody>
          <a:bodyPr wrap="none">
            <a:spAutoFit/>
          </a:bodyPr>
          <a:lstStyle/>
          <a:p>
            <a:pPr algn="ctr"/>
            <a:r>
              <a:rPr lang="en-US" sz="4400" u="sng" dirty="0"/>
              <a:t>Bench no. </a:t>
            </a:r>
            <a:r>
              <a:rPr lang="en-US" sz="4400" u="sng" dirty="0" smtClean="0"/>
              <a:t>A-15</a:t>
            </a:r>
            <a:endParaRPr lang="en-US" sz="4400" dirty="0"/>
          </a:p>
        </p:txBody>
      </p:sp>
    </p:spTree>
    <p:extLst>
      <p:ext uri="{BB962C8B-B14F-4D97-AF65-F5344CB8AC3E}">
        <p14:creationId xmlns:p14="http://schemas.microsoft.com/office/powerpoint/2010/main" val="1850665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7"/>
                                        </p:tgtEl>
                                        <p:attrNameLst>
                                          <p:attrName>style.visibility</p:attrName>
                                        </p:attrNameLst>
                                      </p:cBhvr>
                                      <p:to>
                                        <p:strVal val="visible"/>
                                      </p:to>
                                    </p:set>
                                    <p:animEffect transition="in" filter="fade">
                                      <p:cBhvr>
                                        <p:cTn id="24" dur="1000"/>
                                        <p:tgtEl>
                                          <p:spTgt spid="17"/>
                                        </p:tgtEl>
                                      </p:cBhvr>
                                    </p:animEffect>
                                    <p:anim calcmode="lin" valueType="num">
                                      <p:cBhvr>
                                        <p:cTn id="25" dur="1000" fill="hold"/>
                                        <p:tgtEl>
                                          <p:spTgt spid="17"/>
                                        </p:tgtEl>
                                        <p:attrNameLst>
                                          <p:attrName>ppt_x</p:attrName>
                                        </p:attrNameLst>
                                      </p:cBhvr>
                                      <p:tavLst>
                                        <p:tav tm="0">
                                          <p:val>
                                            <p:strVal val="#ppt_x"/>
                                          </p:val>
                                        </p:tav>
                                        <p:tav tm="100000">
                                          <p:val>
                                            <p:strVal val="#ppt_x"/>
                                          </p:val>
                                        </p:tav>
                                      </p:tavLst>
                                    </p:anim>
                                    <p:anim calcmode="lin" valueType="num">
                                      <p:cBhvr>
                                        <p:cTn id="2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Bench no. </a:t>
            </a:r>
            <a:r>
              <a:rPr lang="en-US" u="sng" dirty="0" smtClean="0"/>
              <a:t>A-19</a:t>
            </a:r>
            <a:r>
              <a:rPr lang="en-US" dirty="0"/>
              <a:t/>
            </a:r>
            <a:br>
              <a:rPr lang="en-US" dirty="0"/>
            </a:br>
            <a:endParaRPr lang="en-US" dirty="0"/>
          </a:p>
        </p:txBody>
      </p:sp>
      <p:sp>
        <p:nvSpPr>
          <p:cNvPr id="3" name="Oval 2"/>
          <p:cNvSpPr/>
          <p:nvPr/>
        </p:nvSpPr>
        <p:spPr>
          <a:xfrm>
            <a:off x="228600" y="685800"/>
            <a:ext cx="2895600" cy="22098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Farah Qamar</a:t>
            </a:r>
          </a:p>
          <a:p>
            <a:pPr algn="ctr"/>
            <a:r>
              <a:rPr lang="en-US" sz="1600" b="1" dirty="0" smtClean="0">
                <a:solidFill>
                  <a:schemeClr val="tx1"/>
                </a:solidFill>
                <a:latin typeface="Bodoni"/>
              </a:rPr>
              <a:t>Associate Professor</a:t>
            </a:r>
            <a:endParaRPr lang="en-US" sz="1600" b="1" dirty="0">
              <a:solidFill>
                <a:schemeClr val="tx1"/>
              </a:solidFill>
              <a:latin typeface="Bodoni"/>
            </a:endParaRPr>
          </a:p>
          <a:p>
            <a:pPr algn="ctr"/>
            <a:r>
              <a:rPr lang="en-US" sz="1600" b="1" dirty="0">
                <a:solidFill>
                  <a:schemeClr val="tx1"/>
                </a:solidFill>
                <a:latin typeface="Bodoni"/>
              </a:rPr>
              <a:t>Paediatrics &amp;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
        <p:nvSpPr>
          <p:cNvPr id="4" name="Vertical Scroll 3"/>
          <p:cNvSpPr/>
          <p:nvPr/>
        </p:nvSpPr>
        <p:spPr>
          <a:xfrm>
            <a:off x="4944005" y="914400"/>
            <a:ext cx="4192034" cy="3352800"/>
          </a:xfrm>
          <a:prstGeom prst="verticalScroll">
            <a:avLst>
              <a:gd name="adj" fmla="val 18156"/>
            </a:avLst>
          </a:prstGeom>
          <a:solidFill>
            <a:srgbClr val="008D4F"/>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2000" b="1" i="1" u="sng" dirty="0" smtClean="0">
              <a:solidFill>
                <a:schemeClr val="bg1"/>
              </a:solidFill>
              <a:effectLst>
                <a:outerShdw blurRad="38100" dist="38100" dir="2700000" algn="tl">
                  <a:srgbClr val="000000">
                    <a:alpha val="43137"/>
                  </a:srgbClr>
                </a:outerShdw>
              </a:effectLst>
              <a:latin typeface="Arial Narrow" pitchFamily="34" charset="0"/>
            </a:endParaRPr>
          </a:p>
          <a:p>
            <a:pPr algn="ctr"/>
            <a:endParaRPr lang="en-US" sz="1600" b="1" dirty="0" smtClean="0">
              <a:solidFill>
                <a:schemeClr val="tx1"/>
              </a:solidFill>
              <a:latin typeface="Bodoni"/>
            </a:endParaRPr>
          </a:p>
          <a:p>
            <a:pPr algn="ctr"/>
            <a:r>
              <a:rPr lang="en-US" sz="1600" b="1" dirty="0" smtClean="0">
                <a:solidFill>
                  <a:schemeClr val="tx1"/>
                </a:solidFill>
                <a:latin typeface="Bodoni"/>
              </a:rPr>
              <a:t>Salmonella </a:t>
            </a:r>
            <a:r>
              <a:rPr lang="en-US" sz="1600" b="1" dirty="0">
                <a:solidFill>
                  <a:schemeClr val="tx1"/>
                </a:solidFill>
                <a:latin typeface="Bodoni"/>
              </a:rPr>
              <a:t>CRO</a:t>
            </a:r>
          </a:p>
          <a:p>
            <a:pPr algn="ctr">
              <a:defRPr/>
            </a:pPr>
            <a:r>
              <a:rPr lang="en-US" sz="1600" b="1" dirty="0" smtClean="0">
                <a:solidFill>
                  <a:schemeClr val="tx1"/>
                </a:solidFill>
                <a:latin typeface="Bodoni"/>
              </a:rPr>
              <a:t>This </a:t>
            </a:r>
            <a:r>
              <a:rPr lang="en-US" sz="1600" b="1" dirty="0">
                <a:solidFill>
                  <a:schemeClr val="tx1"/>
                </a:solidFill>
                <a:latin typeface="Bodoni"/>
              </a:rPr>
              <a:t>is a case control study of outbreak investigation of Ceftriaxone resistant Salmonella typhi and assessment of typhoid conjugate vaccine in Hyderabad, Sindh, Pakistan</a:t>
            </a:r>
          </a:p>
          <a:p>
            <a:pPr algn="ctr"/>
            <a:endParaRPr lang="en-US" sz="2000" b="1" i="1" u="sng" dirty="0">
              <a:solidFill>
                <a:schemeClr val="bg1"/>
              </a:solidFill>
              <a:effectLst>
                <a:outerShdw blurRad="38100" dist="38100" dir="2700000" algn="tl">
                  <a:srgbClr val="000000">
                    <a:alpha val="43137"/>
                  </a:srgbClr>
                </a:outerShdw>
              </a:effectLst>
              <a:latin typeface="Arial Narrow" pitchFamily="34" charset="0"/>
            </a:endParaRPr>
          </a:p>
        </p:txBody>
      </p:sp>
      <p:sp>
        <p:nvSpPr>
          <p:cNvPr id="5" name="TextBox 4"/>
          <p:cNvSpPr txBox="1"/>
          <p:nvPr/>
        </p:nvSpPr>
        <p:spPr>
          <a:xfrm>
            <a:off x="6400800" y="1066800"/>
            <a:ext cx="1981200" cy="353943"/>
          </a:xfrm>
          <a:prstGeom prst="rect">
            <a:avLst/>
          </a:prstGeom>
          <a:solidFill>
            <a:srgbClr val="008D4F"/>
          </a:solidFill>
        </p:spPr>
        <p:txBody>
          <a:bodyPr wrap="square" rtlCol="0">
            <a:spAutoFit/>
          </a:bodyPr>
          <a:lstStyle/>
          <a:p>
            <a:pPr algn="ctr">
              <a:defRPr/>
            </a:pPr>
            <a:r>
              <a:rPr lang="en-US" sz="1700" b="1" dirty="0" smtClean="0">
                <a:latin typeface="Arial Narrow" pitchFamily="34" charset="0"/>
              </a:rPr>
              <a:t>Sep 2017 – Jun 2019</a:t>
            </a:r>
            <a:endParaRPr lang="en-US" sz="1700" b="1" dirty="0">
              <a:latin typeface="Arial Narrow" pitchFamily="34" charset="0"/>
            </a:endParaRPr>
          </a:p>
        </p:txBody>
      </p:sp>
      <p:sp>
        <p:nvSpPr>
          <p:cNvPr id="6" name="Right Arrow 5"/>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7" name="Right Arrow 6"/>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8" name="Table 7"/>
          <p:cNvGraphicFramePr>
            <a:graphicFrameLocks noGrp="1"/>
          </p:cNvGraphicFramePr>
          <p:nvPr>
            <p:extLst>
              <p:ext uri="{D42A27DB-BD31-4B8C-83A1-F6EECF244321}">
                <p14:modId xmlns:p14="http://schemas.microsoft.com/office/powerpoint/2010/main" val="3925169700"/>
              </p:ext>
            </p:extLst>
          </p:nvPr>
        </p:nvGraphicFramePr>
        <p:xfrm>
          <a:off x="1814706" y="3356319"/>
          <a:ext cx="2604135" cy="3501681"/>
        </p:xfrm>
        <a:graphic>
          <a:graphicData uri="http://schemas.openxmlformats.org/drawingml/2006/table">
            <a:tbl>
              <a:tblPr firstRow="1" firstCol="1" bandRow="1">
                <a:tableStyleId>{2D5ABB26-0587-4C30-8999-92F81FD0307C}</a:tableStyleId>
              </a:tblPr>
              <a:tblGrid>
                <a:gridCol w="2604135"/>
              </a:tblGrid>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pH </a:t>
                      </a:r>
                      <a:r>
                        <a:rPr lang="en-US" sz="1200" b="1" kern="1200" dirty="0">
                          <a:solidFill>
                            <a:schemeClr val="tx1"/>
                          </a:solidFill>
                          <a:effectLst/>
                          <a:latin typeface="Bodoni"/>
                          <a:ea typeface="+mn-ea"/>
                          <a:cs typeface="+mn-cs"/>
                        </a:rPr>
                        <a:t>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23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20052627"/>
              </p:ext>
            </p:extLst>
          </p:nvPr>
        </p:nvGraphicFramePr>
        <p:xfrm>
          <a:off x="6427210" y="5031716"/>
          <a:ext cx="2604135" cy="1613536"/>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Gel documentation System</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Tree>
    <p:extLst>
      <p:ext uri="{BB962C8B-B14F-4D97-AF65-F5344CB8AC3E}">
        <p14:creationId xmlns:p14="http://schemas.microsoft.com/office/powerpoint/2010/main" val="263472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76200" y="609600"/>
            <a:ext cx="2895600" cy="22098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smtClean="0">
                <a:solidFill>
                  <a:schemeClr val="tx1"/>
                </a:solidFill>
                <a:latin typeface="Bodoni"/>
              </a:rPr>
              <a:t>Dr. Imran Nisar</a:t>
            </a:r>
          </a:p>
          <a:p>
            <a:pPr algn="ctr"/>
            <a:r>
              <a:rPr lang="en-US" sz="1600" b="1" dirty="0" smtClean="0">
                <a:solidFill>
                  <a:schemeClr val="tx1"/>
                </a:solidFill>
                <a:latin typeface="Bodoni"/>
              </a:rPr>
              <a:t>Assistant Professor Pediatrics &amp; Child Health. The Aga Khan University, Pakistan</a:t>
            </a:r>
            <a:endParaRPr lang="en-US" sz="1600" b="1" dirty="0">
              <a:solidFill>
                <a:schemeClr val="tx1"/>
              </a:solidFill>
              <a:latin typeface="Bodoni"/>
            </a:endParaRPr>
          </a:p>
        </p:txBody>
      </p:sp>
      <p:sp>
        <p:nvSpPr>
          <p:cNvPr id="3" name="Vertical Scroll 2"/>
          <p:cNvSpPr/>
          <p:nvPr/>
        </p:nvSpPr>
        <p:spPr>
          <a:xfrm>
            <a:off x="4648200" y="1066800"/>
            <a:ext cx="4495800" cy="2438400"/>
          </a:xfrm>
          <a:prstGeom prst="verticalScroll">
            <a:avLst>
              <a:gd name="adj" fmla="val 19216"/>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1600" b="1" dirty="0" smtClean="0">
              <a:solidFill>
                <a:schemeClr val="tx1"/>
              </a:solidFill>
              <a:latin typeface="Bodoni"/>
            </a:endParaRPr>
          </a:p>
          <a:p>
            <a:pPr algn="ctr"/>
            <a:r>
              <a:rPr lang="en-US" sz="1600" b="1" dirty="0" smtClean="0">
                <a:solidFill>
                  <a:schemeClr val="tx1"/>
                </a:solidFill>
                <a:latin typeface="Bodoni"/>
              </a:rPr>
              <a:t>INDIRECT PCV-10</a:t>
            </a:r>
          </a:p>
          <a:p>
            <a:pPr algn="ctr"/>
            <a:r>
              <a:rPr lang="en-US" sz="1600" b="1" dirty="0" smtClean="0">
                <a:solidFill>
                  <a:schemeClr val="tx1"/>
                </a:solidFill>
                <a:latin typeface="Bodoni"/>
              </a:rPr>
              <a:t>This </a:t>
            </a:r>
            <a:r>
              <a:rPr lang="en-US" sz="1600" b="1" dirty="0">
                <a:solidFill>
                  <a:schemeClr val="tx1"/>
                </a:solidFill>
                <a:latin typeface="Bodoni"/>
              </a:rPr>
              <a:t>study aims to investigate the  Indirect effect of PCV10 on nasopharyngeal carriage in children under 5 years of age in a rural community in Pakistan</a:t>
            </a:r>
          </a:p>
        </p:txBody>
      </p:sp>
      <p:sp>
        <p:nvSpPr>
          <p:cNvPr id="5" name="TextBox 4"/>
          <p:cNvSpPr txBox="1"/>
          <p:nvPr/>
        </p:nvSpPr>
        <p:spPr>
          <a:xfrm>
            <a:off x="5943600" y="1143000"/>
            <a:ext cx="2667000" cy="338554"/>
          </a:xfrm>
          <a:prstGeom prst="rect">
            <a:avLst/>
          </a:prstGeom>
          <a:solidFill>
            <a:srgbClr val="008D4F"/>
          </a:solidFill>
        </p:spPr>
        <p:txBody>
          <a:bodyPr wrap="square" rtlCol="0">
            <a:spAutoFit/>
          </a:bodyPr>
          <a:lstStyle/>
          <a:p>
            <a:pPr algn="ctr"/>
            <a:r>
              <a:rPr lang="en-US" sz="1600" b="1" dirty="0" smtClean="0">
                <a:latin typeface="Bodoni"/>
              </a:rPr>
              <a:t>July 2014 </a:t>
            </a:r>
            <a:r>
              <a:rPr lang="en-US" sz="1600" b="1" dirty="0">
                <a:latin typeface="Bodoni"/>
              </a:rPr>
              <a:t>– </a:t>
            </a:r>
            <a:r>
              <a:rPr lang="en-US" sz="1600" b="1" dirty="0" smtClean="0">
                <a:latin typeface="Bodoni"/>
              </a:rPr>
              <a:t>Dec  2018</a:t>
            </a:r>
            <a:endParaRPr lang="en-US" sz="1600" b="1" dirty="0">
              <a:latin typeface="Bodoni"/>
            </a:endParaRPr>
          </a:p>
        </p:txBody>
      </p:sp>
      <p:sp>
        <p:nvSpPr>
          <p:cNvPr id="7" name="Right Arrow 6"/>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8" name="Right Arrow 7"/>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9" name="Table 8"/>
          <p:cNvGraphicFramePr>
            <a:graphicFrameLocks noGrp="1"/>
          </p:cNvGraphicFramePr>
          <p:nvPr>
            <p:extLst/>
          </p:nvPr>
        </p:nvGraphicFramePr>
        <p:xfrm>
          <a:off x="1835727" y="3369507"/>
          <a:ext cx="2604135" cy="3472345"/>
        </p:xfrm>
        <a:graphic>
          <a:graphicData uri="http://schemas.openxmlformats.org/drawingml/2006/table">
            <a:tbl>
              <a:tblPr firstRow="1" firstCol="1" bandRow="1">
                <a:tableStyleId>{2D5ABB26-0587-4C30-8999-92F81FD0307C}</a:tableStyleId>
              </a:tblPr>
              <a:tblGrid>
                <a:gridCol w="2604135"/>
              </a:tblGrid>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84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0" name="Table 9"/>
          <p:cNvGraphicFramePr>
            <a:graphicFrameLocks noGrp="1"/>
          </p:cNvGraphicFramePr>
          <p:nvPr>
            <p:extLst/>
          </p:nvPr>
        </p:nvGraphicFramePr>
        <p:xfrm>
          <a:off x="6378107" y="3638550"/>
          <a:ext cx="2604135" cy="2868453"/>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Cabinets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Gel documentation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Nitrogen Tank</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Thermal Cyclers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3048000" y="228600"/>
            <a:ext cx="4572000" cy="1446550"/>
          </a:xfrm>
          <a:prstGeom prst="rect">
            <a:avLst/>
          </a:prstGeom>
        </p:spPr>
        <p:txBody>
          <a:bodyPr>
            <a:spAutoFit/>
          </a:bodyPr>
          <a:lstStyle/>
          <a:p>
            <a:r>
              <a:rPr lang="en-US" sz="4400" u="sng" dirty="0"/>
              <a:t>Bench no. </a:t>
            </a:r>
            <a:r>
              <a:rPr lang="en-US" sz="4400" u="sng" dirty="0" smtClean="0"/>
              <a:t>A-20</a:t>
            </a:r>
            <a:r>
              <a:rPr lang="en-US" sz="4400" dirty="0"/>
              <a:t/>
            </a:r>
            <a:br>
              <a:rPr lang="en-US" sz="4400" dirty="0"/>
            </a:br>
            <a:endParaRPr lang="en-US" sz="4400" dirty="0"/>
          </a:p>
        </p:txBody>
      </p:sp>
    </p:spTree>
    <p:extLst>
      <p:ext uri="{BB962C8B-B14F-4D97-AF65-F5344CB8AC3E}">
        <p14:creationId xmlns:p14="http://schemas.microsoft.com/office/powerpoint/2010/main" val="1032145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fade">
                                      <p:cBhvr>
                                        <p:cTn id="19" dur="1000"/>
                                        <p:tgtEl>
                                          <p:spTgt spid="8"/>
                                        </p:tgtEl>
                                      </p:cBhvr>
                                    </p:animEffect>
                                    <p:anim calcmode="lin" valueType="num">
                                      <p:cBhvr>
                                        <p:cTn id="20" dur="1000" fill="hold"/>
                                        <p:tgtEl>
                                          <p:spTgt spid="8"/>
                                        </p:tgtEl>
                                        <p:attrNameLst>
                                          <p:attrName>ppt_x</p:attrName>
                                        </p:attrNameLst>
                                      </p:cBhvr>
                                      <p:tavLst>
                                        <p:tav tm="0">
                                          <p:val>
                                            <p:strVal val="#ppt_x"/>
                                          </p:val>
                                        </p:tav>
                                        <p:tav tm="100000">
                                          <p:val>
                                            <p:strVal val="#ppt_x"/>
                                          </p:val>
                                        </p:tav>
                                      </p:tavLst>
                                    </p:anim>
                                    <p:anim calcmode="lin" valueType="num">
                                      <p:cBhvr>
                                        <p:cTn id="2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28600" y="762000"/>
            <a:ext cx="2964874" cy="2362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smtClean="0">
                <a:solidFill>
                  <a:schemeClr val="tx1"/>
                </a:solidFill>
                <a:latin typeface="Bodoni"/>
              </a:rPr>
              <a:t>Dr. Erum Khan</a:t>
            </a:r>
          </a:p>
          <a:p>
            <a:pPr algn="ctr"/>
            <a:r>
              <a:rPr lang="en-US" sz="1600" b="1" dirty="0" smtClean="0">
                <a:solidFill>
                  <a:schemeClr val="tx1"/>
                </a:solidFill>
                <a:latin typeface="Bodoni"/>
              </a:rPr>
              <a:t>Professor</a:t>
            </a:r>
          </a:p>
          <a:p>
            <a:pPr algn="ctr"/>
            <a:r>
              <a:rPr lang="en-US" sz="1600" b="1" dirty="0" smtClean="0">
                <a:solidFill>
                  <a:schemeClr val="tx1"/>
                </a:solidFill>
                <a:latin typeface="Bodoni"/>
              </a:rPr>
              <a:t>Pathology &amp; Lab Medicine. The Aga  Khan University, Pakistan</a:t>
            </a:r>
          </a:p>
          <a:p>
            <a:pPr algn="ctr"/>
            <a:endParaRPr lang="en-US" dirty="0"/>
          </a:p>
        </p:txBody>
      </p:sp>
      <p:sp>
        <p:nvSpPr>
          <p:cNvPr id="3" name="Vertical Scroll 2"/>
          <p:cNvSpPr/>
          <p:nvPr/>
        </p:nvSpPr>
        <p:spPr>
          <a:xfrm>
            <a:off x="4267200" y="685800"/>
            <a:ext cx="4876800" cy="3124200"/>
          </a:xfrm>
          <a:prstGeom prst="verticalScroll">
            <a:avLst>
              <a:gd name="adj" fmla="val 18650"/>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2000" b="1" i="1" dirty="0" smtClean="0">
              <a:solidFill>
                <a:schemeClr val="bg1"/>
              </a:solidFill>
              <a:latin typeface="Calibri" pitchFamily="34" charset="0"/>
              <a:cs typeface="Calibri" pitchFamily="34" charset="0"/>
            </a:endParaRPr>
          </a:p>
          <a:p>
            <a:pPr algn="ctr">
              <a:lnSpc>
                <a:spcPct val="150000"/>
              </a:lnSpc>
            </a:pPr>
            <a:r>
              <a:rPr lang="en-US" sz="1600" b="1" dirty="0" smtClean="0">
                <a:solidFill>
                  <a:schemeClr val="tx1"/>
                </a:solidFill>
                <a:latin typeface="Bodoni"/>
                <a:cs typeface="Calibri" pitchFamily="34" charset="0"/>
              </a:rPr>
              <a:t>Role </a:t>
            </a:r>
            <a:r>
              <a:rPr lang="en-US" sz="1600" b="1" dirty="0">
                <a:solidFill>
                  <a:schemeClr val="tx1"/>
                </a:solidFill>
                <a:latin typeface="Bodoni"/>
                <a:cs typeface="Calibri" pitchFamily="34" charset="0"/>
              </a:rPr>
              <a:t>of </a:t>
            </a:r>
            <a:r>
              <a:rPr lang="en-US" sz="1600" b="1" dirty="0" err="1">
                <a:solidFill>
                  <a:schemeClr val="tx1"/>
                </a:solidFill>
                <a:latin typeface="Bodoni"/>
                <a:cs typeface="Calibri" pitchFamily="34" charset="0"/>
              </a:rPr>
              <a:t>Arboviruses</a:t>
            </a:r>
            <a:r>
              <a:rPr lang="en-US" sz="1600" b="1" dirty="0">
                <a:solidFill>
                  <a:schemeClr val="tx1"/>
                </a:solidFill>
                <a:latin typeface="Bodoni"/>
                <a:cs typeface="Calibri" pitchFamily="34" charset="0"/>
              </a:rPr>
              <a:t>-cause </a:t>
            </a:r>
            <a:r>
              <a:rPr lang="en-US" sz="1600" b="1" dirty="0" smtClean="0">
                <a:solidFill>
                  <a:schemeClr val="tx1"/>
                </a:solidFill>
                <a:latin typeface="Bodoni"/>
                <a:cs typeface="Calibri" pitchFamily="34" charset="0"/>
              </a:rPr>
              <a:t>of undifferentiated </a:t>
            </a:r>
            <a:r>
              <a:rPr lang="en-US" sz="1600" b="1" dirty="0">
                <a:solidFill>
                  <a:schemeClr val="tx1"/>
                </a:solidFill>
                <a:latin typeface="Bodoni"/>
                <a:cs typeface="Calibri" pitchFamily="34" charset="0"/>
              </a:rPr>
              <a:t>fever </a:t>
            </a:r>
          </a:p>
          <a:p>
            <a:pPr algn="ctr"/>
            <a:r>
              <a:rPr lang="en-US" sz="1400" b="1" dirty="0">
                <a:solidFill>
                  <a:schemeClr val="tx1"/>
                </a:solidFill>
                <a:latin typeface="Bodoni"/>
                <a:cs typeface="Calibri" pitchFamily="34" charset="0"/>
              </a:rPr>
              <a:t>The primary objective of this study is to determine the burden of Arboviruses as a cause of unexplained fever in the Sind province of Pakistan. The study will be covering epidemiology and prevalence of </a:t>
            </a:r>
            <a:r>
              <a:rPr lang="en-US" sz="1400" b="1" i="1" dirty="0">
                <a:solidFill>
                  <a:schemeClr val="tx1"/>
                </a:solidFill>
                <a:latin typeface="Bodoni"/>
                <a:cs typeface="Calibri" pitchFamily="34" charset="0"/>
              </a:rPr>
              <a:t>Dengue Virus, Chikunguniya Virus, west Nile Virus </a:t>
            </a:r>
            <a:r>
              <a:rPr lang="en-US" sz="1400" b="1" dirty="0">
                <a:solidFill>
                  <a:schemeClr val="tx1"/>
                </a:solidFill>
                <a:latin typeface="Bodoni"/>
                <a:cs typeface="Calibri" pitchFamily="34" charset="0"/>
              </a:rPr>
              <a:t>and </a:t>
            </a:r>
            <a:r>
              <a:rPr lang="en-US" sz="1400" b="1" i="1" dirty="0">
                <a:solidFill>
                  <a:schemeClr val="tx1"/>
                </a:solidFill>
                <a:latin typeface="Bodoni"/>
                <a:cs typeface="Calibri" pitchFamily="34" charset="0"/>
              </a:rPr>
              <a:t>Japanese B Encephalitis Virus.</a:t>
            </a:r>
          </a:p>
        </p:txBody>
      </p:sp>
      <p:sp>
        <p:nvSpPr>
          <p:cNvPr id="5" name="TextBox 4"/>
          <p:cNvSpPr txBox="1"/>
          <p:nvPr/>
        </p:nvSpPr>
        <p:spPr>
          <a:xfrm>
            <a:off x="5562600" y="838200"/>
            <a:ext cx="3429000" cy="338554"/>
          </a:xfrm>
          <a:prstGeom prst="rect">
            <a:avLst/>
          </a:prstGeom>
          <a:solidFill>
            <a:srgbClr val="008D4F"/>
          </a:solidFill>
        </p:spPr>
        <p:txBody>
          <a:bodyPr wrap="square" rtlCol="0">
            <a:spAutoFit/>
          </a:bodyPr>
          <a:lstStyle/>
          <a:p>
            <a:pPr algn="ctr"/>
            <a:r>
              <a:rPr lang="en-US" sz="1600" b="1" dirty="0" smtClean="0">
                <a:latin typeface="Bodoni"/>
                <a:cs typeface="Calibri" pitchFamily="34" charset="0"/>
              </a:rPr>
              <a:t>Mar  2014 –  Dec 2019</a:t>
            </a:r>
            <a:endParaRPr lang="en-US" sz="1600" b="1" dirty="0">
              <a:latin typeface="Bodoni"/>
              <a:cs typeface="Calibri" pitchFamily="34" charset="0"/>
            </a:endParaRPr>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nvPr>
        </p:nvGraphicFramePr>
        <p:xfrm>
          <a:off x="1846237" y="3886200"/>
          <a:ext cx="2497163" cy="2763718"/>
        </p:xfrm>
        <a:graphic>
          <a:graphicData uri="http://schemas.openxmlformats.org/drawingml/2006/table">
            <a:tbl>
              <a:tblPr firstRow="1" firstCol="1" bandRow="1">
                <a:tableStyleId>{2D5ABB26-0587-4C30-8999-92F81FD0307C}</a:tableStyleId>
              </a:tblPr>
              <a:tblGrid>
                <a:gridCol w="2497163"/>
              </a:tblGrid>
              <a:tr h="373198">
                <a:tc>
                  <a:txBody>
                    <a:bodyPr/>
                    <a:lstStyle/>
                    <a:p>
                      <a:pPr algn="ctr">
                        <a:lnSpc>
                          <a:spcPct val="150000"/>
                        </a:lnSpc>
                      </a:pPr>
                      <a:r>
                        <a:rPr lang="en-US" sz="1200" b="1" dirty="0" smtClean="0">
                          <a:solidFill>
                            <a:schemeClr val="tx1"/>
                          </a:solidFill>
                          <a:latin typeface="Bodoni"/>
                        </a:rPr>
                        <a:t>Centrifuges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Real Time PCRs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Water bath</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Thermal Cycler</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Fridge &amp; Freezers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842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dirty="0" smtClean="0">
                        <a:solidFill>
                          <a:schemeClr val="tx1"/>
                        </a:solidFill>
                        <a:latin typeface="Bodon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tx1"/>
                          </a:solidFill>
                          <a:latin typeface="Bodoni"/>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nvPr>
        </p:nvGraphicFramePr>
        <p:xfrm>
          <a:off x="4330065" y="3886200"/>
          <a:ext cx="2604135" cy="2773978"/>
        </p:xfrm>
        <a:graphic>
          <a:graphicData uri="http://schemas.openxmlformats.org/drawingml/2006/table">
            <a:tbl>
              <a:tblPr firstRow="1" firstCol="1" bandRow="1">
                <a:tableStyleId>{2D5ABB26-0587-4C30-8999-92F81FD0307C}</a:tableStyleId>
              </a:tblPr>
              <a:tblGrid>
                <a:gridCol w="2604135"/>
              </a:tblGrid>
              <a:tr h="45513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PCR enclosure</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8382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BSL3 virology room </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8680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Biosafety Cabinet</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274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Fridge &amp;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587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Desktop PC</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61669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Carbon dioxide Incubator (Grant based)</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2667000" y="0"/>
            <a:ext cx="4572000" cy="1446550"/>
          </a:xfrm>
          <a:prstGeom prst="rect">
            <a:avLst/>
          </a:prstGeom>
        </p:spPr>
        <p:txBody>
          <a:bodyPr>
            <a:spAutoFit/>
          </a:bodyPr>
          <a:lstStyle/>
          <a:p>
            <a:r>
              <a:rPr lang="en-US" sz="4400" u="sng" dirty="0"/>
              <a:t>Bench no. </a:t>
            </a:r>
            <a:r>
              <a:rPr lang="en-US" sz="4400" u="sng" dirty="0" smtClean="0"/>
              <a:t>A-21</a:t>
            </a:r>
            <a:r>
              <a:rPr lang="en-US" sz="4400" dirty="0"/>
              <a:t/>
            </a:r>
            <a:br>
              <a:rPr lang="en-US" sz="4400" dirty="0"/>
            </a:br>
            <a:endParaRPr lang="en-US" sz="4400" dirty="0"/>
          </a:p>
        </p:txBody>
      </p:sp>
    </p:spTree>
    <p:extLst>
      <p:ext uri="{BB962C8B-B14F-4D97-AF65-F5344CB8AC3E}">
        <p14:creationId xmlns:p14="http://schemas.microsoft.com/office/powerpoint/2010/main" val="3126231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0" y="685800"/>
            <a:ext cx="2971800" cy="2362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Rumina Hasan</a:t>
            </a:r>
          </a:p>
          <a:p>
            <a:pPr algn="ctr"/>
            <a:r>
              <a:rPr lang="en-US" sz="1600" b="1" dirty="0">
                <a:solidFill>
                  <a:schemeClr val="tx1"/>
                </a:solidFill>
                <a:latin typeface="Bodoni"/>
              </a:rPr>
              <a:t>Professor</a:t>
            </a:r>
          </a:p>
          <a:p>
            <a:pPr algn="ctr"/>
            <a:r>
              <a:rPr lang="en-US" sz="1600" b="1" dirty="0">
                <a:solidFill>
                  <a:schemeClr val="tx1"/>
                </a:solidFill>
                <a:latin typeface="Bodoni"/>
              </a:rPr>
              <a:t>Pathology &amp; Lab </a:t>
            </a:r>
            <a:r>
              <a:rPr lang="en-US" sz="1600" b="1" dirty="0" smtClean="0">
                <a:solidFill>
                  <a:schemeClr val="tx1"/>
                </a:solidFill>
                <a:latin typeface="Bodoni"/>
              </a:rPr>
              <a:t>Medicine. </a:t>
            </a:r>
            <a:r>
              <a:rPr lang="en-US" sz="1600" b="1" dirty="0">
                <a:solidFill>
                  <a:schemeClr val="tx1"/>
                </a:solidFill>
                <a:latin typeface="Bodoni"/>
              </a:rPr>
              <a:t>The Aga  Khan University, Pakistan</a:t>
            </a:r>
          </a:p>
        </p:txBody>
      </p:sp>
      <p:sp>
        <p:nvSpPr>
          <p:cNvPr id="15" name="Right Arrow 14"/>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17" name="Right Arrow 16"/>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Shared with Clinical Labs</a:t>
            </a:r>
            <a:endParaRPr lang="en-US" sz="1600" b="1" dirty="0">
              <a:solidFill>
                <a:schemeClr val="tx1"/>
              </a:solidFill>
              <a:latin typeface="Bodoni"/>
            </a:endParaRPr>
          </a:p>
        </p:txBody>
      </p:sp>
      <p:graphicFrame>
        <p:nvGraphicFramePr>
          <p:cNvPr id="18" name="Table 17"/>
          <p:cNvGraphicFramePr>
            <a:graphicFrameLocks noGrp="1"/>
          </p:cNvGraphicFramePr>
          <p:nvPr>
            <p:extLst/>
          </p:nvPr>
        </p:nvGraphicFramePr>
        <p:xfrm>
          <a:off x="1905000" y="3401294"/>
          <a:ext cx="2604135" cy="3380506"/>
        </p:xfrm>
        <a:graphic>
          <a:graphicData uri="http://schemas.openxmlformats.org/drawingml/2006/table">
            <a:tbl>
              <a:tblPr firstRow="1" firstCol="1" bandRow="1">
                <a:tableStyleId>{2D5ABB26-0587-4C30-8999-92F81FD0307C}</a:tableStyleId>
              </a:tblPr>
              <a:tblGrid>
                <a:gridCol w="2604135"/>
              </a:tblGrid>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Biosafety Cabinets- BSL2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Under 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Ultra 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Vortex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TB Lab, BSL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30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Biosafety Cabinets- BSL3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37oC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457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Carbon dioxide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35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Autoclave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9" name="Table 18"/>
          <p:cNvGraphicFramePr>
            <a:graphicFrameLocks noGrp="1"/>
          </p:cNvGraphicFramePr>
          <p:nvPr>
            <p:extLst/>
          </p:nvPr>
        </p:nvGraphicFramePr>
        <p:xfrm>
          <a:off x="6393873" y="5545242"/>
          <a:ext cx="2604135" cy="1236558"/>
        </p:xfrm>
        <a:graphic>
          <a:graphicData uri="http://schemas.openxmlformats.org/drawingml/2006/table">
            <a:tbl>
              <a:tblPr firstRow="1" firstCol="1" bandRow="1">
                <a:tableStyleId>{2D5ABB26-0587-4C30-8999-92F81FD0307C}</a:tableStyleId>
              </a:tblPr>
              <a:tblGrid>
                <a:gridCol w="2604135"/>
              </a:tblGrid>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Densitometer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Compound 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MGIT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1" name="Vertical Scroll 10"/>
          <p:cNvSpPr/>
          <p:nvPr/>
        </p:nvSpPr>
        <p:spPr>
          <a:xfrm>
            <a:off x="5257800" y="1295400"/>
            <a:ext cx="3733800" cy="36576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2000" b="1" i="1" dirty="0" smtClean="0">
              <a:solidFill>
                <a:schemeClr val="bg1"/>
              </a:solidFill>
              <a:latin typeface="Calibri" pitchFamily="34" charset="0"/>
              <a:cs typeface="Calibri" pitchFamily="34" charset="0"/>
            </a:endParaRPr>
          </a:p>
          <a:p>
            <a:pPr lvl="0" algn="ctr"/>
            <a:r>
              <a:rPr lang="en-US" sz="1600" b="1" dirty="0" smtClean="0">
                <a:solidFill>
                  <a:schemeClr val="tx1"/>
                </a:solidFill>
                <a:latin typeface="Bodoni"/>
              </a:rPr>
              <a:t>AMR </a:t>
            </a:r>
            <a:r>
              <a:rPr lang="en-US" sz="1600" b="1" dirty="0">
                <a:solidFill>
                  <a:schemeClr val="tx1"/>
                </a:solidFill>
                <a:latin typeface="Bodoni"/>
              </a:rPr>
              <a:t>S</a:t>
            </a:r>
            <a:r>
              <a:rPr lang="en-US" sz="1600" b="1" dirty="0" smtClean="0">
                <a:solidFill>
                  <a:schemeClr val="tx1"/>
                </a:solidFill>
                <a:latin typeface="Bodoni"/>
              </a:rPr>
              <a:t>urveillance</a:t>
            </a:r>
            <a:endParaRPr lang="en-US" sz="1600" b="1" dirty="0">
              <a:solidFill>
                <a:schemeClr val="tx1"/>
              </a:solidFill>
              <a:latin typeface="Bodoni"/>
            </a:endParaRPr>
          </a:p>
          <a:p>
            <a:pPr algn="ctr"/>
            <a:r>
              <a:rPr lang="en-US" sz="1600" b="1" dirty="0">
                <a:solidFill>
                  <a:schemeClr val="tx1"/>
                </a:solidFill>
                <a:latin typeface="Bodoni"/>
              </a:rPr>
              <a:t>This grant is designed to work towards strengthening lab capacity for antimicrobial testing in three phases; capacity for drug sensitivity testing, investigating AMR in specific community and hospital based organisms and  Identifying gaps to support AMR training and research</a:t>
            </a:r>
            <a:endParaRPr lang="en-US" sz="1600" b="1" dirty="0">
              <a:solidFill>
                <a:schemeClr val="tx1"/>
              </a:solidFill>
              <a:latin typeface="Bodoni"/>
              <a:cs typeface="Calibri" pitchFamily="34" charset="0"/>
            </a:endParaRPr>
          </a:p>
        </p:txBody>
      </p:sp>
      <p:sp>
        <p:nvSpPr>
          <p:cNvPr id="14" name="TextBox 13"/>
          <p:cNvSpPr txBox="1"/>
          <p:nvPr/>
        </p:nvSpPr>
        <p:spPr>
          <a:xfrm>
            <a:off x="6172200" y="1371600"/>
            <a:ext cx="2362200" cy="338554"/>
          </a:xfrm>
          <a:prstGeom prst="rect">
            <a:avLst/>
          </a:prstGeom>
          <a:solidFill>
            <a:srgbClr val="008D4F"/>
          </a:solidFill>
        </p:spPr>
        <p:txBody>
          <a:bodyPr wrap="square" rtlCol="0">
            <a:spAutoFit/>
          </a:bodyPr>
          <a:lstStyle/>
          <a:p>
            <a:pPr algn="ctr">
              <a:defRPr/>
            </a:pPr>
            <a:r>
              <a:rPr lang="en-US" sz="1600" b="1" dirty="0" smtClean="0">
                <a:latin typeface="Bodoni"/>
              </a:rPr>
              <a:t>June 2017</a:t>
            </a:r>
            <a:r>
              <a:rPr lang="en-US" sz="1600" b="1" i="1" dirty="0" smtClean="0">
                <a:latin typeface="Bodoni"/>
              </a:rPr>
              <a:t> </a:t>
            </a:r>
            <a:r>
              <a:rPr lang="en-US" sz="1600" b="1" i="1" dirty="0">
                <a:latin typeface="Bodoni"/>
              </a:rPr>
              <a:t>– </a:t>
            </a:r>
            <a:r>
              <a:rPr lang="en-US" sz="1600" b="1" dirty="0" smtClean="0">
                <a:latin typeface="Bodoni"/>
              </a:rPr>
              <a:t>Sep 2019</a:t>
            </a:r>
            <a:endParaRPr lang="en-US" sz="1600" b="1" dirty="0">
              <a:latin typeface="Bodoni"/>
            </a:endParaRPr>
          </a:p>
        </p:txBody>
      </p:sp>
      <p:sp>
        <p:nvSpPr>
          <p:cNvPr id="2" name="Rectangle 1"/>
          <p:cNvSpPr/>
          <p:nvPr/>
        </p:nvSpPr>
        <p:spPr>
          <a:xfrm>
            <a:off x="2590800" y="228600"/>
            <a:ext cx="4572000" cy="1446550"/>
          </a:xfrm>
          <a:prstGeom prst="rect">
            <a:avLst/>
          </a:prstGeom>
        </p:spPr>
        <p:txBody>
          <a:bodyPr>
            <a:spAutoFit/>
          </a:bodyPr>
          <a:lstStyle/>
          <a:p>
            <a:r>
              <a:rPr lang="en-US" sz="4400" u="sng" dirty="0"/>
              <a:t>Bench no. </a:t>
            </a:r>
            <a:r>
              <a:rPr lang="en-US" sz="4400" u="sng" dirty="0" smtClean="0"/>
              <a:t>A-22</a:t>
            </a:r>
            <a:r>
              <a:rPr lang="en-US" sz="4400" dirty="0"/>
              <a:t/>
            </a:r>
            <a:br>
              <a:rPr lang="en-US" sz="4400" dirty="0"/>
            </a:br>
            <a:endParaRPr lang="en-US" sz="4400" dirty="0"/>
          </a:p>
        </p:txBody>
      </p:sp>
    </p:spTree>
    <p:extLst>
      <p:ext uri="{BB962C8B-B14F-4D97-AF65-F5344CB8AC3E}">
        <p14:creationId xmlns:p14="http://schemas.microsoft.com/office/powerpoint/2010/main" val="7112651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1000"/>
                                        <p:tgtEl>
                                          <p:spTgt spid="15"/>
                                        </p:tgtEl>
                                      </p:cBhvr>
                                    </p:animEffect>
                                    <p:anim calcmode="lin" valueType="num">
                                      <p:cBhvr>
                                        <p:cTn id="8" dur="1000" fill="hold"/>
                                        <p:tgtEl>
                                          <p:spTgt spid="15"/>
                                        </p:tgtEl>
                                        <p:attrNameLst>
                                          <p:attrName>ppt_x</p:attrName>
                                        </p:attrNameLst>
                                      </p:cBhvr>
                                      <p:tavLst>
                                        <p:tav tm="0">
                                          <p:val>
                                            <p:strVal val="#ppt_x"/>
                                          </p:val>
                                        </p:tav>
                                        <p:tav tm="100000">
                                          <p:val>
                                            <p:strVal val="#ppt_x"/>
                                          </p:val>
                                        </p:tav>
                                      </p:tavLst>
                                    </p:anim>
                                    <p:anim calcmode="lin" valueType="num">
                                      <p:cBhvr>
                                        <p:cTn id="9"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Horizontal)">
                                      <p:cBhvr>
                                        <p:cTn id="21"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7"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u="sng" dirty="0"/>
              <a:t>Bench no. </a:t>
            </a:r>
            <a:r>
              <a:rPr lang="en-US" u="sng" dirty="0" smtClean="0"/>
              <a:t>A-23 &amp; A-24</a:t>
            </a:r>
            <a:endParaRPr lang="en-US" u="sng" dirty="0"/>
          </a:p>
        </p:txBody>
      </p:sp>
      <p:sp>
        <p:nvSpPr>
          <p:cNvPr id="8" name="Oval 7"/>
          <p:cNvSpPr/>
          <p:nvPr/>
        </p:nvSpPr>
        <p:spPr>
          <a:xfrm>
            <a:off x="-76200" y="609600"/>
            <a:ext cx="3200400" cy="2743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t>
            </a:r>
            <a:r>
              <a:rPr lang="en-US" b="1" dirty="0" smtClean="0">
                <a:solidFill>
                  <a:schemeClr val="tx1"/>
                </a:solidFill>
                <a:latin typeface="Bodoni"/>
              </a:rPr>
              <a:t>M</a:t>
            </a:r>
            <a:r>
              <a:rPr lang="en-US" b="1" dirty="0">
                <a:solidFill>
                  <a:schemeClr val="tx1"/>
                </a:solidFill>
                <a:latin typeface="Bodoni"/>
              </a:rPr>
              <a:t>. </a:t>
            </a:r>
            <a:r>
              <a:rPr lang="en-US" b="1" dirty="0" smtClean="0">
                <a:solidFill>
                  <a:schemeClr val="tx1"/>
                </a:solidFill>
                <a:latin typeface="Bodoni"/>
              </a:rPr>
              <a:t>Yousuf </a:t>
            </a:r>
            <a:r>
              <a:rPr lang="en-US" sz="1600" b="1" dirty="0" smtClean="0">
                <a:solidFill>
                  <a:schemeClr val="tx1"/>
                </a:solidFill>
                <a:latin typeface="Bodoni"/>
              </a:rPr>
              <a:t>Assistant Professor      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Khan University, Pakistan</a:t>
            </a:r>
          </a:p>
        </p:txBody>
      </p:sp>
      <p:sp>
        <p:nvSpPr>
          <p:cNvPr id="9" name="Vertical Scroll 8"/>
          <p:cNvSpPr/>
          <p:nvPr/>
        </p:nvSpPr>
        <p:spPr>
          <a:xfrm>
            <a:off x="5257800" y="914400"/>
            <a:ext cx="3886200" cy="2514600"/>
          </a:xfrm>
          <a:prstGeom prst="verticalScroll">
            <a:avLst>
              <a:gd name="adj" fmla="val 16878"/>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a:solidFill>
                  <a:schemeClr val="tx1"/>
                </a:solidFill>
                <a:latin typeface="Bodoni"/>
              </a:rPr>
              <a:t>A 3D in vitro study to elucidate the microenvironment of prostate cancer and metastasis. </a:t>
            </a:r>
          </a:p>
        </p:txBody>
      </p:sp>
      <p:sp>
        <p:nvSpPr>
          <p:cNvPr id="10" name="TextBox 9"/>
          <p:cNvSpPr txBox="1"/>
          <p:nvPr/>
        </p:nvSpPr>
        <p:spPr>
          <a:xfrm>
            <a:off x="6248400" y="990600"/>
            <a:ext cx="2514600" cy="369332"/>
          </a:xfrm>
          <a:prstGeom prst="rect">
            <a:avLst/>
          </a:prstGeom>
          <a:solidFill>
            <a:srgbClr val="008D4F"/>
          </a:solidFill>
        </p:spPr>
        <p:txBody>
          <a:bodyPr wrap="square" rtlCol="0">
            <a:spAutoFit/>
          </a:bodyPr>
          <a:lstStyle/>
          <a:p>
            <a:pPr algn="ctr">
              <a:defRPr/>
            </a:pPr>
            <a:r>
              <a:rPr lang="en-US" b="1" dirty="0" smtClean="0">
                <a:latin typeface="Bodoni"/>
              </a:rPr>
              <a:t>Nov</a:t>
            </a:r>
            <a:r>
              <a:rPr lang="en-US" sz="1600" b="1" dirty="0">
                <a:solidFill>
                  <a:srgbClr val="000000"/>
                </a:solidFill>
                <a:latin typeface="Calibri" panose="020F0502020204030204" pitchFamily="34" charset="0"/>
              </a:rPr>
              <a:t> </a:t>
            </a:r>
            <a:r>
              <a:rPr lang="en-US" b="1" dirty="0" smtClean="0">
                <a:latin typeface="Bodoni"/>
              </a:rPr>
              <a:t>2018 </a:t>
            </a:r>
            <a:r>
              <a:rPr lang="en-US" b="1" dirty="0">
                <a:latin typeface="Bodoni"/>
              </a:rPr>
              <a:t>– </a:t>
            </a:r>
            <a:r>
              <a:rPr lang="en-US" b="1" dirty="0" smtClean="0">
                <a:latin typeface="Bodoni"/>
              </a:rPr>
              <a:t>Aug </a:t>
            </a:r>
            <a:r>
              <a:rPr lang="en-US" b="1" dirty="0">
                <a:latin typeface="Bodoni"/>
              </a:rPr>
              <a:t>2019</a:t>
            </a:r>
          </a:p>
        </p:txBody>
      </p:sp>
      <p:graphicFrame>
        <p:nvGraphicFramePr>
          <p:cNvPr id="11" name="Table 10"/>
          <p:cNvGraphicFramePr>
            <a:graphicFrameLocks noGrp="1"/>
          </p:cNvGraphicFramePr>
          <p:nvPr>
            <p:extLst>
              <p:ext uri="{D42A27DB-BD31-4B8C-83A1-F6EECF244321}">
                <p14:modId xmlns:p14="http://schemas.microsoft.com/office/powerpoint/2010/main" val="1403534064"/>
              </p:ext>
            </p:extLst>
          </p:nvPr>
        </p:nvGraphicFramePr>
        <p:xfrm>
          <a:off x="1828800" y="3352800"/>
          <a:ext cx="2801963" cy="35755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85630079"/>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3" name="Right Arrow 12"/>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4" name="Right Arrow 13"/>
          <p:cNvSpPr/>
          <p:nvPr/>
        </p:nvSpPr>
        <p:spPr>
          <a:xfrm>
            <a:off x="4724400"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1706459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A-25</a:t>
            </a:r>
            <a:endParaRPr lang="en-US" dirty="0"/>
          </a:p>
        </p:txBody>
      </p:sp>
      <p:sp>
        <p:nvSpPr>
          <p:cNvPr id="5" name="Oval 4"/>
          <p:cNvSpPr/>
          <p:nvPr/>
        </p:nvSpPr>
        <p:spPr>
          <a:xfrm>
            <a:off x="76200" y="609600"/>
            <a:ext cx="2971800" cy="2743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smtClean="0">
                <a:solidFill>
                  <a:schemeClr val="tx1"/>
                </a:solidFill>
                <a:latin typeface="Bodoni"/>
              </a:rPr>
              <a:t>Dr</a:t>
            </a:r>
            <a:r>
              <a:rPr lang="en-US" b="1" dirty="0">
                <a:solidFill>
                  <a:schemeClr val="tx1"/>
                </a:solidFill>
                <a:latin typeface="Bodoni"/>
              </a:rPr>
              <a:t>. Salma Jahan </a:t>
            </a:r>
            <a:r>
              <a:rPr lang="en-US" sz="1600" b="1" dirty="0">
                <a:solidFill>
                  <a:schemeClr val="tx1"/>
                </a:solidFill>
                <a:latin typeface="Bodoni"/>
              </a:rPr>
              <a:t>Assistant </a:t>
            </a:r>
            <a:r>
              <a:rPr lang="en-US" sz="1600" b="1" dirty="0" smtClean="0">
                <a:solidFill>
                  <a:schemeClr val="tx1"/>
                </a:solidFill>
                <a:latin typeface="Bodoni"/>
              </a:rPr>
              <a:t>Professor               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Khan University, Pakistan</a:t>
            </a:r>
          </a:p>
        </p:txBody>
      </p:sp>
      <p:sp>
        <p:nvSpPr>
          <p:cNvPr id="6" name="Vertical Scroll 5"/>
          <p:cNvSpPr/>
          <p:nvPr/>
        </p:nvSpPr>
        <p:spPr>
          <a:xfrm>
            <a:off x="5334000" y="1143000"/>
            <a:ext cx="3581400" cy="25146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smtClean="0">
                <a:solidFill>
                  <a:schemeClr val="tx1"/>
                </a:solidFill>
                <a:latin typeface="Bodoni"/>
              </a:rPr>
              <a:t>Differentiation study of </a:t>
            </a:r>
            <a:r>
              <a:rPr lang="en-US" sz="1600" b="1" dirty="0" err="1" smtClean="0">
                <a:solidFill>
                  <a:schemeClr val="tx1"/>
                </a:solidFill>
                <a:latin typeface="Bodoni"/>
              </a:rPr>
              <a:t>hTRET</a:t>
            </a:r>
            <a:r>
              <a:rPr lang="en-US" sz="1600" b="1" dirty="0" smtClean="0">
                <a:solidFill>
                  <a:schemeClr val="tx1"/>
                </a:solidFill>
                <a:latin typeface="Bodoni"/>
              </a:rPr>
              <a:t> MSC into hepatocyte-like cells.</a:t>
            </a:r>
            <a:endParaRPr lang="en-US" sz="1600" b="1" dirty="0">
              <a:solidFill>
                <a:schemeClr val="tx1"/>
              </a:solidFill>
              <a:latin typeface="Bodoni"/>
            </a:endParaRPr>
          </a:p>
        </p:txBody>
      </p:sp>
      <p:sp>
        <p:nvSpPr>
          <p:cNvPr id="7" name="Rectangle 6"/>
          <p:cNvSpPr/>
          <p:nvPr/>
        </p:nvSpPr>
        <p:spPr>
          <a:xfrm>
            <a:off x="6221783" y="1143000"/>
            <a:ext cx="2453942" cy="646331"/>
          </a:xfrm>
          <a:prstGeom prst="rect">
            <a:avLst/>
          </a:prstGeom>
        </p:spPr>
        <p:txBody>
          <a:bodyPr wrap="none">
            <a:spAutoFit/>
          </a:bodyPr>
          <a:lstStyle/>
          <a:p>
            <a:pPr algn="ctr">
              <a:defRPr/>
            </a:pPr>
            <a:r>
              <a:rPr lang="en-US" b="1" dirty="0" smtClean="0">
                <a:latin typeface="Bodoni"/>
              </a:rPr>
              <a:t>Nov</a:t>
            </a:r>
            <a:r>
              <a:rPr lang="en-US" sz="1600" b="1" dirty="0">
                <a:solidFill>
                  <a:srgbClr val="000000"/>
                </a:solidFill>
                <a:latin typeface="Calibri" panose="020F0502020204030204" pitchFamily="34" charset="0"/>
              </a:rPr>
              <a:t> </a:t>
            </a:r>
            <a:r>
              <a:rPr lang="en-US" b="1" dirty="0" smtClean="0">
                <a:latin typeface="Bodoni"/>
              </a:rPr>
              <a:t>2018 </a:t>
            </a:r>
            <a:r>
              <a:rPr lang="en-US" b="1" dirty="0">
                <a:latin typeface="Bodoni"/>
              </a:rPr>
              <a:t>– </a:t>
            </a:r>
            <a:r>
              <a:rPr lang="en-US" b="1" dirty="0" smtClean="0">
                <a:latin typeface="Bodoni"/>
              </a:rPr>
              <a:t>Aug 2019</a:t>
            </a:r>
            <a:endParaRPr lang="en-US" b="1" dirty="0">
              <a:latin typeface="Bodoni"/>
            </a:endParaRPr>
          </a:p>
          <a:p>
            <a:pPr algn="ctr">
              <a:defRPr/>
            </a:pPr>
            <a:endParaRPr lang="en-US" b="1" dirty="0">
              <a:latin typeface="Bodoni"/>
            </a:endParaRPr>
          </a:p>
        </p:txBody>
      </p:sp>
      <p:graphicFrame>
        <p:nvGraphicFramePr>
          <p:cNvPr id="8" name="Table 7"/>
          <p:cNvGraphicFramePr>
            <a:graphicFrameLocks noGrp="1"/>
          </p:cNvGraphicFramePr>
          <p:nvPr>
            <p:extLst>
              <p:ext uri="{D42A27DB-BD31-4B8C-83A1-F6EECF244321}">
                <p14:modId xmlns:p14="http://schemas.microsoft.com/office/powerpoint/2010/main" val="1403534064"/>
              </p:ext>
            </p:extLst>
          </p:nvPr>
        </p:nvGraphicFramePr>
        <p:xfrm>
          <a:off x="1828800" y="3352800"/>
          <a:ext cx="2801963" cy="35755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85630079"/>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0" name="Right Arrow 9"/>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1" name="Right Arrow 10"/>
          <p:cNvSpPr/>
          <p:nvPr/>
        </p:nvSpPr>
        <p:spPr>
          <a:xfrm>
            <a:off x="4800601"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3902620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a:t>Bench no. </a:t>
            </a:r>
            <a:r>
              <a:rPr lang="en-US" u="sng" dirty="0" smtClean="0"/>
              <a:t>A-26</a:t>
            </a:r>
            <a:endParaRPr lang="en-US" dirty="0"/>
          </a:p>
        </p:txBody>
      </p:sp>
      <p:sp>
        <p:nvSpPr>
          <p:cNvPr id="5" name="Oval 4"/>
          <p:cNvSpPr/>
          <p:nvPr/>
        </p:nvSpPr>
        <p:spPr>
          <a:xfrm>
            <a:off x="0" y="228600"/>
            <a:ext cx="3124200" cy="3148084"/>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Azhar </a:t>
            </a:r>
            <a:r>
              <a:rPr lang="en-US" b="1" dirty="0" smtClean="0">
                <a:solidFill>
                  <a:schemeClr val="tx1"/>
                </a:solidFill>
                <a:latin typeface="Bodoni"/>
              </a:rPr>
              <a:t>Hussain. </a:t>
            </a:r>
            <a:r>
              <a:rPr lang="en-US" sz="1600" b="1" dirty="0" smtClean="0">
                <a:solidFill>
                  <a:schemeClr val="tx1"/>
                </a:solidFill>
                <a:latin typeface="Bodoni"/>
              </a:rPr>
              <a:t>Director CRM   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Khan University, Pakistan</a:t>
            </a:r>
          </a:p>
        </p:txBody>
      </p:sp>
      <p:sp>
        <p:nvSpPr>
          <p:cNvPr id="6" name="Vertical Scroll 5"/>
          <p:cNvSpPr/>
          <p:nvPr/>
        </p:nvSpPr>
        <p:spPr>
          <a:xfrm>
            <a:off x="5562600" y="1219200"/>
            <a:ext cx="3581400" cy="34290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err="1" smtClean="0">
                <a:solidFill>
                  <a:schemeClr val="tx1"/>
                </a:solidFill>
                <a:latin typeface="Bodoni"/>
              </a:rPr>
              <a:t>Targetting</a:t>
            </a:r>
            <a:r>
              <a:rPr lang="en-US" sz="1600" b="1" dirty="0" smtClean="0">
                <a:solidFill>
                  <a:schemeClr val="tx1"/>
                </a:solidFill>
                <a:latin typeface="Bodoni"/>
              </a:rPr>
              <a:t> </a:t>
            </a:r>
            <a:r>
              <a:rPr lang="en-US" sz="1600" b="1" dirty="0" err="1" smtClean="0">
                <a:solidFill>
                  <a:schemeClr val="tx1"/>
                </a:solidFill>
                <a:latin typeface="Bodoni"/>
              </a:rPr>
              <a:t>Oxaliplatin</a:t>
            </a:r>
            <a:r>
              <a:rPr lang="en-US" sz="1600" b="1" dirty="0" smtClean="0">
                <a:solidFill>
                  <a:schemeClr val="tx1"/>
                </a:solidFill>
                <a:latin typeface="Bodoni"/>
              </a:rPr>
              <a:t> resistance breast cancer with small molecular inhibitors of over expressing </a:t>
            </a:r>
            <a:r>
              <a:rPr lang="en-US" sz="1600" b="1" dirty="0" err="1" smtClean="0">
                <a:solidFill>
                  <a:schemeClr val="tx1"/>
                </a:solidFill>
                <a:latin typeface="Bodoni"/>
              </a:rPr>
              <a:t>prosurvival</a:t>
            </a:r>
            <a:r>
              <a:rPr lang="en-US" sz="1600" b="1" dirty="0" smtClean="0">
                <a:solidFill>
                  <a:schemeClr val="tx1"/>
                </a:solidFill>
                <a:latin typeface="Bodoni"/>
              </a:rPr>
              <a:t> and </a:t>
            </a:r>
            <a:r>
              <a:rPr lang="en-US" sz="1600" b="1" dirty="0" err="1" smtClean="0">
                <a:solidFill>
                  <a:schemeClr val="tx1"/>
                </a:solidFill>
                <a:latin typeface="Bodoni"/>
              </a:rPr>
              <a:t>antiapoptotic</a:t>
            </a:r>
            <a:r>
              <a:rPr lang="en-US" sz="1600" b="1" dirty="0" smtClean="0">
                <a:solidFill>
                  <a:schemeClr val="tx1"/>
                </a:solidFill>
                <a:latin typeface="Bodoni"/>
              </a:rPr>
              <a:t> proteins</a:t>
            </a:r>
            <a:r>
              <a:rPr lang="en-US" dirty="0" smtClean="0">
                <a:solidFill>
                  <a:srgbClr val="000000"/>
                </a:solidFill>
                <a:latin typeface="Calibri" panose="020F0502020204030204" pitchFamily="34" charset="0"/>
              </a:rPr>
              <a:t>.</a:t>
            </a:r>
            <a:endParaRPr lang="en-US" b="1" dirty="0">
              <a:solidFill>
                <a:schemeClr val="tx1"/>
              </a:solidFill>
              <a:latin typeface="Bodoni"/>
            </a:endParaRPr>
          </a:p>
        </p:txBody>
      </p:sp>
      <p:sp>
        <p:nvSpPr>
          <p:cNvPr id="7" name="Rectangle 6"/>
          <p:cNvSpPr/>
          <p:nvPr/>
        </p:nvSpPr>
        <p:spPr>
          <a:xfrm>
            <a:off x="5993184" y="1230868"/>
            <a:ext cx="2877134" cy="646331"/>
          </a:xfrm>
          <a:prstGeom prst="rect">
            <a:avLst/>
          </a:prstGeom>
        </p:spPr>
        <p:txBody>
          <a:bodyPr wrap="none">
            <a:spAutoFit/>
          </a:bodyPr>
          <a:lstStyle/>
          <a:p>
            <a:pPr algn="ctr">
              <a:defRPr/>
            </a:pPr>
            <a:r>
              <a:rPr lang="en-US" b="1" dirty="0" smtClean="0">
                <a:solidFill>
                  <a:srgbClr val="000000"/>
                </a:solidFill>
                <a:latin typeface="Calibri" panose="020F0502020204030204" pitchFamily="34" charset="0"/>
              </a:rPr>
              <a:t>        </a:t>
            </a:r>
            <a:r>
              <a:rPr lang="en-US" b="1" dirty="0" smtClean="0">
                <a:latin typeface="Bodoni"/>
              </a:rPr>
              <a:t>Nov</a:t>
            </a:r>
            <a:r>
              <a:rPr lang="en-US" sz="1600" b="1" dirty="0">
                <a:solidFill>
                  <a:srgbClr val="000000"/>
                </a:solidFill>
                <a:latin typeface="Calibri" panose="020F0502020204030204" pitchFamily="34" charset="0"/>
              </a:rPr>
              <a:t> </a:t>
            </a:r>
            <a:r>
              <a:rPr lang="en-US" b="1" dirty="0" smtClean="0">
                <a:latin typeface="Bodoni"/>
              </a:rPr>
              <a:t>2018 </a:t>
            </a:r>
            <a:r>
              <a:rPr lang="en-US" b="1" dirty="0">
                <a:latin typeface="Bodoni"/>
              </a:rPr>
              <a:t>– </a:t>
            </a:r>
            <a:r>
              <a:rPr lang="en-US" b="1" dirty="0" smtClean="0">
                <a:latin typeface="Bodoni"/>
              </a:rPr>
              <a:t>Aug 2019</a:t>
            </a:r>
            <a:endParaRPr lang="en-US" b="1" dirty="0">
              <a:latin typeface="Bodoni"/>
            </a:endParaRPr>
          </a:p>
          <a:p>
            <a:pPr algn="ctr">
              <a:defRPr/>
            </a:pPr>
            <a:endParaRPr lang="en-US" b="1" dirty="0">
              <a:latin typeface="Bodoni"/>
            </a:endParaRPr>
          </a:p>
        </p:txBody>
      </p:sp>
      <p:graphicFrame>
        <p:nvGraphicFramePr>
          <p:cNvPr id="8" name="Table 7"/>
          <p:cNvGraphicFramePr>
            <a:graphicFrameLocks noGrp="1"/>
          </p:cNvGraphicFramePr>
          <p:nvPr>
            <p:extLst>
              <p:ext uri="{D42A27DB-BD31-4B8C-83A1-F6EECF244321}">
                <p14:modId xmlns:p14="http://schemas.microsoft.com/office/powerpoint/2010/main" val="1403534064"/>
              </p:ext>
            </p:extLst>
          </p:nvPr>
        </p:nvGraphicFramePr>
        <p:xfrm>
          <a:off x="1828800" y="3352800"/>
          <a:ext cx="2801963" cy="35755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85630079"/>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0" name="Right Arrow 9"/>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1" name="Right Arrow 10"/>
          <p:cNvSpPr/>
          <p:nvPr/>
        </p:nvSpPr>
        <p:spPr>
          <a:xfrm>
            <a:off x="4800601"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344461344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533400"/>
            <a:ext cx="2895600" cy="22098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Farah Qamar</a:t>
            </a:r>
          </a:p>
          <a:p>
            <a:pPr algn="ctr"/>
            <a:r>
              <a:rPr lang="en-US" sz="1600" b="1" dirty="0" smtClean="0">
                <a:solidFill>
                  <a:schemeClr val="tx1"/>
                </a:solidFill>
                <a:latin typeface="Bodoni"/>
              </a:rPr>
              <a:t>Associate Professor</a:t>
            </a:r>
            <a:endParaRPr lang="en-US" sz="1600" b="1" dirty="0">
              <a:solidFill>
                <a:schemeClr val="tx1"/>
              </a:solidFill>
              <a:latin typeface="Bodoni"/>
            </a:endParaRPr>
          </a:p>
          <a:p>
            <a:pPr algn="ctr"/>
            <a:r>
              <a:rPr lang="en-US" sz="1600" b="1" dirty="0">
                <a:solidFill>
                  <a:schemeClr val="tx1"/>
                </a:solidFill>
                <a:latin typeface="Bodoni"/>
              </a:rPr>
              <a:t>Paediatrics &amp;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
        <p:nvSpPr>
          <p:cNvPr id="7" name="Right Arrow 6"/>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8" name="Right Arrow 7"/>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9" name="Table 8"/>
          <p:cNvGraphicFramePr>
            <a:graphicFrameLocks noGrp="1"/>
          </p:cNvGraphicFramePr>
          <p:nvPr>
            <p:extLst/>
          </p:nvPr>
        </p:nvGraphicFramePr>
        <p:xfrm>
          <a:off x="1814706" y="3356319"/>
          <a:ext cx="2604135" cy="3501681"/>
        </p:xfrm>
        <a:graphic>
          <a:graphicData uri="http://schemas.openxmlformats.org/drawingml/2006/table">
            <a:tbl>
              <a:tblPr firstRow="1" firstCol="1" bandRow="1">
                <a:tableStyleId>{2D5ABB26-0587-4C30-8999-92F81FD0307C}</a:tableStyleId>
              </a:tblPr>
              <a:tblGrid>
                <a:gridCol w="2604135"/>
              </a:tblGrid>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pH </a:t>
                      </a:r>
                      <a:r>
                        <a:rPr lang="en-US" sz="1200" b="1" kern="1200" dirty="0">
                          <a:solidFill>
                            <a:schemeClr val="tx1"/>
                          </a:solidFill>
                          <a:effectLst/>
                          <a:latin typeface="Bodoni"/>
                          <a:ea typeface="+mn-ea"/>
                          <a:cs typeface="+mn-cs"/>
                        </a:rPr>
                        <a:t>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23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0" name="Table 9"/>
          <p:cNvGraphicFramePr>
            <a:graphicFrameLocks noGrp="1"/>
          </p:cNvGraphicFramePr>
          <p:nvPr>
            <p:extLst/>
          </p:nvPr>
        </p:nvGraphicFramePr>
        <p:xfrm>
          <a:off x="6427210" y="5031716"/>
          <a:ext cx="2604135" cy="1613536"/>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Gel documentation System</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5" name="Vertical Scroll 14"/>
          <p:cNvSpPr/>
          <p:nvPr/>
        </p:nvSpPr>
        <p:spPr>
          <a:xfrm>
            <a:off x="5334000" y="762000"/>
            <a:ext cx="3429000" cy="2667000"/>
          </a:xfrm>
          <a:prstGeom prst="verticalScroll">
            <a:avLst/>
          </a:prstGeom>
          <a:solidFill>
            <a:srgbClr val="008D4F"/>
          </a:solidFill>
        </p:spPr>
        <p:style>
          <a:lnRef idx="3">
            <a:schemeClr val="lt1"/>
          </a:lnRef>
          <a:fillRef idx="1">
            <a:schemeClr val="accent3"/>
          </a:fillRef>
          <a:effectRef idx="1">
            <a:schemeClr val="accent3"/>
          </a:effectRef>
          <a:fontRef idx="minor">
            <a:schemeClr val="lt1"/>
          </a:fontRef>
        </p:style>
        <p:txBody>
          <a:bodyPr rtlCol="0" anchor="ctr"/>
          <a:lstStyle/>
          <a:p>
            <a:pPr algn="ctr"/>
            <a:r>
              <a:rPr lang="en-US" b="1" dirty="0" smtClean="0">
                <a:solidFill>
                  <a:schemeClr val="tx1"/>
                </a:solidFill>
                <a:latin typeface="Bodoni"/>
              </a:rPr>
              <a:t>    Sep 2018</a:t>
            </a:r>
            <a:r>
              <a:rPr lang="en-US" b="1" dirty="0">
                <a:solidFill>
                  <a:schemeClr val="tx1"/>
                </a:solidFill>
                <a:latin typeface="Bodoni"/>
              </a:rPr>
              <a:t>– </a:t>
            </a:r>
            <a:r>
              <a:rPr lang="en-US" b="1" dirty="0" smtClean="0">
                <a:solidFill>
                  <a:schemeClr val="tx1"/>
                </a:solidFill>
                <a:latin typeface="Bodoni"/>
              </a:rPr>
              <a:t>Aug 2020</a:t>
            </a:r>
            <a:endParaRPr lang="en-US" b="1" dirty="0">
              <a:solidFill>
                <a:schemeClr val="tx1"/>
              </a:solidFill>
              <a:latin typeface="Bodoni"/>
            </a:endParaRPr>
          </a:p>
          <a:p>
            <a:pPr algn="ctr"/>
            <a:endParaRPr lang="en-US" sz="1600" b="1" dirty="0" smtClean="0">
              <a:solidFill>
                <a:schemeClr val="tx1"/>
              </a:solidFill>
              <a:latin typeface="Bodoni"/>
            </a:endParaRPr>
          </a:p>
          <a:p>
            <a:pPr algn="ctr"/>
            <a:r>
              <a:rPr lang="en-US" sz="1600" b="1" dirty="0" smtClean="0">
                <a:solidFill>
                  <a:schemeClr val="tx1"/>
                </a:solidFill>
                <a:latin typeface="Bodoni"/>
              </a:rPr>
              <a:t>ABCD sub study</a:t>
            </a:r>
          </a:p>
          <a:p>
            <a:pPr algn="ctr"/>
            <a:endParaRPr lang="en-US" sz="1600" b="1" dirty="0" smtClean="0">
              <a:solidFill>
                <a:schemeClr val="tx1"/>
              </a:solidFill>
              <a:latin typeface="Bodoni"/>
            </a:endParaRPr>
          </a:p>
          <a:p>
            <a:pPr algn="ctr"/>
            <a:r>
              <a:rPr lang="en-US" sz="1600" b="1" dirty="0">
                <a:solidFill>
                  <a:schemeClr val="tx1"/>
                </a:solidFill>
                <a:latin typeface="Bodoni"/>
              </a:rPr>
              <a:t>Diarrhea etiologies and their impact on the efficacy of azithromycin for treatment of severe diarrhea</a:t>
            </a:r>
          </a:p>
          <a:p>
            <a:r>
              <a:rPr lang="en-US" sz="2000" dirty="0"/>
              <a:t> </a:t>
            </a:r>
          </a:p>
          <a:p>
            <a:pPr algn="ctr"/>
            <a:endParaRPr lang="en-US" sz="2000" b="1" i="1" u="sng" dirty="0">
              <a:solidFill>
                <a:schemeClr val="bg1"/>
              </a:solidFill>
              <a:effectLst>
                <a:outerShdw blurRad="38100" dist="38100" dir="2700000" algn="tl">
                  <a:srgbClr val="000000">
                    <a:alpha val="43137"/>
                  </a:srgbClr>
                </a:outerShdw>
              </a:effectLst>
              <a:latin typeface="Arial Narrow" pitchFamily="34" charset="0"/>
            </a:endParaRPr>
          </a:p>
        </p:txBody>
      </p:sp>
      <p:sp>
        <p:nvSpPr>
          <p:cNvPr id="11" name="Rectangle 10"/>
          <p:cNvSpPr/>
          <p:nvPr/>
        </p:nvSpPr>
        <p:spPr>
          <a:xfrm>
            <a:off x="2819400" y="76200"/>
            <a:ext cx="3667992" cy="769441"/>
          </a:xfrm>
          <a:prstGeom prst="rect">
            <a:avLst/>
          </a:prstGeom>
        </p:spPr>
        <p:txBody>
          <a:bodyPr wrap="none">
            <a:spAutoFit/>
          </a:bodyPr>
          <a:lstStyle/>
          <a:p>
            <a:r>
              <a:rPr lang="en-US" sz="4400" u="sng" dirty="0"/>
              <a:t>Bench no. </a:t>
            </a:r>
            <a:r>
              <a:rPr lang="en-US" sz="4400" u="sng" dirty="0" smtClean="0"/>
              <a:t>A-27</a:t>
            </a:r>
            <a:endParaRPr lang="en-US" sz="4400" dirty="0"/>
          </a:p>
        </p:txBody>
      </p:sp>
    </p:spTree>
    <p:extLst>
      <p:ext uri="{BB962C8B-B14F-4D97-AF65-F5344CB8AC3E}">
        <p14:creationId xmlns:p14="http://schemas.microsoft.com/office/powerpoint/2010/main" val="1680098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barn(inHorizontal)">
                                      <p:cBhvr>
                                        <p:cTn id="2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15"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t>Bench no. </a:t>
            </a:r>
            <a:r>
              <a:rPr lang="en-US" u="sng" dirty="0" smtClean="0"/>
              <a:t>A-28</a:t>
            </a:r>
            <a:r>
              <a:rPr lang="en-US" dirty="0"/>
              <a:t/>
            </a:r>
            <a:br>
              <a:rPr lang="en-US" dirty="0"/>
            </a:br>
            <a:endParaRPr lang="en-US" dirty="0"/>
          </a:p>
        </p:txBody>
      </p:sp>
      <p:sp>
        <p:nvSpPr>
          <p:cNvPr id="4" name="Oval 3"/>
          <p:cNvSpPr/>
          <p:nvPr/>
        </p:nvSpPr>
        <p:spPr>
          <a:xfrm>
            <a:off x="152400" y="838200"/>
            <a:ext cx="2971800" cy="2362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Rumina Hasan</a:t>
            </a:r>
          </a:p>
          <a:p>
            <a:pPr algn="ctr"/>
            <a:r>
              <a:rPr lang="en-US" sz="1600" b="1" dirty="0">
                <a:solidFill>
                  <a:schemeClr val="tx1"/>
                </a:solidFill>
                <a:latin typeface="Bodoni"/>
              </a:rPr>
              <a:t>Professor</a:t>
            </a:r>
          </a:p>
          <a:p>
            <a:pPr algn="ctr"/>
            <a:r>
              <a:rPr lang="en-US" sz="1600" b="1" dirty="0">
                <a:solidFill>
                  <a:schemeClr val="tx1"/>
                </a:solidFill>
                <a:latin typeface="Bodoni"/>
              </a:rPr>
              <a:t>Pathology &amp; Lab Medicine, The Aga  Khan University, Pakistan</a:t>
            </a:r>
          </a:p>
        </p:txBody>
      </p:sp>
      <p:sp>
        <p:nvSpPr>
          <p:cNvPr id="5" name="Vertical Scroll 4"/>
          <p:cNvSpPr/>
          <p:nvPr/>
        </p:nvSpPr>
        <p:spPr>
          <a:xfrm>
            <a:off x="5257800" y="1066800"/>
            <a:ext cx="3733800" cy="3505200"/>
          </a:xfrm>
          <a:prstGeom prst="verticalScroll">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b="1" dirty="0">
              <a:solidFill>
                <a:schemeClr val="tx1"/>
              </a:solidFill>
              <a:effectLst>
                <a:outerShdw blurRad="38100" dist="38100" dir="2700000" algn="tl">
                  <a:srgbClr val="000000">
                    <a:alpha val="43137"/>
                  </a:srgbClr>
                </a:outerShdw>
              </a:effectLst>
            </a:endParaRPr>
          </a:p>
          <a:p>
            <a:pPr lvl="0" algn="ctr"/>
            <a:r>
              <a:rPr lang="en-US" sz="1600" b="1" dirty="0" smtClean="0">
                <a:solidFill>
                  <a:schemeClr val="tx1"/>
                </a:solidFill>
                <a:latin typeface="Bodoni"/>
              </a:rPr>
              <a:t>Bedaquiline MIC on  Agar</a:t>
            </a:r>
            <a:endParaRPr lang="en-US" sz="1600" b="1" dirty="0">
              <a:solidFill>
                <a:schemeClr val="tx1"/>
              </a:solidFill>
              <a:latin typeface="Bodoni"/>
            </a:endParaRPr>
          </a:p>
          <a:p>
            <a:pPr algn="ctr"/>
            <a:r>
              <a:rPr lang="en-US" sz="1600" b="1" dirty="0" smtClean="0">
                <a:solidFill>
                  <a:schemeClr val="tx1"/>
                </a:solidFill>
                <a:latin typeface="Bodoni"/>
              </a:rPr>
              <a:t>This </a:t>
            </a:r>
            <a:r>
              <a:rPr lang="en-US" sz="1600" b="1" dirty="0">
                <a:solidFill>
                  <a:schemeClr val="tx1"/>
                </a:solidFill>
                <a:latin typeface="Bodoni"/>
              </a:rPr>
              <a:t>is a protocol optimization project where the TB organism is grown in specialized agar medium known as 7H11 and 7H10. The method determines to find out minimal inhibitory concentration at which organisms causing TB can be sensitive.</a:t>
            </a:r>
          </a:p>
          <a:p>
            <a:pPr algn="ctr"/>
            <a:endParaRPr lang="en-US" sz="1400" b="1" dirty="0">
              <a:solidFill>
                <a:schemeClr val="tx1"/>
              </a:solidFill>
              <a:effectLst>
                <a:outerShdw blurRad="38100" dist="38100" dir="2700000" algn="tl">
                  <a:srgbClr val="000000">
                    <a:alpha val="43137"/>
                  </a:srgbClr>
                </a:outerShdw>
              </a:effectLst>
            </a:endParaRPr>
          </a:p>
        </p:txBody>
      </p:sp>
      <p:sp>
        <p:nvSpPr>
          <p:cNvPr id="6" name="Right Arrow 5"/>
          <p:cNvSpPr/>
          <p:nvPr/>
        </p:nvSpPr>
        <p:spPr>
          <a:xfrm>
            <a:off x="76200" y="32004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7" name="Right Arrow 6"/>
          <p:cNvSpPr/>
          <p:nvPr/>
        </p:nvSpPr>
        <p:spPr>
          <a:xfrm>
            <a:off x="4572000" y="55626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Shared with Clinical Labs</a:t>
            </a:r>
            <a:endParaRPr lang="en-US" sz="1600" b="1" dirty="0">
              <a:solidFill>
                <a:schemeClr val="tx1"/>
              </a:solidFill>
              <a:latin typeface="Bodoni"/>
            </a:endParaRPr>
          </a:p>
        </p:txBody>
      </p:sp>
      <p:graphicFrame>
        <p:nvGraphicFramePr>
          <p:cNvPr id="8" name="Table 7"/>
          <p:cNvGraphicFramePr>
            <a:graphicFrameLocks noGrp="1"/>
          </p:cNvGraphicFramePr>
          <p:nvPr>
            <p:extLst>
              <p:ext uri="{D42A27DB-BD31-4B8C-83A1-F6EECF244321}">
                <p14:modId xmlns:p14="http://schemas.microsoft.com/office/powerpoint/2010/main" val="3723085576"/>
              </p:ext>
            </p:extLst>
          </p:nvPr>
        </p:nvGraphicFramePr>
        <p:xfrm>
          <a:off x="1981200" y="3352801"/>
          <a:ext cx="2604135" cy="3429000"/>
        </p:xfrm>
        <a:graphic>
          <a:graphicData uri="http://schemas.openxmlformats.org/drawingml/2006/table">
            <a:tbl>
              <a:tblPr firstRow="1" firstCol="1" bandRow="1">
                <a:tableStyleId>{2D5ABB26-0587-4C30-8999-92F81FD0307C}</a:tableStyleId>
              </a:tblPr>
              <a:tblGrid>
                <a:gridCol w="2604135"/>
              </a:tblGrid>
              <a:tr h="44315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Biosafety Cabinets- BSL2</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Under 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Ultra 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Vortex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TB Lab, BSL 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30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Biosafety Cabinets- BSL3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37oC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457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Carbon dioxide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35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Autoclave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543117009"/>
              </p:ext>
            </p:extLst>
          </p:nvPr>
        </p:nvGraphicFramePr>
        <p:xfrm>
          <a:off x="6538728" y="5410200"/>
          <a:ext cx="2604135" cy="1236558"/>
        </p:xfrm>
        <a:graphic>
          <a:graphicData uri="http://schemas.openxmlformats.org/drawingml/2006/table">
            <a:tbl>
              <a:tblPr firstRow="1" firstCol="1" bandRow="1">
                <a:tableStyleId>{2D5ABB26-0587-4C30-8999-92F81FD0307C}</a:tableStyleId>
              </a:tblPr>
              <a:tblGrid>
                <a:gridCol w="2604135"/>
              </a:tblGrid>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Densitometer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Compound 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1218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latin typeface="Bodoni"/>
                          <a:ea typeface="+mn-ea"/>
                          <a:cs typeface="+mn-cs"/>
                        </a:rPr>
                        <a:t>MGIT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3" name="TextBox 2"/>
          <p:cNvSpPr txBox="1"/>
          <p:nvPr/>
        </p:nvSpPr>
        <p:spPr>
          <a:xfrm>
            <a:off x="6324600" y="1066800"/>
            <a:ext cx="2514600" cy="369332"/>
          </a:xfrm>
          <a:prstGeom prst="rect">
            <a:avLst/>
          </a:prstGeom>
          <a:noFill/>
        </p:spPr>
        <p:txBody>
          <a:bodyPr wrap="square" rtlCol="0">
            <a:spAutoFit/>
          </a:bodyPr>
          <a:lstStyle/>
          <a:p>
            <a:r>
              <a:rPr lang="en-US" b="1" dirty="0">
                <a:latin typeface="Bodoni"/>
              </a:rPr>
              <a:t>Dec </a:t>
            </a:r>
            <a:r>
              <a:rPr lang="en-US" b="1" dirty="0" smtClean="0">
                <a:latin typeface="Bodoni"/>
              </a:rPr>
              <a:t>2015 </a:t>
            </a:r>
            <a:r>
              <a:rPr lang="en-US" b="1" dirty="0">
                <a:latin typeface="Bodoni"/>
              </a:rPr>
              <a:t>–</a:t>
            </a:r>
            <a:r>
              <a:rPr lang="en-US" b="1" dirty="0" smtClean="0">
                <a:latin typeface="Bodoni"/>
              </a:rPr>
              <a:t>Dec 2019</a:t>
            </a:r>
            <a:endParaRPr lang="en-US" b="1" dirty="0">
              <a:latin typeface="Bodoni"/>
            </a:endParaRPr>
          </a:p>
        </p:txBody>
      </p:sp>
    </p:spTree>
    <p:extLst>
      <p:ext uri="{BB962C8B-B14F-4D97-AF65-F5344CB8AC3E}">
        <p14:creationId xmlns:p14="http://schemas.microsoft.com/office/powerpoint/2010/main" val="3081709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71523"/>
          </a:xfrm>
        </p:spPr>
        <p:txBody>
          <a:bodyPr>
            <a:normAutofit fontScale="90000"/>
          </a:bodyPr>
          <a:lstStyle/>
          <a:p>
            <a:r>
              <a:rPr lang="en-US" u="sng" dirty="0" smtClean="0"/>
              <a:t>Bench no. A-5</a:t>
            </a:r>
            <a:endParaRPr lang="en-US" u="sng" dirty="0"/>
          </a:p>
        </p:txBody>
      </p:sp>
      <p:sp>
        <p:nvSpPr>
          <p:cNvPr id="6" name="Vertical Scroll 5"/>
          <p:cNvSpPr/>
          <p:nvPr/>
        </p:nvSpPr>
        <p:spPr>
          <a:xfrm>
            <a:off x="4313830" y="990600"/>
            <a:ext cx="4800600" cy="3048000"/>
          </a:xfrm>
          <a:prstGeom prst="verticalScroll">
            <a:avLst>
              <a:gd name="adj" fmla="val 14254"/>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1600" b="1" dirty="0" smtClean="0">
              <a:solidFill>
                <a:schemeClr val="tx1"/>
              </a:solidFill>
              <a:latin typeface="Bodoni"/>
            </a:endParaRPr>
          </a:p>
          <a:p>
            <a:pPr algn="ctr"/>
            <a:r>
              <a:rPr lang="en-US" sz="1600" b="1" dirty="0" smtClean="0">
                <a:solidFill>
                  <a:schemeClr val="tx1"/>
                </a:solidFill>
                <a:latin typeface="Bodoni"/>
              </a:rPr>
              <a:t>SEAP </a:t>
            </a:r>
            <a:r>
              <a:rPr lang="en-US" sz="1600" b="1" dirty="0">
                <a:solidFill>
                  <a:schemeClr val="tx1"/>
                </a:solidFill>
                <a:latin typeface="Bodoni"/>
              </a:rPr>
              <a:t>II</a:t>
            </a:r>
          </a:p>
          <a:p>
            <a:pPr algn="ctr">
              <a:defRPr/>
            </a:pPr>
            <a:r>
              <a:rPr lang="en-US" sz="1600" b="1" dirty="0" smtClean="0">
                <a:solidFill>
                  <a:schemeClr val="tx1"/>
                </a:solidFill>
                <a:latin typeface="Bodoni"/>
              </a:rPr>
              <a:t>The </a:t>
            </a:r>
            <a:r>
              <a:rPr lang="en-US" sz="1600" b="1" dirty="0">
                <a:solidFill>
                  <a:schemeClr val="tx1"/>
                </a:solidFill>
                <a:latin typeface="Bodoni"/>
              </a:rPr>
              <a:t>Project is a prospective study aiming to generate data to inform policy recommendations on enteric fever prevention and control, as well as to facilitate typhoid vaccine implementation</a:t>
            </a:r>
          </a:p>
        </p:txBody>
      </p:sp>
      <p:sp>
        <p:nvSpPr>
          <p:cNvPr id="8" name="TextBox 7"/>
          <p:cNvSpPr txBox="1"/>
          <p:nvPr/>
        </p:nvSpPr>
        <p:spPr>
          <a:xfrm>
            <a:off x="5181601" y="1066800"/>
            <a:ext cx="3809999" cy="369332"/>
          </a:xfrm>
          <a:prstGeom prst="rect">
            <a:avLst/>
          </a:prstGeom>
          <a:solidFill>
            <a:srgbClr val="008D4F"/>
          </a:solidFill>
        </p:spPr>
        <p:txBody>
          <a:bodyPr wrap="square" rtlCol="0">
            <a:spAutoFit/>
          </a:bodyPr>
          <a:lstStyle/>
          <a:p>
            <a:pPr algn="ctr">
              <a:defRPr/>
            </a:pPr>
            <a:r>
              <a:rPr lang="en-US" b="1" dirty="0" smtClean="0"/>
              <a:t>Aug 2016 </a:t>
            </a:r>
            <a:r>
              <a:rPr lang="en-US" b="1" dirty="0"/>
              <a:t>– Sep 2018 </a:t>
            </a:r>
            <a:r>
              <a:rPr lang="en-US" b="1" dirty="0" smtClean="0"/>
              <a:t>ext. Sep </a:t>
            </a:r>
            <a:r>
              <a:rPr lang="en-US" b="1" dirty="0"/>
              <a:t>2019</a:t>
            </a:r>
          </a:p>
        </p:txBody>
      </p:sp>
      <p:sp>
        <p:nvSpPr>
          <p:cNvPr id="10" name="Right Arrow 9"/>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11" name="Right Arrow 10"/>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12" name="Table 11"/>
          <p:cNvGraphicFramePr>
            <a:graphicFrameLocks noGrp="1"/>
          </p:cNvGraphicFramePr>
          <p:nvPr>
            <p:extLst>
              <p:ext uri="{D42A27DB-BD31-4B8C-83A1-F6EECF244321}">
                <p14:modId xmlns:p14="http://schemas.microsoft.com/office/powerpoint/2010/main" val="4056254109"/>
              </p:ext>
            </p:extLst>
          </p:nvPr>
        </p:nvGraphicFramePr>
        <p:xfrm>
          <a:off x="1814707" y="3356319"/>
          <a:ext cx="2452494" cy="3669912"/>
        </p:xfrm>
        <a:graphic>
          <a:graphicData uri="http://schemas.openxmlformats.org/drawingml/2006/table">
            <a:tbl>
              <a:tblPr firstRow="1" firstCol="1" bandRow="1">
                <a:tableStyleId>{2D5ABB26-0587-4C30-8999-92F81FD0307C}</a:tableStyleId>
              </a:tblPr>
              <a:tblGrid>
                <a:gridCol w="2452494"/>
              </a:tblGrid>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04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pH </a:t>
                      </a:r>
                      <a:r>
                        <a:rPr lang="en-US" sz="1200" b="1" kern="1200" dirty="0">
                          <a:solidFill>
                            <a:schemeClr val="tx1"/>
                          </a:solidFill>
                          <a:effectLst/>
                          <a:latin typeface="Bodoni"/>
                          <a:ea typeface="+mn-ea"/>
                          <a:cs typeface="+mn-cs"/>
                        </a:rPr>
                        <a:t>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490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23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476720900"/>
              </p:ext>
            </p:extLst>
          </p:nvPr>
        </p:nvGraphicFramePr>
        <p:xfrm>
          <a:off x="6427210" y="5031716"/>
          <a:ext cx="2604135" cy="1613536"/>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Gel documentation System</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8" name="Content Placeholder 17"/>
          <p:cNvSpPr>
            <a:spLocks noGrp="1"/>
          </p:cNvSpPr>
          <p:nvPr>
            <p:ph idx="1"/>
          </p:nvPr>
        </p:nvSpPr>
        <p:spPr>
          <a:xfrm>
            <a:off x="457200" y="609600"/>
            <a:ext cx="2971800" cy="23622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noAutofit/>
          </a:bodyPr>
          <a:lstStyle/>
          <a:p>
            <a:pPr marL="0" indent="0" algn="ctr">
              <a:buNone/>
            </a:pPr>
            <a:r>
              <a:rPr lang="en-US" sz="1800" b="1" dirty="0">
                <a:solidFill>
                  <a:schemeClr val="tx1"/>
                </a:solidFill>
                <a:latin typeface="Bodoni"/>
              </a:rPr>
              <a:t>Dr. Farah Qamar</a:t>
            </a:r>
          </a:p>
          <a:p>
            <a:pPr marL="0" indent="0" algn="ctr">
              <a:buNone/>
            </a:pPr>
            <a:r>
              <a:rPr lang="en-US" sz="1600" b="1" dirty="0" smtClean="0">
                <a:solidFill>
                  <a:schemeClr val="tx1"/>
                </a:solidFill>
                <a:latin typeface="Bodoni"/>
              </a:rPr>
              <a:t>Associate Professor</a:t>
            </a:r>
            <a:endParaRPr lang="en-US" sz="1600" b="1" dirty="0">
              <a:solidFill>
                <a:schemeClr val="tx1"/>
              </a:solidFill>
              <a:latin typeface="Bodoni"/>
            </a:endParaRPr>
          </a:p>
          <a:p>
            <a:pPr marL="0" indent="0" algn="ctr">
              <a:buNone/>
            </a:pPr>
            <a:r>
              <a:rPr lang="en-US" sz="1600" b="1" dirty="0">
                <a:solidFill>
                  <a:schemeClr val="tx1"/>
                </a:solidFill>
                <a:latin typeface="Bodoni"/>
              </a:rPr>
              <a:t>Paediatrics &amp;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Tree>
    <p:extLst>
      <p:ext uri="{BB962C8B-B14F-4D97-AF65-F5344CB8AC3E}">
        <p14:creationId xmlns:p14="http://schemas.microsoft.com/office/powerpoint/2010/main" val="2132265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990600"/>
            <a:ext cx="3422074" cy="24384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e-DE" b="1" dirty="0">
                <a:solidFill>
                  <a:schemeClr val="tx1"/>
                </a:solidFill>
                <a:latin typeface="Bodoni"/>
              </a:rPr>
              <a:t>Dr. </a:t>
            </a:r>
            <a:r>
              <a:rPr lang="de-DE" b="1" dirty="0" smtClean="0">
                <a:solidFill>
                  <a:schemeClr val="tx1"/>
                </a:solidFill>
                <a:latin typeface="Bodoni"/>
              </a:rPr>
              <a:t>Syed Adnan  </a:t>
            </a:r>
            <a:r>
              <a:rPr lang="de-DE" sz="1600" b="1" dirty="0" smtClean="0">
                <a:solidFill>
                  <a:schemeClr val="tx1"/>
                </a:solidFill>
                <a:latin typeface="Bodoni"/>
              </a:rPr>
              <a:t>Associate Professor </a:t>
            </a:r>
            <a:r>
              <a:rPr lang="en-US" sz="1600" b="1" dirty="0">
                <a:solidFill>
                  <a:schemeClr val="tx1"/>
                </a:solidFill>
                <a:latin typeface="Bodoni"/>
              </a:rPr>
              <a:t>Department of </a:t>
            </a:r>
            <a:r>
              <a:rPr lang="de-DE" sz="1600" b="1" dirty="0">
                <a:solidFill>
                  <a:schemeClr val="tx1"/>
                </a:solidFill>
                <a:latin typeface="Bodoni"/>
              </a:rPr>
              <a:t>Surgery </a:t>
            </a:r>
            <a:r>
              <a:rPr lang="en-US" sz="1600" b="1" dirty="0" smtClean="0">
                <a:solidFill>
                  <a:schemeClr val="tx1"/>
                </a:solidFill>
                <a:latin typeface="Bodoni"/>
              </a:rPr>
              <a:t>The </a:t>
            </a:r>
            <a:r>
              <a:rPr lang="en-US" sz="1600" b="1" dirty="0">
                <a:solidFill>
                  <a:schemeClr val="tx1"/>
                </a:solidFill>
                <a:latin typeface="Bodoni"/>
              </a:rPr>
              <a:t>Aga Khan University, Pakistan </a:t>
            </a:r>
          </a:p>
          <a:p>
            <a:pPr algn="ctr"/>
            <a:endParaRPr lang="en-US" dirty="0">
              <a:latin typeface="Bodoni"/>
            </a:endParaRPr>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ext uri="{D42A27DB-BD31-4B8C-83A1-F6EECF244321}">
                <p14:modId xmlns:p14="http://schemas.microsoft.com/office/powerpoint/2010/main" val="2715785283"/>
              </p:ext>
            </p:extLst>
          </p:nvPr>
        </p:nvGraphicFramePr>
        <p:xfrm>
          <a:off x="1846237" y="3638550"/>
          <a:ext cx="2801963" cy="302688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PCR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Microtome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022429562"/>
              </p:ext>
            </p:extLst>
          </p:nvPr>
        </p:nvGraphicFramePr>
        <p:xfrm>
          <a:off x="4648200" y="3641179"/>
          <a:ext cx="3048000" cy="626021"/>
        </p:xfrm>
        <a:graphic>
          <a:graphicData uri="http://schemas.openxmlformats.org/drawingml/2006/table">
            <a:tbl>
              <a:tblPr firstRow="1" firstCol="1" bandRow="1">
                <a:tableStyleId>{2D5ABB26-0587-4C30-8999-92F81FD0307C}</a:tableStyleId>
              </a:tblPr>
              <a:tblGrid>
                <a:gridCol w="3048000"/>
              </a:tblGrid>
              <a:tr h="234785">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123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5" name="Rectangle 4"/>
          <p:cNvSpPr/>
          <p:nvPr/>
        </p:nvSpPr>
        <p:spPr>
          <a:xfrm>
            <a:off x="2590800" y="304800"/>
            <a:ext cx="4572000" cy="1446550"/>
          </a:xfrm>
          <a:prstGeom prst="rect">
            <a:avLst/>
          </a:prstGeom>
        </p:spPr>
        <p:txBody>
          <a:bodyPr>
            <a:spAutoFit/>
          </a:bodyPr>
          <a:lstStyle/>
          <a:p>
            <a:r>
              <a:rPr lang="en-US" sz="4400" u="sng" dirty="0"/>
              <a:t>Bench no. </a:t>
            </a:r>
            <a:r>
              <a:rPr lang="en-US" sz="4400" u="sng" dirty="0" smtClean="0"/>
              <a:t>A-29</a:t>
            </a:r>
            <a:r>
              <a:rPr lang="en-US" sz="4400" dirty="0"/>
              <a:t/>
            </a:r>
            <a:br>
              <a:rPr lang="en-US" sz="4400" dirty="0"/>
            </a:br>
            <a:endParaRPr lang="en-US" sz="4400" dirty="0"/>
          </a:p>
        </p:txBody>
      </p:sp>
      <p:sp>
        <p:nvSpPr>
          <p:cNvPr id="10" name="Vertical Scroll 9"/>
          <p:cNvSpPr/>
          <p:nvPr/>
        </p:nvSpPr>
        <p:spPr>
          <a:xfrm>
            <a:off x="4724400" y="1066800"/>
            <a:ext cx="4038600" cy="24384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smtClean="0">
                <a:solidFill>
                  <a:schemeClr val="tx1"/>
                </a:solidFill>
                <a:latin typeface="Bodoni"/>
              </a:rPr>
              <a:t>Correlation of Molecular Markers expression and overall survival in  Pancreatic </a:t>
            </a:r>
            <a:r>
              <a:rPr lang="en-US" sz="1600" b="1" dirty="0" err="1" smtClean="0">
                <a:solidFill>
                  <a:schemeClr val="tx1"/>
                </a:solidFill>
                <a:latin typeface="Bodoni"/>
              </a:rPr>
              <a:t>Adeno</a:t>
            </a:r>
            <a:r>
              <a:rPr lang="en-US" sz="1600" b="1" dirty="0" smtClean="0">
                <a:solidFill>
                  <a:schemeClr val="tx1"/>
                </a:solidFill>
                <a:latin typeface="Bodoni"/>
              </a:rPr>
              <a:t> Carcinoma Patients.</a:t>
            </a:r>
            <a:endParaRPr lang="en-US" sz="1600" b="1" dirty="0">
              <a:solidFill>
                <a:schemeClr val="tx1"/>
              </a:solidFill>
              <a:latin typeface="Bodoni"/>
            </a:endParaRPr>
          </a:p>
        </p:txBody>
      </p:sp>
      <p:sp>
        <p:nvSpPr>
          <p:cNvPr id="12" name="TextBox 11"/>
          <p:cNvSpPr txBox="1"/>
          <p:nvPr/>
        </p:nvSpPr>
        <p:spPr>
          <a:xfrm>
            <a:off x="5486400" y="1066800"/>
            <a:ext cx="3200400" cy="369332"/>
          </a:xfrm>
          <a:prstGeom prst="rect">
            <a:avLst/>
          </a:prstGeom>
          <a:noFill/>
        </p:spPr>
        <p:txBody>
          <a:bodyPr wrap="square" rtlCol="0">
            <a:spAutoFit/>
          </a:bodyPr>
          <a:lstStyle/>
          <a:p>
            <a:r>
              <a:rPr lang="en-US" b="1" dirty="0" smtClean="0">
                <a:latin typeface="Bodoni"/>
              </a:rPr>
              <a:t>Feb 2019 – Feb 2021</a:t>
            </a:r>
            <a:endParaRPr lang="en-US" b="1" dirty="0">
              <a:latin typeface="Bodoni"/>
            </a:endParaRPr>
          </a:p>
        </p:txBody>
      </p:sp>
    </p:spTree>
    <p:extLst>
      <p:ext uri="{BB962C8B-B14F-4D97-AF65-F5344CB8AC3E}">
        <p14:creationId xmlns:p14="http://schemas.microsoft.com/office/powerpoint/2010/main" val="3242633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6"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inHorizontal)">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0"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228600"/>
            <a:ext cx="2770496" cy="26670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e-DE" b="1" dirty="0">
                <a:solidFill>
                  <a:schemeClr val="tx1"/>
                </a:solidFill>
                <a:latin typeface="Bodoni"/>
              </a:rPr>
              <a:t>Dr. </a:t>
            </a:r>
            <a:r>
              <a:rPr lang="de-DE" b="1" dirty="0" smtClean="0">
                <a:solidFill>
                  <a:schemeClr val="tx1"/>
                </a:solidFill>
                <a:latin typeface="Bodoni"/>
              </a:rPr>
              <a:t>Ather Enam </a:t>
            </a:r>
            <a:r>
              <a:rPr lang="de-DE" sz="1600" b="1" dirty="0" smtClean="0">
                <a:solidFill>
                  <a:schemeClr val="tx1"/>
                </a:solidFill>
                <a:latin typeface="Bodoni"/>
              </a:rPr>
              <a:t>Professor </a:t>
            </a:r>
            <a:r>
              <a:rPr lang="en-US" sz="1600" b="1" dirty="0" smtClean="0">
                <a:solidFill>
                  <a:schemeClr val="tx1"/>
                </a:solidFill>
                <a:latin typeface="Bodoni"/>
              </a:rPr>
              <a:t>Department </a:t>
            </a:r>
            <a:r>
              <a:rPr lang="en-US" sz="1600" b="1" dirty="0">
                <a:solidFill>
                  <a:schemeClr val="tx1"/>
                </a:solidFill>
                <a:latin typeface="Bodoni"/>
              </a:rPr>
              <a:t>of </a:t>
            </a:r>
            <a:r>
              <a:rPr lang="de-DE" sz="1600" b="1" dirty="0" smtClean="0">
                <a:solidFill>
                  <a:schemeClr val="tx1"/>
                </a:solidFill>
                <a:latin typeface="Bodoni"/>
              </a:rPr>
              <a:t>Surgery. </a:t>
            </a:r>
            <a:r>
              <a:rPr lang="en-US" sz="1600" b="1" dirty="0">
                <a:solidFill>
                  <a:schemeClr val="tx1"/>
                </a:solidFill>
                <a:latin typeface="Bodoni"/>
              </a:rPr>
              <a:t>The Aga Khan University, Pakistan </a:t>
            </a:r>
          </a:p>
          <a:p>
            <a:pPr algn="ctr"/>
            <a:endParaRPr lang="en-US" dirty="0">
              <a:latin typeface="Bodoni"/>
            </a:endParaRPr>
          </a:p>
        </p:txBody>
      </p:sp>
      <p:sp>
        <p:nvSpPr>
          <p:cNvPr id="3" name="Vertical Scroll 2"/>
          <p:cNvSpPr/>
          <p:nvPr/>
        </p:nvSpPr>
        <p:spPr>
          <a:xfrm>
            <a:off x="-228600" y="3124200"/>
            <a:ext cx="3048000" cy="24384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a:solidFill>
                  <a:schemeClr val="tx1"/>
                </a:solidFill>
                <a:latin typeface="Bodoni"/>
              </a:rPr>
              <a:t>Gene expression of cancer stem cell markers in Glioblastoma </a:t>
            </a:r>
            <a:r>
              <a:rPr lang="en-US" sz="1600" b="1" dirty="0" err="1">
                <a:solidFill>
                  <a:schemeClr val="tx1"/>
                </a:solidFill>
                <a:latin typeface="Bodoni"/>
              </a:rPr>
              <a:t>multiforme</a:t>
            </a:r>
            <a:r>
              <a:rPr lang="en-US" sz="2000" b="1" dirty="0" smtClean="0">
                <a:solidFill>
                  <a:schemeClr val="tx1"/>
                </a:solidFill>
                <a:latin typeface="Bodoni"/>
              </a:rPr>
              <a:t>.</a:t>
            </a:r>
            <a:endParaRPr lang="en-US" sz="2000" b="1" dirty="0">
              <a:solidFill>
                <a:schemeClr val="tx1"/>
              </a:solidFill>
              <a:latin typeface="Bodoni"/>
            </a:endParaRPr>
          </a:p>
        </p:txBody>
      </p:sp>
      <p:graphicFrame>
        <p:nvGraphicFramePr>
          <p:cNvPr id="9" name="Table 8"/>
          <p:cNvGraphicFramePr>
            <a:graphicFrameLocks noGrp="1"/>
          </p:cNvGraphicFramePr>
          <p:nvPr>
            <p:extLst>
              <p:ext uri="{D42A27DB-BD31-4B8C-83A1-F6EECF244321}">
                <p14:modId xmlns:p14="http://schemas.microsoft.com/office/powerpoint/2010/main" val="3551346663"/>
              </p:ext>
            </p:extLst>
          </p:nvPr>
        </p:nvGraphicFramePr>
        <p:xfrm>
          <a:off x="2819400" y="4163272"/>
          <a:ext cx="2801963" cy="2694728"/>
        </p:xfrm>
        <a:graphic>
          <a:graphicData uri="http://schemas.openxmlformats.org/drawingml/2006/table">
            <a:tbl>
              <a:tblPr firstRow="1" firstCol="1" bandRow="1">
                <a:tableStyleId>{2D5ABB26-0587-4C30-8999-92F81FD0307C}</a:tableStyleId>
              </a:tblPr>
              <a:tblGrid>
                <a:gridCol w="2801963"/>
              </a:tblGrid>
              <a:tr h="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Microtome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367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350520" y="3124200"/>
            <a:ext cx="2926080" cy="369332"/>
          </a:xfrm>
          <a:prstGeom prst="rect">
            <a:avLst/>
          </a:prstGeom>
        </p:spPr>
        <p:txBody>
          <a:bodyPr wrap="square">
            <a:spAutoFit/>
          </a:bodyPr>
          <a:lstStyle/>
          <a:p>
            <a:r>
              <a:rPr lang="en-US" b="1" dirty="0" smtClean="0"/>
              <a:t>June 2018 – June 2020 </a:t>
            </a:r>
            <a:endParaRPr lang="en-US" b="1" dirty="0"/>
          </a:p>
        </p:txBody>
      </p:sp>
      <p:sp>
        <p:nvSpPr>
          <p:cNvPr id="5" name="Rectangle 4"/>
          <p:cNvSpPr/>
          <p:nvPr/>
        </p:nvSpPr>
        <p:spPr>
          <a:xfrm>
            <a:off x="2590800" y="76200"/>
            <a:ext cx="4572000" cy="1446550"/>
          </a:xfrm>
          <a:prstGeom prst="rect">
            <a:avLst/>
          </a:prstGeom>
        </p:spPr>
        <p:txBody>
          <a:bodyPr>
            <a:spAutoFit/>
          </a:bodyPr>
          <a:lstStyle/>
          <a:p>
            <a:r>
              <a:rPr lang="en-US" sz="4400" u="sng" dirty="0"/>
              <a:t>Bench no. </a:t>
            </a:r>
            <a:r>
              <a:rPr lang="en-US" sz="4400" u="sng" dirty="0" smtClean="0"/>
              <a:t>A-30</a:t>
            </a:r>
            <a:r>
              <a:rPr lang="en-US" sz="4400" dirty="0"/>
              <a:t/>
            </a:r>
            <a:br>
              <a:rPr lang="en-US" sz="4400" dirty="0"/>
            </a:br>
            <a:endParaRPr lang="en-US" sz="4400" dirty="0"/>
          </a:p>
        </p:txBody>
      </p:sp>
      <p:sp>
        <p:nvSpPr>
          <p:cNvPr id="10" name="Vertical Scroll 9"/>
          <p:cNvSpPr/>
          <p:nvPr/>
        </p:nvSpPr>
        <p:spPr>
          <a:xfrm>
            <a:off x="5715000" y="2819400"/>
            <a:ext cx="3429000" cy="24384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a:solidFill>
                  <a:schemeClr val="tx1"/>
                </a:solidFill>
                <a:latin typeface="Bodoni"/>
              </a:rPr>
              <a:t>Stem Cell Markers in Glioblastoma</a:t>
            </a:r>
          </a:p>
        </p:txBody>
      </p:sp>
      <p:sp>
        <p:nvSpPr>
          <p:cNvPr id="12" name="Rectangle 11"/>
          <p:cNvSpPr/>
          <p:nvPr/>
        </p:nvSpPr>
        <p:spPr>
          <a:xfrm>
            <a:off x="6324600" y="2819400"/>
            <a:ext cx="2926080" cy="369332"/>
          </a:xfrm>
          <a:prstGeom prst="rect">
            <a:avLst/>
          </a:prstGeom>
        </p:spPr>
        <p:txBody>
          <a:bodyPr wrap="square">
            <a:spAutoFit/>
          </a:bodyPr>
          <a:lstStyle/>
          <a:p>
            <a:r>
              <a:rPr lang="en-US" b="1" dirty="0" smtClean="0"/>
              <a:t>March 2018 – March 2020 </a:t>
            </a:r>
            <a:endParaRPr lang="en-US" b="1" dirty="0"/>
          </a:p>
        </p:txBody>
      </p:sp>
      <p:sp>
        <p:nvSpPr>
          <p:cNvPr id="13" name="Oval 12"/>
          <p:cNvSpPr/>
          <p:nvPr/>
        </p:nvSpPr>
        <p:spPr>
          <a:xfrm>
            <a:off x="6019800" y="304800"/>
            <a:ext cx="3124200" cy="22860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e-DE" b="1" dirty="0">
                <a:solidFill>
                  <a:schemeClr val="tx1"/>
                </a:solidFill>
                <a:latin typeface="Bodoni"/>
              </a:rPr>
              <a:t>Dr. </a:t>
            </a:r>
            <a:r>
              <a:rPr lang="de-DE" b="1" dirty="0" smtClean="0">
                <a:solidFill>
                  <a:schemeClr val="tx1"/>
                </a:solidFill>
                <a:latin typeface="Bodoni"/>
              </a:rPr>
              <a:t>Syed Adnan  </a:t>
            </a:r>
            <a:r>
              <a:rPr lang="de-DE" sz="1600" b="1" dirty="0" smtClean="0">
                <a:solidFill>
                  <a:schemeClr val="tx1"/>
                </a:solidFill>
                <a:latin typeface="Bodoni"/>
              </a:rPr>
              <a:t>Associate Professor D</a:t>
            </a:r>
            <a:r>
              <a:rPr lang="en-US" sz="1600" b="1" dirty="0" smtClean="0">
                <a:solidFill>
                  <a:schemeClr val="tx1"/>
                </a:solidFill>
                <a:latin typeface="Bodoni"/>
              </a:rPr>
              <a:t>apartment </a:t>
            </a:r>
            <a:r>
              <a:rPr lang="en-US" sz="1600" b="1" dirty="0">
                <a:solidFill>
                  <a:schemeClr val="tx1"/>
                </a:solidFill>
                <a:latin typeface="Bodoni"/>
              </a:rPr>
              <a:t>of </a:t>
            </a:r>
            <a:r>
              <a:rPr lang="de-DE" sz="1600" b="1" dirty="0" smtClean="0">
                <a:solidFill>
                  <a:schemeClr val="tx1"/>
                </a:solidFill>
                <a:latin typeface="Bodoni"/>
              </a:rPr>
              <a:t>Surgery.</a:t>
            </a:r>
            <a:r>
              <a:rPr lang="en-US" sz="1600" b="1" dirty="0" smtClean="0">
                <a:solidFill>
                  <a:schemeClr val="tx1"/>
                </a:solidFill>
                <a:latin typeface="Bodoni"/>
              </a:rPr>
              <a:t>The </a:t>
            </a:r>
            <a:r>
              <a:rPr lang="en-US" sz="1600" b="1" dirty="0">
                <a:solidFill>
                  <a:schemeClr val="tx1"/>
                </a:solidFill>
                <a:latin typeface="Bodoni"/>
              </a:rPr>
              <a:t>Aga Khan University, Pakistan </a:t>
            </a:r>
          </a:p>
          <a:p>
            <a:pPr algn="ctr"/>
            <a:endParaRPr lang="en-US" dirty="0">
              <a:latin typeface="Bodoni"/>
            </a:endParaRPr>
          </a:p>
        </p:txBody>
      </p:sp>
      <p:sp>
        <p:nvSpPr>
          <p:cNvPr id="14" name="Right Arrow 13"/>
          <p:cNvSpPr/>
          <p:nvPr/>
        </p:nvSpPr>
        <p:spPr>
          <a:xfrm>
            <a:off x="990600" y="5676900"/>
            <a:ext cx="16764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Tree>
    <p:extLst>
      <p:ext uri="{BB962C8B-B14F-4D97-AF65-F5344CB8AC3E}">
        <p14:creationId xmlns:p14="http://schemas.microsoft.com/office/powerpoint/2010/main" val="28152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arn(inHorizontal)">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1000"/>
                                        <p:tgtEl>
                                          <p:spTgt spid="14"/>
                                        </p:tgtEl>
                                      </p:cBhvr>
                                    </p:animEffect>
                                    <p:anim calcmode="lin" valueType="num">
                                      <p:cBhvr>
                                        <p:cTn id="18" dur="1000" fill="hold"/>
                                        <p:tgtEl>
                                          <p:spTgt spid="14"/>
                                        </p:tgtEl>
                                        <p:attrNameLst>
                                          <p:attrName>ppt_x</p:attrName>
                                        </p:attrNameLst>
                                      </p:cBhvr>
                                      <p:tavLst>
                                        <p:tav tm="0">
                                          <p:val>
                                            <p:strVal val="#ppt_x"/>
                                          </p:val>
                                        </p:tav>
                                        <p:tav tm="100000">
                                          <p:val>
                                            <p:strVal val="#ppt_x"/>
                                          </p:val>
                                        </p:tav>
                                      </p:tavLst>
                                    </p:anim>
                                    <p:anim calcmode="lin" valueType="num">
                                      <p:cBhvr>
                                        <p:cTn id="19"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B-5</a:t>
            </a:r>
            <a:endParaRPr lang="en-US" dirty="0"/>
          </a:p>
        </p:txBody>
      </p:sp>
      <p:sp>
        <p:nvSpPr>
          <p:cNvPr id="5" name="Oval 4"/>
          <p:cNvSpPr/>
          <p:nvPr/>
        </p:nvSpPr>
        <p:spPr>
          <a:xfrm>
            <a:off x="228600" y="600501"/>
            <a:ext cx="2971800" cy="2599899"/>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Hammad </a:t>
            </a:r>
            <a:r>
              <a:rPr lang="en-US" b="1" dirty="0" smtClean="0">
                <a:solidFill>
                  <a:schemeClr val="tx1"/>
                </a:solidFill>
                <a:latin typeface="Bodoni"/>
              </a:rPr>
              <a:t>Hasan </a:t>
            </a:r>
            <a:r>
              <a:rPr lang="en-US" sz="1600" b="1" dirty="0" smtClean="0">
                <a:solidFill>
                  <a:schemeClr val="tx1"/>
                </a:solidFill>
                <a:latin typeface="Bodoni"/>
              </a:rPr>
              <a:t>Assistant Professor 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Khan University, Pakistan</a:t>
            </a:r>
          </a:p>
        </p:txBody>
      </p:sp>
      <p:sp>
        <p:nvSpPr>
          <p:cNvPr id="6" name="Vertical Scroll 5"/>
          <p:cNvSpPr/>
          <p:nvPr/>
        </p:nvSpPr>
        <p:spPr>
          <a:xfrm>
            <a:off x="5486400" y="1143000"/>
            <a:ext cx="3581400" cy="25908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a:solidFill>
                  <a:schemeClr val="tx1"/>
                </a:solidFill>
                <a:latin typeface="Bodoni"/>
              </a:rPr>
              <a:t>Generation of human adult </a:t>
            </a:r>
            <a:r>
              <a:rPr lang="en-US" sz="1600" b="1" dirty="0" err="1">
                <a:solidFill>
                  <a:schemeClr val="tx1"/>
                </a:solidFill>
                <a:latin typeface="Bodoni"/>
              </a:rPr>
              <a:t>erythroid</a:t>
            </a:r>
            <a:r>
              <a:rPr lang="en-US" sz="1600" b="1" dirty="0">
                <a:solidFill>
                  <a:schemeClr val="tx1"/>
                </a:solidFill>
                <a:latin typeface="Bodoni"/>
              </a:rPr>
              <a:t> cell line for the sustainable production of red blood cells</a:t>
            </a:r>
            <a:r>
              <a:rPr lang="en-US" dirty="0">
                <a:solidFill>
                  <a:srgbClr val="000000"/>
                </a:solidFill>
                <a:latin typeface="Calibri" panose="020F0502020204030204" pitchFamily="34" charset="0"/>
              </a:rPr>
              <a:t>.</a:t>
            </a:r>
            <a:endParaRPr lang="en-US" b="1" dirty="0">
              <a:solidFill>
                <a:schemeClr val="tx1"/>
              </a:solidFill>
              <a:latin typeface="Bodoni"/>
            </a:endParaRPr>
          </a:p>
        </p:txBody>
      </p:sp>
      <p:sp>
        <p:nvSpPr>
          <p:cNvPr id="7" name="Rectangle 6"/>
          <p:cNvSpPr/>
          <p:nvPr/>
        </p:nvSpPr>
        <p:spPr>
          <a:xfrm>
            <a:off x="6441567" y="1143000"/>
            <a:ext cx="2471574" cy="369332"/>
          </a:xfrm>
          <a:prstGeom prst="rect">
            <a:avLst/>
          </a:prstGeom>
        </p:spPr>
        <p:txBody>
          <a:bodyPr wrap="none">
            <a:spAutoFit/>
          </a:bodyPr>
          <a:lstStyle/>
          <a:p>
            <a:pPr algn="ctr">
              <a:defRPr/>
            </a:pPr>
            <a:r>
              <a:rPr lang="en-US" b="1" dirty="0" smtClean="0">
                <a:latin typeface="Bodoni"/>
              </a:rPr>
              <a:t>Nov 2018 </a:t>
            </a:r>
            <a:r>
              <a:rPr lang="en-US" b="1" dirty="0">
                <a:latin typeface="Bodoni"/>
              </a:rPr>
              <a:t>– </a:t>
            </a:r>
            <a:r>
              <a:rPr lang="en-US" b="1" dirty="0" smtClean="0">
                <a:latin typeface="Bodoni"/>
              </a:rPr>
              <a:t>Aug 2019</a:t>
            </a:r>
            <a:endParaRPr lang="en-US" b="1" dirty="0">
              <a:latin typeface="Bodoni"/>
            </a:endParaRPr>
          </a:p>
        </p:txBody>
      </p:sp>
      <p:graphicFrame>
        <p:nvGraphicFramePr>
          <p:cNvPr id="8" name="Table 7"/>
          <p:cNvGraphicFramePr>
            <a:graphicFrameLocks noGrp="1"/>
          </p:cNvGraphicFramePr>
          <p:nvPr>
            <p:extLst>
              <p:ext uri="{D42A27DB-BD31-4B8C-83A1-F6EECF244321}">
                <p14:modId xmlns:p14="http://schemas.microsoft.com/office/powerpoint/2010/main" val="3019591684"/>
              </p:ext>
            </p:extLst>
          </p:nvPr>
        </p:nvGraphicFramePr>
        <p:xfrm>
          <a:off x="1828800" y="3352800"/>
          <a:ext cx="2801963" cy="35755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83984417"/>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0" name="Right Arrow 9"/>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1" name="Right Arrow 10"/>
          <p:cNvSpPr/>
          <p:nvPr/>
        </p:nvSpPr>
        <p:spPr>
          <a:xfrm>
            <a:off x="4800601"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399442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u="sng" dirty="0"/>
              <a:t>Bench no. </a:t>
            </a:r>
            <a:r>
              <a:rPr lang="en-US" u="sng" dirty="0" smtClean="0"/>
              <a:t>B-6</a:t>
            </a:r>
            <a:endParaRPr lang="en-US" dirty="0"/>
          </a:p>
        </p:txBody>
      </p:sp>
      <p:sp>
        <p:nvSpPr>
          <p:cNvPr id="5" name="Oval 4"/>
          <p:cNvSpPr/>
          <p:nvPr/>
        </p:nvSpPr>
        <p:spPr>
          <a:xfrm>
            <a:off x="0" y="381000"/>
            <a:ext cx="3276600" cy="28956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El-Nasir </a:t>
            </a:r>
            <a:r>
              <a:rPr lang="en-US" b="1" dirty="0" smtClean="0">
                <a:solidFill>
                  <a:schemeClr val="tx1"/>
                </a:solidFill>
                <a:latin typeface="Bodoni"/>
              </a:rPr>
              <a:t>Lalani </a:t>
            </a:r>
            <a:r>
              <a:rPr lang="en-US" sz="1600" b="1" dirty="0">
                <a:solidFill>
                  <a:schemeClr val="tx1"/>
                </a:solidFill>
                <a:latin typeface="Bodoni"/>
              </a:rPr>
              <a:t>Director </a:t>
            </a:r>
            <a:r>
              <a:rPr lang="en-US" sz="1600" b="1" dirty="0" smtClean="0">
                <a:solidFill>
                  <a:schemeClr val="tx1"/>
                </a:solidFill>
                <a:latin typeface="Bodoni"/>
              </a:rPr>
              <a:t>CRM</a:t>
            </a:r>
            <a:endParaRPr lang="en-US" sz="1600" b="1" dirty="0">
              <a:solidFill>
                <a:schemeClr val="tx1"/>
              </a:solidFill>
              <a:latin typeface="Bodoni"/>
            </a:endParaRPr>
          </a:p>
          <a:p>
            <a:pPr algn="ctr"/>
            <a:r>
              <a:rPr lang="en-US" sz="1600" b="1" dirty="0" smtClean="0">
                <a:solidFill>
                  <a:schemeClr val="tx1"/>
                </a:solidFill>
                <a:latin typeface="Bodoni"/>
              </a:rPr>
              <a:t>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Khan University, Pakistan</a:t>
            </a:r>
          </a:p>
        </p:txBody>
      </p:sp>
      <p:sp>
        <p:nvSpPr>
          <p:cNvPr id="6" name="Vertical Scroll 5"/>
          <p:cNvSpPr/>
          <p:nvPr/>
        </p:nvSpPr>
        <p:spPr>
          <a:xfrm>
            <a:off x="5486400" y="990600"/>
            <a:ext cx="3581400" cy="2133600"/>
          </a:xfrm>
          <a:prstGeom prst="verticalScroll">
            <a:avLst>
              <a:gd name="adj" fmla="val 25000"/>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smtClean="0">
                <a:solidFill>
                  <a:schemeClr val="tx1"/>
                </a:solidFill>
                <a:latin typeface="Bodoni"/>
              </a:rPr>
              <a:t>Staining  Bench-  H &amp; E.</a:t>
            </a:r>
          </a:p>
          <a:p>
            <a:r>
              <a:rPr lang="en-US" sz="1600" b="1" dirty="0" smtClean="0">
                <a:solidFill>
                  <a:schemeClr val="tx1"/>
                </a:solidFill>
                <a:latin typeface="Bodoni"/>
              </a:rPr>
              <a:t>Pathology Core.</a:t>
            </a:r>
            <a:endParaRPr lang="en-US" sz="1600" b="1" dirty="0">
              <a:solidFill>
                <a:schemeClr val="tx1"/>
              </a:solidFill>
              <a:latin typeface="Bodoni"/>
            </a:endParaRPr>
          </a:p>
        </p:txBody>
      </p:sp>
      <p:sp>
        <p:nvSpPr>
          <p:cNvPr id="7" name="Rectangle 6"/>
          <p:cNvSpPr/>
          <p:nvPr/>
        </p:nvSpPr>
        <p:spPr>
          <a:xfrm>
            <a:off x="6559255" y="1066800"/>
            <a:ext cx="2203745" cy="369332"/>
          </a:xfrm>
          <a:prstGeom prst="rect">
            <a:avLst/>
          </a:prstGeom>
        </p:spPr>
        <p:txBody>
          <a:bodyPr wrap="none">
            <a:spAutoFit/>
          </a:bodyPr>
          <a:lstStyle/>
          <a:p>
            <a:pPr algn="ctr">
              <a:defRPr/>
            </a:pPr>
            <a:r>
              <a:rPr lang="en-US" b="1" dirty="0" smtClean="0">
                <a:solidFill>
                  <a:srgbClr val="000000"/>
                </a:solidFill>
                <a:latin typeface="Calibri" panose="020F0502020204030204" pitchFamily="34" charset="0"/>
              </a:rPr>
              <a:t>Nov 2018 </a:t>
            </a:r>
            <a:r>
              <a:rPr lang="en-US" b="1" dirty="0">
                <a:solidFill>
                  <a:srgbClr val="000000"/>
                </a:solidFill>
                <a:latin typeface="Calibri" panose="020F0502020204030204" pitchFamily="34" charset="0"/>
              </a:rPr>
              <a:t>– </a:t>
            </a:r>
            <a:r>
              <a:rPr lang="en-US" b="1" dirty="0" smtClean="0">
                <a:solidFill>
                  <a:srgbClr val="000000"/>
                </a:solidFill>
                <a:latin typeface="Calibri" panose="020F0502020204030204" pitchFamily="34" charset="0"/>
              </a:rPr>
              <a:t>Aug 2019</a:t>
            </a:r>
            <a:endParaRPr lang="en-US" b="1" dirty="0">
              <a:latin typeface="Bodoni"/>
            </a:endParaRPr>
          </a:p>
        </p:txBody>
      </p:sp>
      <p:graphicFrame>
        <p:nvGraphicFramePr>
          <p:cNvPr id="8" name="Table 7"/>
          <p:cNvGraphicFramePr>
            <a:graphicFrameLocks noGrp="1"/>
          </p:cNvGraphicFramePr>
          <p:nvPr>
            <p:extLst>
              <p:ext uri="{D42A27DB-BD31-4B8C-83A1-F6EECF244321}">
                <p14:modId xmlns:p14="http://schemas.microsoft.com/office/powerpoint/2010/main" val="1403534064"/>
              </p:ext>
            </p:extLst>
          </p:nvPr>
        </p:nvGraphicFramePr>
        <p:xfrm>
          <a:off x="1828800" y="3352800"/>
          <a:ext cx="2801963" cy="35755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085630079"/>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0" name="Right Arrow 9"/>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1" name="Right Arrow 10"/>
          <p:cNvSpPr/>
          <p:nvPr/>
        </p:nvSpPr>
        <p:spPr>
          <a:xfrm>
            <a:off x="4648200"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154384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1000"/>
                                        <p:tgtEl>
                                          <p:spTgt spid="10"/>
                                        </p:tgtEl>
                                      </p:cBhvr>
                                    </p:animEffect>
                                    <p:anim calcmode="lin" valueType="num">
                                      <p:cBhvr>
                                        <p:cTn id="13" dur="1000" fill="hold"/>
                                        <p:tgtEl>
                                          <p:spTgt spid="10"/>
                                        </p:tgtEl>
                                        <p:attrNameLst>
                                          <p:attrName>ppt_x</p:attrName>
                                        </p:attrNameLst>
                                      </p:cBhvr>
                                      <p:tavLst>
                                        <p:tav tm="0">
                                          <p:val>
                                            <p:strVal val="#ppt_x"/>
                                          </p:val>
                                        </p:tav>
                                        <p:tav tm="100000">
                                          <p:val>
                                            <p:strVal val="#ppt_x"/>
                                          </p:val>
                                        </p:tav>
                                      </p:tavLst>
                                    </p:anim>
                                    <p:anim calcmode="lin" valueType="num">
                                      <p:cBhvr>
                                        <p:cTn id="1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1"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u="sng" dirty="0"/>
              <a:t>Bench no. </a:t>
            </a:r>
            <a:r>
              <a:rPr lang="en-US" u="sng" dirty="0" smtClean="0"/>
              <a:t>B-7 &amp; B-8</a:t>
            </a:r>
            <a:endParaRPr lang="en-US" dirty="0"/>
          </a:p>
        </p:txBody>
      </p:sp>
      <p:sp>
        <p:nvSpPr>
          <p:cNvPr id="6" name="Oval 5"/>
          <p:cNvSpPr/>
          <p:nvPr/>
        </p:nvSpPr>
        <p:spPr>
          <a:xfrm>
            <a:off x="0" y="457200"/>
            <a:ext cx="3048000" cy="29718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dirty="0" smtClean="0"/>
              <a:t> </a:t>
            </a:r>
            <a:r>
              <a:rPr lang="en-US" b="1" dirty="0">
                <a:solidFill>
                  <a:schemeClr val="tx1"/>
                </a:solidFill>
                <a:latin typeface="Bodoni"/>
              </a:rPr>
              <a:t>Dr</a:t>
            </a:r>
            <a:r>
              <a:rPr lang="en-US" b="1" dirty="0" smtClean="0">
                <a:solidFill>
                  <a:schemeClr val="tx1"/>
                </a:solidFill>
                <a:latin typeface="Bodoni"/>
              </a:rPr>
              <a:t>. Afsar </a:t>
            </a:r>
            <a:r>
              <a:rPr lang="en-US" b="1" dirty="0">
                <a:solidFill>
                  <a:schemeClr val="tx1"/>
                </a:solidFill>
                <a:latin typeface="Bodoni"/>
              </a:rPr>
              <a:t>Mian. </a:t>
            </a:r>
            <a:r>
              <a:rPr lang="en-US" sz="1600" b="1" dirty="0">
                <a:solidFill>
                  <a:schemeClr val="tx1"/>
                </a:solidFill>
                <a:latin typeface="Bodoni"/>
              </a:rPr>
              <a:t>Assistant </a:t>
            </a:r>
            <a:r>
              <a:rPr lang="en-US" sz="1600" b="1" dirty="0" smtClean="0">
                <a:solidFill>
                  <a:schemeClr val="tx1"/>
                </a:solidFill>
                <a:latin typeface="Bodoni"/>
              </a:rPr>
              <a:t>Professor Centre </a:t>
            </a:r>
            <a:r>
              <a:rPr lang="en-US" sz="1600" b="1" dirty="0">
                <a:solidFill>
                  <a:schemeClr val="tx1"/>
                </a:solidFill>
                <a:latin typeface="Bodoni"/>
              </a:rPr>
              <a:t>for Regenerative Medicine and Stem Cell </a:t>
            </a:r>
            <a:r>
              <a:rPr lang="en-US" sz="1600" b="1" dirty="0" smtClean="0">
                <a:solidFill>
                  <a:schemeClr val="tx1"/>
                </a:solidFill>
                <a:latin typeface="Bodoni"/>
              </a:rPr>
              <a:t>Research.</a:t>
            </a:r>
            <a:endParaRPr lang="en-US" sz="1600" b="1" dirty="0">
              <a:solidFill>
                <a:schemeClr val="tx1"/>
              </a:solidFill>
              <a:latin typeface="Bodoni"/>
            </a:endParaRPr>
          </a:p>
          <a:p>
            <a:pPr algn="ctr"/>
            <a:r>
              <a:rPr lang="en-US" sz="1600" b="1" dirty="0" smtClean="0">
                <a:solidFill>
                  <a:schemeClr val="tx1"/>
                </a:solidFill>
                <a:latin typeface="Bodoni"/>
              </a:rPr>
              <a:t>The </a:t>
            </a:r>
            <a:r>
              <a:rPr lang="en-US" sz="1600" b="1" dirty="0">
                <a:solidFill>
                  <a:schemeClr val="tx1"/>
                </a:solidFill>
                <a:latin typeface="Bodoni"/>
              </a:rPr>
              <a:t>Aga </a:t>
            </a:r>
            <a:r>
              <a:rPr lang="en-US" sz="1600" b="1" dirty="0" smtClean="0">
                <a:solidFill>
                  <a:schemeClr val="tx1"/>
                </a:solidFill>
                <a:latin typeface="Bodoni"/>
              </a:rPr>
              <a:t>Khan </a:t>
            </a:r>
            <a:r>
              <a:rPr lang="en-US" sz="1600" b="1" dirty="0">
                <a:solidFill>
                  <a:schemeClr val="tx1"/>
                </a:solidFill>
                <a:latin typeface="Bodoni"/>
              </a:rPr>
              <a:t>University, Pakistan</a:t>
            </a:r>
          </a:p>
        </p:txBody>
      </p:sp>
      <p:sp>
        <p:nvSpPr>
          <p:cNvPr id="7" name="Vertical Scroll 6"/>
          <p:cNvSpPr/>
          <p:nvPr/>
        </p:nvSpPr>
        <p:spPr>
          <a:xfrm>
            <a:off x="5105400" y="1143000"/>
            <a:ext cx="3581400" cy="23622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r>
              <a:rPr lang="en-US" sz="1600" b="1" dirty="0">
                <a:solidFill>
                  <a:schemeClr val="tx1"/>
                </a:solidFill>
                <a:latin typeface="Bodoni"/>
              </a:rPr>
              <a:t>Role of DHT and HER-2 expression in breast cancer</a:t>
            </a:r>
          </a:p>
        </p:txBody>
      </p:sp>
      <p:sp>
        <p:nvSpPr>
          <p:cNvPr id="8" name="Rectangle 7"/>
          <p:cNvSpPr/>
          <p:nvPr/>
        </p:nvSpPr>
        <p:spPr>
          <a:xfrm>
            <a:off x="6019800" y="1143000"/>
            <a:ext cx="2203745" cy="369332"/>
          </a:xfrm>
          <a:prstGeom prst="rect">
            <a:avLst/>
          </a:prstGeom>
        </p:spPr>
        <p:txBody>
          <a:bodyPr wrap="none">
            <a:spAutoFit/>
          </a:bodyPr>
          <a:lstStyle/>
          <a:p>
            <a:pPr algn="ctr">
              <a:defRPr/>
            </a:pPr>
            <a:r>
              <a:rPr lang="en-US" b="1" dirty="0" smtClean="0">
                <a:solidFill>
                  <a:srgbClr val="000000"/>
                </a:solidFill>
                <a:latin typeface="Calibri" panose="020F0502020204030204" pitchFamily="34" charset="0"/>
              </a:rPr>
              <a:t>Nov 2018 </a:t>
            </a:r>
            <a:r>
              <a:rPr lang="en-US" b="1" dirty="0">
                <a:solidFill>
                  <a:srgbClr val="000000"/>
                </a:solidFill>
                <a:latin typeface="Calibri" panose="020F0502020204030204" pitchFamily="34" charset="0"/>
              </a:rPr>
              <a:t>– </a:t>
            </a:r>
            <a:r>
              <a:rPr lang="en-US" b="1" dirty="0" smtClean="0">
                <a:solidFill>
                  <a:srgbClr val="000000"/>
                </a:solidFill>
                <a:latin typeface="Calibri" panose="020F0502020204030204" pitchFamily="34" charset="0"/>
              </a:rPr>
              <a:t>Aug 2019</a:t>
            </a:r>
            <a:endParaRPr lang="en-US" b="1" dirty="0">
              <a:latin typeface="Bodoni"/>
            </a:endParaRPr>
          </a:p>
        </p:txBody>
      </p:sp>
      <p:graphicFrame>
        <p:nvGraphicFramePr>
          <p:cNvPr id="11" name="Table 10"/>
          <p:cNvGraphicFramePr>
            <a:graphicFrameLocks noGrp="1"/>
          </p:cNvGraphicFramePr>
          <p:nvPr>
            <p:extLst>
              <p:ext uri="{D42A27DB-BD31-4B8C-83A1-F6EECF244321}">
                <p14:modId xmlns:p14="http://schemas.microsoft.com/office/powerpoint/2010/main" val="3448175474"/>
              </p:ext>
            </p:extLst>
          </p:nvPr>
        </p:nvGraphicFramePr>
        <p:xfrm>
          <a:off x="1998637" y="3428999"/>
          <a:ext cx="2801963" cy="3541924"/>
        </p:xfrm>
        <a:graphic>
          <a:graphicData uri="http://schemas.openxmlformats.org/drawingml/2006/table">
            <a:tbl>
              <a:tblPr firstRow="1" firstCol="1" bandRow="1">
                <a:tableStyleId>{2D5ABB26-0587-4C30-8999-92F81FD0307C}</a:tableStyleId>
              </a:tblPr>
              <a:tblGrid>
                <a:gridCol w="2801963"/>
              </a:tblGrid>
              <a:tr h="3231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Bath, Vortex</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dioxide Incubator</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1828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a:t>
                      </a:r>
                      <a:r>
                        <a:rPr lang="en-US" sz="1200" b="1" kern="1200" baseline="0" dirty="0" smtClean="0">
                          <a:solidFill>
                            <a:schemeClr val="tx1"/>
                          </a:solidFill>
                          <a:effectLst/>
                          <a:latin typeface="Bodoni"/>
                          <a:ea typeface="+mn-ea"/>
                          <a:cs typeface="+mn-cs"/>
                        </a:rPr>
                        <a:t> PCs</a:t>
                      </a: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085630079"/>
              </p:ext>
            </p:extLst>
          </p:nvPr>
        </p:nvGraphicFramePr>
        <p:xfrm>
          <a:off x="6172200" y="4876800"/>
          <a:ext cx="2819400" cy="1840173"/>
        </p:xfrm>
        <a:graphic>
          <a:graphicData uri="http://schemas.openxmlformats.org/drawingml/2006/table">
            <a:tbl>
              <a:tblPr firstRow="1" firstCol="1" bandRow="1">
                <a:tableStyleId>{2D5ABB26-0587-4C30-8999-92F81FD0307C}</a:tableStyleId>
              </a:tblPr>
              <a:tblGrid>
                <a:gridCol w="2819400"/>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err="1" smtClean="0">
                          <a:solidFill>
                            <a:schemeClr val="tx1"/>
                          </a:solidFill>
                          <a:effectLst/>
                          <a:latin typeface="Bodoni"/>
                          <a:ea typeface="+mn-ea"/>
                          <a:cs typeface="+mn-cs"/>
                        </a:rPr>
                        <a:t>Chemidot</a:t>
                      </a: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Spectrophotometer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Neon Transfection System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Shaker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Mini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3" name="Right Arrow 12"/>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sp>
        <p:nvSpPr>
          <p:cNvPr id="14" name="Right Arrow 13"/>
          <p:cNvSpPr/>
          <p:nvPr/>
        </p:nvSpPr>
        <p:spPr>
          <a:xfrm>
            <a:off x="4800601" y="5448300"/>
            <a:ext cx="1447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smtClean="0">
                <a:solidFill>
                  <a:schemeClr val="tx1"/>
                </a:solidFill>
                <a:latin typeface="Bodoni"/>
              </a:rPr>
              <a:t>CRM Equipment</a:t>
            </a:r>
            <a:endParaRPr lang="en-US" sz="1400" b="1" dirty="0">
              <a:solidFill>
                <a:schemeClr val="tx1"/>
              </a:solidFill>
              <a:latin typeface="Bodoni"/>
            </a:endParaRPr>
          </a:p>
        </p:txBody>
      </p:sp>
    </p:spTree>
    <p:extLst>
      <p:ext uri="{BB962C8B-B14F-4D97-AF65-F5344CB8AC3E}">
        <p14:creationId xmlns:p14="http://schemas.microsoft.com/office/powerpoint/2010/main" val="210678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1000"/>
                                        <p:tgtEl>
                                          <p:spTgt spid="13"/>
                                        </p:tgtEl>
                                      </p:cBhvr>
                                    </p:animEffect>
                                    <p:anim calcmode="lin" valueType="num">
                                      <p:cBhvr>
                                        <p:cTn id="13" dur="1000" fill="hold"/>
                                        <p:tgtEl>
                                          <p:spTgt spid="13"/>
                                        </p:tgtEl>
                                        <p:attrNameLst>
                                          <p:attrName>ppt_x</p:attrName>
                                        </p:attrNameLst>
                                      </p:cBhvr>
                                      <p:tavLst>
                                        <p:tav tm="0">
                                          <p:val>
                                            <p:strVal val="#ppt_x"/>
                                          </p:val>
                                        </p:tav>
                                        <p:tav tm="100000">
                                          <p:val>
                                            <p:strVal val="#ppt_x"/>
                                          </p:val>
                                        </p:tav>
                                      </p:tavLst>
                                    </p:anim>
                                    <p:anim calcmode="lin" valueType="num">
                                      <p:cBhvr>
                                        <p:cTn id="14"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animEffect transition="in" filter="fade">
                                      <p:cBhvr>
                                        <p:cTn id="19" dur="1000"/>
                                        <p:tgtEl>
                                          <p:spTgt spid="14"/>
                                        </p:tgtEl>
                                      </p:cBhvr>
                                    </p:animEffect>
                                    <p:anim calcmode="lin" valueType="num">
                                      <p:cBhvr>
                                        <p:cTn id="20" dur="1000" fill="hold"/>
                                        <p:tgtEl>
                                          <p:spTgt spid="14"/>
                                        </p:tgtEl>
                                        <p:attrNameLst>
                                          <p:attrName>ppt_x</p:attrName>
                                        </p:attrNameLst>
                                      </p:cBhvr>
                                      <p:tavLst>
                                        <p:tav tm="0">
                                          <p:val>
                                            <p:strVal val="#ppt_x"/>
                                          </p:val>
                                        </p:tav>
                                        <p:tav tm="100000">
                                          <p:val>
                                            <p:strVal val="#ppt_x"/>
                                          </p:val>
                                        </p:tav>
                                      </p:tavLst>
                                    </p:anim>
                                    <p:anim calcmode="lin" valueType="num">
                                      <p:cBhvr>
                                        <p:cTn id="21"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B-9</a:t>
            </a:r>
            <a:endParaRPr lang="en-US" dirty="0"/>
          </a:p>
        </p:txBody>
      </p:sp>
      <p:sp>
        <p:nvSpPr>
          <p:cNvPr id="4" name="Oval 3"/>
          <p:cNvSpPr/>
          <p:nvPr/>
        </p:nvSpPr>
        <p:spPr>
          <a:xfrm>
            <a:off x="228600" y="533400"/>
            <a:ext cx="2667000" cy="26670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smtClean="0">
                <a:solidFill>
                  <a:schemeClr val="tx1"/>
                </a:solidFill>
                <a:latin typeface="Bodoni"/>
              </a:rPr>
              <a:t>Dr. Junaid </a:t>
            </a:r>
            <a:r>
              <a:rPr lang="en-US" sz="1600" b="1" dirty="0" smtClean="0">
                <a:solidFill>
                  <a:schemeClr val="tx1"/>
                </a:solidFill>
                <a:latin typeface="Bodoni"/>
              </a:rPr>
              <a:t>Iqbal. Assistant Professor Pediatrics </a:t>
            </a:r>
            <a:r>
              <a:rPr lang="en-US" sz="1600" b="1" dirty="0">
                <a:solidFill>
                  <a:schemeClr val="tx1"/>
                </a:solidFill>
                <a:latin typeface="Bodoni"/>
              </a:rPr>
              <a:t>&amp; Child </a:t>
            </a:r>
            <a:r>
              <a:rPr lang="en-US" sz="1600" b="1" dirty="0" smtClean="0">
                <a:solidFill>
                  <a:schemeClr val="tx1"/>
                </a:solidFill>
                <a:latin typeface="Bodoni"/>
              </a:rPr>
              <a:t>Health. The Aga Khan University, Pakistan</a:t>
            </a:r>
            <a:endParaRPr lang="en-US" sz="1600" b="1" dirty="0">
              <a:solidFill>
                <a:schemeClr val="tx1"/>
              </a:solidFill>
              <a:latin typeface="Bodoni"/>
            </a:endParaRPr>
          </a:p>
        </p:txBody>
      </p:sp>
      <p:sp>
        <p:nvSpPr>
          <p:cNvPr id="5" name="Vertical Scroll 4"/>
          <p:cNvSpPr/>
          <p:nvPr/>
        </p:nvSpPr>
        <p:spPr>
          <a:xfrm>
            <a:off x="5620603" y="1295400"/>
            <a:ext cx="3505200" cy="22098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a:solidFill>
                  <a:schemeClr val="tx1"/>
                </a:solidFill>
                <a:latin typeface="Bodoni"/>
              </a:rPr>
              <a:t>Development of Intestinal </a:t>
            </a:r>
            <a:r>
              <a:rPr lang="en-US" sz="1600" b="1" dirty="0" err="1">
                <a:solidFill>
                  <a:schemeClr val="tx1"/>
                </a:solidFill>
                <a:latin typeface="Bodoni"/>
              </a:rPr>
              <a:t>Organoids</a:t>
            </a:r>
            <a:r>
              <a:rPr lang="en-US" sz="1600" b="1" dirty="0">
                <a:solidFill>
                  <a:schemeClr val="tx1"/>
                </a:solidFill>
                <a:latin typeface="Bodoni"/>
              </a:rPr>
              <a:t> from Environmental </a:t>
            </a:r>
            <a:r>
              <a:rPr lang="en-US" sz="1600" b="1" dirty="0" err="1">
                <a:solidFill>
                  <a:schemeClr val="tx1"/>
                </a:solidFill>
                <a:latin typeface="Bodoni"/>
              </a:rPr>
              <a:t>Enteropathy</a:t>
            </a:r>
            <a:r>
              <a:rPr lang="en-US" sz="1600" b="1" dirty="0">
                <a:solidFill>
                  <a:schemeClr val="tx1"/>
                </a:solidFill>
                <a:latin typeface="Bodoni"/>
              </a:rPr>
              <a:t> Patient’s Gut</a:t>
            </a:r>
            <a:endParaRPr lang="en-US" sz="2000" b="1" i="1" dirty="0">
              <a:solidFill>
                <a:schemeClr val="tx1"/>
              </a:solidFill>
            </a:endParaRPr>
          </a:p>
        </p:txBody>
      </p:sp>
      <p:sp>
        <p:nvSpPr>
          <p:cNvPr id="7" name="Right Arrow 6"/>
          <p:cNvSpPr/>
          <p:nvPr/>
        </p:nvSpPr>
        <p:spPr>
          <a:xfrm>
            <a:off x="152400" y="5486400"/>
            <a:ext cx="1600200" cy="100584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200" b="1" dirty="0">
                <a:solidFill>
                  <a:schemeClr val="tx1"/>
                </a:solidFill>
                <a:latin typeface="Bodoni"/>
              </a:rPr>
              <a:t>Core Equipment</a:t>
            </a:r>
          </a:p>
        </p:txBody>
      </p:sp>
      <p:graphicFrame>
        <p:nvGraphicFramePr>
          <p:cNvPr id="8" name="Table 7"/>
          <p:cNvGraphicFramePr>
            <a:graphicFrameLocks noGrp="1"/>
          </p:cNvGraphicFramePr>
          <p:nvPr>
            <p:extLst>
              <p:ext uri="{D42A27DB-BD31-4B8C-83A1-F6EECF244321}">
                <p14:modId xmlns:p14="http://schemas.microsoft.com/office/powerpoint/2010/main" val="76851673"/>
              </p:ext>
            </p:extLst>
          </p:nvPr>
        </p:nvGraphicFramePr>
        <p:xfrm>
          <a:off x="2133600" y="3200400"/>
          <a:ext cx="3048000" cy="3472345"/>
        </p:xfrm>
        <a:graphic>
          <a:graphicData uri="http://schemas.openxmlformats.org/drawingml/2006/table">
            <a:tbl>
              <a:tblPr firstRow="1" firstCol="1" bandRow="1">
                <a:tableStyleId>{2D5ABB26-0587-4C30-8999-92F81FD0307C}</a:tableStyleId>
              </a:tblPr>
              <a:tblGrid>
                <a:gridCol w="3048000"/>
              </a:tblGrid>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62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375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848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9" name="TextBox 8"/>
          <p:cNvSpPr txBox="1"/>
          <p:nvPr/>
        </p:nvSpPr>
        <p:spPr>
          <a:xfrm>
            <a:off x="6237027" y="1295400"/>
            <a:ext cx="2754573" cy="338554"/>
          </a:xfrm>
          <a:prstGeom prst="rect">
            <a:avLst/>
          </a:prstGeom>
          <a:solidFill>
            <a:srgbClr val="008D4F"/>
          </a:solidFill>
        </p:spPr>
        <p:txBody>
          <a:bodyPr wrap="square" rtlCol="0">
            <a:spAutoFit/>
          </a:bodyPr>
          <a:lstStyle/>
          <a:p>
            <a:pPr algn="ctr"/>
            <a:r>
              <a:rPr lang="en-US" sz="1600" b="1" dirty="0" smtClean="0">
                <a:latin typeface="Bodoni"/>
              </a:rPr>
              <a:t>Jan 2018 </a:t>
            </a:r>
            <a:r>
              <a:rPr lang="en-US" sz="1600" b="1" dirty="0">
                <a:latin typeface="Bodoni"/>
              </a:rPr>
              <a:t>– </a:t>
            </a:r>
            <a:r>
              <a:rPr lang="en-US" sz="1600" b="1" dirty="0" smtClean="0">
                <a:latin typeface="Bodoni"/>
              </a:rPr>
              <a:t>Oct 2019</a:t>
            </a:r>
            <a:endParaRPr lang="en-US" sz="1600" b="1" dirty="0">
              <a:latin typeface="Bodoni"/>
            </a:endParaRPr>
          </a:p>
        </p:txBody>
      </p:sp>
    </p:spTree>
    <p:extLst>
      <p:ext uri="{BB962C8B-B14F-4D97-AF65-F5344CB8AC3E}">
        <p14:creationId xmlns:p14="http://schemas.microsoft.com/office/powerpoint/2010/main" val="31251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B-10</a:t>
            </a:r>
            <a:endParaRPr lang="en-US" dirty="0"/>
          </a:p>
        </p:txBody>
      </p:sp>
      <p:sp>
        <p:nvSpPr>
          <p:cNvPr id="3" name="Oval 2"/>
          <p:cNvSpPr/>
          <p:nvPr/>
        </p:nvSpPr>
        <p:spPr>
          <a:xfrm>
            <a:off x="235526" y="457200"/>
            <a:ext cx="2736274" cy="2590800"/>
          </a:xfrm>
          <a:prstGeom prst="ellipse">
            <a:avLst/>
          </a:prstGeom>
          <a:solidFill>
            <a:srgbClr val="0093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Ali Faisal Saleem</a:t>
            </a:r>
          </a:p>
          <a:p>
            <a:pPr algn="ctr"/>
            <a:r>
              <a:rPr lang="en-US" sz="1600" b="1" dirty="0">
                <a:solidFill>
                  <a:schemeClr val="tx1"/>
                </a:solidFill>
                <a:latin typeface="Bodoni"/>
              </a:rPr>
              <a:t>Assistant </a:t>
            </a:r>
            <a:r>
              <a:rPr lang="en-US" sz="1600" b="1" dirty="0" smtClean="0">
                <a:solidFill>
                  <a:schemeClr val="tx1"/>
                </a:solidFill>
                <a:latin typeface="Bodoni"/>
              </a:rPr>
              <a:t>Professor </a:t>
            </a:r>
            <a:r>
              <a:rPr lang="en-US" sz="1600" b="1" dirty="0">
                <a:solidFill>
                  <a:schemeClr val="tx1"/>
                </a:solidFill>
                <a:latin typeface="Bodoni"/>
              </a:rPr>
              <a:t>Paediatrics &amp; Child </a:t>
            </a:r>
            <a:r>
              <a:rPr lang="en-US" sz="1600" b="1" dirty="0" smtClean="0">
                <a:solidFill>
                  <a:schemeClr val="tx1"/>
                </a:solidFill>
                <a:latin typeface="Bodoni"/>
              </a:rPr>
              <a:t>Health. </a:t>
            </a:r>
            <a:r>
              <a:rPr lang="en-US" sz="1600" b="1" dirty="0">
                <a:solidFill>
                  <a:schemeClr val="tx1"/>
                </a:solidFill>
                <a:latin typeface="Bodoni"/>
              </a:rPr>
              <a:t>The Aga Khan University, Pakistan</a:t>
            </a:r>
          </a:p>
        </p:txBody>
      </p:sp>
      <p:sp>
        <p:nvSpPr>
          <p:cNvPr id="4" name="Vertical Scroll 3"/>
          <p:cNvSpPr/>
          <p:nvPr/>
        </p:nvSpPr>
        <p:spPr>
          <a:xfrm>
            <a:off x="4724400" y="1371600"/>
            <a:ext cx="4191000" cy="2737874"/>
          </a:xfrm>
          <a:prstGeom prst="verticalScroll">
            <a:avLst>
              <a:gd name="adj" fmla="val 18980"/>
            </a:avLst>
          </a:prstGeom>
          <a:solidFill>
            <a:srgbClr val="00934F"/>
          </a:solidFill>
          <a:ln/>
        </p:spPr>
        <p:style>
          <a:lnRef idx="3">
            <a:schemeClr val="lt1"/>
          </a:lnRef>
          <a:fillRef idx="1">
            <a:schemeClr val="accent3"/>
          </a:fillRef>
          <a:effectRef idx="1">
            <a:schemeClr val="accent3"/>
          </a:effectRef>
          <a:fontRef idx="minor">
            <a:schemeClr val="lt1"/>
          </a:fontRef>
        </p:style>
        <p:txBody>
          <a:bodyPr rtlCol="0" anchor="ctr"/>
          <a:lstStyle/>
          <a:p>
            <a:pPr algn="ctr"/>
            <a:endParaRPr lang="en-US" sz="2000" b="1" i="1" dirty="0" smtClean="0">
              <a:solidFill>
                <a:schemeClr val="tx1"/>
              </a:solidFill>
            </a:endParaRPr>
          </a:p>
          <a:p>
            <a:pPr algn="ctr"/>
            <a:r>
              <a:rPr lang="en-US" sz="1600" b="1" dirty="0" smtClean="0">
                <a:solidFill>
                  <a:schemeClr val="tx1"/>
                </a:solidFill>
                <a:latin typeface="Bodoni"/>
              </a:rPr>
              <a:t>CHAIN </a:t>
            </a:r>
            <a:r>
              <a:rPr lang="en-US" sz="1600" b="1" dirty="0">
                <a:solidFill>
                  <a:schemeClr val="tx1"/>
                </a:solidFill>
                <a:latin typeface="Bodoni"/>
              </a:rPr>
              <a:t>PROTOCOL</a:t>
            </a:r>
          </a:p>
          <a:p>
            <a:pPr lvl="0" algn="ctr"/>
            <a:endParaRPr lang="en-US" sz="2000" b="1" i="1" u="sng" dirty="0" smtClean="0">
              <a:solidFill>
                <a:schemeClr val="bg1"/>
              </a:solidFill>
              <a:effectLst>
                <a:outerShdw blurRad="38100" dist="38100" dir="2700000" algn="tl">
                  <a:srgbClr val="000000">
                    <a:alpha val="43137"/>
                  </a:srgbClr>
                </a:outerShdw>
              </a:effectLst>
              <a:latin typeface="Arial Narrow" pitchFamily="34" charset="0"/>
            </a:endParaRPr>
          </a:p>
          <a:p>
            <a:pPr algn="ctr"/>
            <a:r>
              <a:rPr lang="en-US" sz="1600" b="1" dirty="0">
                <a:solidFill>
                  <a:schemeClr val="tx1"/>
                </a:solidFill>
                <a:latin typeface="Bodoni"/>
              </a:rPr>
              <a:t>This is a cohort study, aiming towards evidence based care of acutely ill, undernourished children in limited resource settings – cohort study</a:t>
            </a:r>
          </a:p>
        </p:txBody>
      </p:sp>
      <p:sp>
        <p:nvSpPr>
          <p:cNvPr id="5" name="TextBox 4"/>
          <p:cNvSpPr txBox="1"/>
          <p:nvPr/>
        </p:nvSpPr>
        <p:spPr>
          <a:xfrm>
            <a:off x="5950424" y="1447800"/>
            <a:ext cx="2362200" cy="338554"/>
          </a:xfrm>
          <a:prstGeom prst="rect">
            <a:avLst/>
          </a:prstGeom>
          <a:solidFill>
            <a:srgbClr val="00934F"/>
          </a:solidFill>
        </p:spPr>
        <p:txBody>
          <a:bodyPr wrap="square" rtlCol="0">
            <a:spAutoFit/>
          </a:bodyPr>
          <a:lstStyle/>
          <a:p>
            <a:pPr algn="ctr"/>
            <a:r>
              <a:rPr lang="en-US" sz="1600" b="1" dirty="0" smtClean="0">
                <a:latin typeface="Bodoni"/>
              </a:rPr>
              <a:t>Oct 2016 </a:t>
            </a:r>
            <a:r>
              <a:rPr lang="en-US" sz="1600" b="1" dirty="0">
                <a:latin typeface="Bodoni"/>
              </a:rPr>
              <a:t>– </a:t>
            </a:r>
            <a:r>
              <a:rPr lang="en-US" sz="1600" b="1" dirty="0" smtClean="0">
                <a:latin typeface="Bodoni"/>
              </a:rPr>
              <a:t>Mar 2019</a:t>
            </a:r>
            <a:endParaRPr lang="en-US" sz="1600" b="1" dirty="0">
              <a:latin typeface="Bodoni"/>
            </a:endParaRPr>
          </a:p>
        </p:txBody>
      </p:sp>
      <p:sp>
        <p:nvSpPr>
          <p:cNvPr id="6" name="Right Arrow 5"/>
          <p:cNvSpPr/>
          <p:nvPr/>
        </p:nvSpPr>
        <p:spPr>
          <a:xfrm>
            <a:off x="6927" y="3048000"/>
            <a:ext cx="1828800" cy="1181100"/>
          </a:xfrm>
          <a:prstGeom prst="rightArrow">
            <a:avLst/>
          </a:prstGeom>
          <a:solidFill>
            <a:srgbClr val="0093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7" name="Right Arrow 6"/>
          <p:cNvSpPr/>
          <p:nvPr/>
        </p:nvSpPr>
        <p:spPr>
          <a:xfrm>
            <a:off x="4495800" y="5448300"/>
            <a:ext cx="1898073" cy="1181100"/>
          </a:xfrm>
          <a:prstGeom prst="rightArrow">
            <a:avLst/>
          </a:prstGeom>
          <a:solidFill>
            <a:srgbClr val="0093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8" name="Table 7"/>
          <p:cNvGraphicFramePr>
            <a:graphicFrameLocks noGrp="1"/>
          </p:cNvGraphicFramePr>
          <p:nvPr>
            <p:extLst>
              <p:ext uri="{D42A27DB-BD31-4B8C-83A1-F6EECF244321}">
                <p14:modId xmlns:p14="http://schemas.microsoft.com/office/powerpoint/2010/main" val="376714022"/>
              </p:ext>
            </p:extLst>
          </p:nvPr>
        </p:nvGraphicFramePr>
        <p:xfrm>
          <a:off x="1835727" y="3369506"/>
          <a:ext cx="2604135" cy="3336094"/>
        </p:xfrm>
        <a:graphic>
          <a:graphicData uri="http://schemas.openxmlformats.org/drawingml/2006/table">
            <a:tbl>
              <a:tblPr firstRow="1" firstCol="1" bandRow="1">
                <a:tableStyleId>{2D5ABB26-0587-4C30-8999-92F81FD0307C}</a:tableStyleId>
              </a:tblPr>
              <a:tblGrid>
                <a:gridCol w="2604135"/>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Refrigerated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Non 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Water 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Vortex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Under 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Ultra 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Tissue 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5012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Inverted 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207394136"/>
              </p:ext>
            </p:extLst>
          </p:nvPr>
        </p:nvGraphicFramePr>
        <p:xfrm>
          <a:off x="6427210" y="5031716"/>
          <a:ext cx="2604135" cy="1613536"/>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8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bl>
          </a:graphicData>
        </a:graphic>
      </p:graphicFrame>
    </p:spTree>
    <p:extLst>
      <p:ext uri="{BB962C8B-B14F-4D97-AF65-F5344CB8AC3E}">
        <p14:creationId xmlns:p14="http://schemas.microsoft.com/office/powerpoint/2010/main" val="437158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Vertical Scroll 9"/>
          <p:cNvSpPr/>
          <p:nvPr/>
        </p:nvSpPr>
        <p:spPr>
          <a:xfrm>
            <a:off x="4648200" y="762000"/>
            <a:ext cx="3428999" cy="2743200"/>
          </a:xfrm>
          <a:prstGeom prst="verticalScroll">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SEEM Pakistan</a:t>
            </a:r>
          </a:p>
          <a:p>
            <a:pPr algn="ctr"/>
            <a:endParaRPr lang="en-US" sz="1600" b="1" dirty="0">
              <a:solidFill>
                <a:schemeClr val="tx1"/>
              </a:solidFill>
              <a:latin typeface="Bodoni"/>
            </a:endParaRPr>
          </a:p>
          <a:p>
            <a:pPr algn="ctr"/>
            <a:r>
              <a:rPr lang="en-US" sz="1600" b="1" dirty="0">
                <a:solidFill>
                  <a:schemeClr val="tx1"/>
                </a:solidFill>
                <a:latin typeface="Bodoni"/>
              </a:rPr>
              <a:t>This Study covers the aspect of Environmental </a:t>
            </a:r>
            <a:r>
              <a:rPr lang="en-US" sz="1600" b="1" dirty="0" err="1">
                <a:solidFill>
                  <a:schemeClr val="tx1"/>
                </a:solidFill>
                <a:latin typeface="Bodoni"/>
              </a:rPr>
              <a:t>enteropathy</a:t>
            </a:r>
            <a:r>
              <a:rPr lang="en-US" sz="1600" b="1" dirty="0">
                <a:solidFill>
                  <a:schemeClr val="tx1"/>
                </a:solidFill>
                <a:latin typeface="Bodoni"/>
              </a:rPr>
              <a:t> &amp; malnutrition in Pakistan</a:t>
            </a:r>
          </a:p>
        </p:txBody>
      </p:sp>
      <p:sp>
        <p:nvSpPr>
          <p:cNvPr id="13" name="TextBox 12"/>
          <p:cNvSpPr txBox="1"/>
          <p:nvPr/>
        </p:nvSpPr>
        <p:spPr>
          <a:xfrm>
            <a:off x="5410200" y="789801"/>
            <a:ext cx="2209800" cy="338554"/>
          </a:xfrm>
          <a:prstGeom prst="rect">
            <a:avLst/>
          </a:prstGeom>
          <a:solidFill>
            <a:srgbClr val="008D4F"/>
          </a:solidFill>
        </p:spPr>
        <p:txBody>
          <a:bodyPr wrap="square" rtlCol="0">
            <a:spAutoFit/>
          </a:bodyPr>
          <a:lstStyle/>
          <a:p>
            <a:pPr algn="ctr"/>
            <a:r>
              <a:rPr lang="en-US" sz="1600" b="1" dirty="0" smtClean="0">
                <a:latin typeface="Bodoni"/>
              </a:rPr>
              <a:t>Nov 2015 – Oct 2019</a:t>
            </a:r>
            <a:endParaRPr lang="en-US" sz="1600" b="1" dirty="0">
              <a:latin typeface="Bodoni"/>
            </a:endParaRPr>
          </a:p>
        </p:txBody>
      </p:sp>
      <p:sp>
        <p:nvSpPr>
          <p:cNvPr id="15" name="Right Arrow 14"/>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a:solidFill>
                  <a:schemeClr val="tx1"/>
                </a:solidFill>
                <a:latin typeface="Bodoni"/>
              </a:rPr>
              <a:t>Core Equipment</a:t>
            </a:r>
          </a:p>
        </p:txBody>
      </p:sp>
      <p:sp>
        <p:nvSpPr>
          <p:cNvPr id="17" name="Right Arrow 16"/>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400" b="1" dirty="0">
                <a:solidFill>
                  <a:schemeClr val="tx1"/>
                </a:solidFill>
                <a:latin typeface="Bodoni"/>
              </a:rPr>
              <a:t>Grant Equipment</a:t>
            </a:r>
          </a:p>
        </p:txBody>
      </p:sp>
      <p:graphicFrame>
        <p:nvGraphicFramePr>
          <p:cNvPr id="18" name="Table 17"/>
          <p:cNvGraphicFramePr>
            <a:graphicFrameLocks noGrp="1"/>
          </p:cNvGraphicFramePr>
          <p:nvPr>
            <p:extLst>
              <p:ext uri="{D42A27DB-BD31-4B8C-83A1-F6EECF244321}">
                <p14:modId xmlns:p14="http://schemas.microsoft.com/office/powerpoint/2010/main" val="2609600791"/>
              </p:ext>
            </p:extLst>
          </p:nvPr>
        </p:nvGraphicFramePr>
        <p:xfrm>
          <a:off x="1905000" y="3489957"/>
          <a:ext cx="2604135" cy="3368043"/>
        </p:xfrm>
        <a:graphic>
          <a:graphicData uri="http://schemas.openxmlformats.org/drawingml/2006/table">
            <a:tbl>
              <a:tblPr firstRow="1" firstCol="1" bandRow="1">
                <a:tableStyleId>{2D5ABB26-0587-4C30-8999-92F81FD0307C}</a:tableStyleId>
              </a:tblPr>
              <a:tblGrid>
                <a:gridCol w="2604135"/>
              </a:tblGrid>
              <a:tr h="231247">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pH </a:t>
                      </a:r>
                      <a:r>
                        <a:rPr lang="en-US" sz="1200" b="1" kern="1200" dirty="0">
                          <a:solidFill>
                            <a:schemeClr val="tx1"/>
                          </a:solidFill>
                          <a:effectLst/>
                          <a:latin typeface="Bodoni"/>
                          <a:ea typeface="+mn-ea"/>
                          <a:cs typeface="+mn-cs"/>
                        </a:rPr>
                        <a:t>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 </a:t>
                      </a: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a:t>
                      </a:r>
                      <a:r>
                        <a:rPr lang="en-US" sz="1200" b="1" kern="1200" dirty="0" smtClean="0">
                          <a:solidFill>
                            <a:schemeClr val="tx1"/>
                          </a:solidFill>
                          <a:effectLst/>
                          <a:latin typeface="Bodoni"/>
                          <a:ea typeface="+mn-ea"/>
                          <a:cs typeface="+mn-cs"/>
                        </a:rPr>
                        <a:t>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419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622983735"/>
              </p:ext>
            </p:extLst>
          </p:nvPr>
        </p:nvGraphicFramePr>
        <p:xfrm>
          <a:off x="6400800" y="3581399"/>
          <a:ext cx="2604135" cy="3291840"/>
        </p:xfrm>
        <a:graphic>
          <a:graphicData uri="http://schemas.openxmlformats.org/drawingml/2006/table">
            <a:tbl>
              <a:tblPr firstRow="1" firstCol="1" bandRow="1">
                <a:tableStyleId>{2D5ABB26-0587-4C30-8999-92F81FD0307C}</a:tableStyleId>
              </a:tblPr>
              <a:tblGrid>
                <a:gridCol w="2604135"/>
              </a:tblGrid>
              <a:tr h="33789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Biosafety </a:t>
                      </a:r>
                      <a:r>
                        <a:rPr lang="en-US" sz="1200" b="1" kern="1200" dirty="0">
                          <a:solidFill>
                            <a:schemeClr val="tx1"/>
                          </a:solidFill>
                          <a:effectLst/>
                          <a:latin typeface="Bodoni"/>
                        </a:rPr>
                        <a:t>Cabinet</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789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Water </a:t>
                      </a:r>
                      <a:r>
                        <a:rPr lang="en-US" sz="1200" b="1" kern="1200" dirty="0">
                          <a:solidFill>
                            <a:schemeClr val="tx1"/>
                          </a:solidFill>
                          <a:effectLst/>
                          <a:latin typeface="Bodoni"/>
                        </a:rPr>
                        <a:t>Bath</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789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684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Taqman </a:t>
                      </a:r>
                      <a:r>
                        <a:rPr lang="en-US" sz="1200" b="1" kern="1200" dirty="0">
                          <a:solidFill>
                            <a:schemeClr val="tx1"/>
                          </a:solidFill>
                          <a:effectLst/>
                          <a:latin typeface="Bodoni"/>
                        </a:rPr>
                        <a:t>Low Density Array (TLDA)</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4850">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Bioplex- </a:t>
                      </a:r>
                      <a:r>
                        <a:rPr lang="en-US" sz="1200" b="1" kern="1200" dirty="0">
                          <a:solidFill>
                            <a:schemeClr val="tx1"/>
                          </a:solidFill>
                          <a:effectLst/>
                          <a:latin typeface="Bodoni"/>
                        </a:rPr>
                        <a:t>Luminex Array</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684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BD- </a:t>
                      </a:r>
                      <a:r>
                        <a:rPr lang="en-US" sz="1200" b="1" kern="1200" dirty="0">
                          <a:solidFill>
                            <a:schemeClr val="tx1"/>
                          </a:solidFill>
                          <a:effectLst/>
                          <a:latin typeface="Bodoni"/>
                        </a:rPr>
                        <a:t>FACS- Celesta (to be arrived &amp; installed)</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789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Bead </a:t>
                      </a:r>
                      <a:r>
                        <a:rPr lang="en-US" sz="1200" b="1" kern="1200" dirty="0">
                          <a:solidFill>
                            <a:schemeClr val="tx1"/>
                          </a:solidFill>
                          <a:effectLst/>
                          <a:latin typeface="Bodoni"/>
                        </a:rPr>
                        <a:t>beater</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789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Gel </a:t>
                      </a:r>
                      <a:r>
                        <a:rPr lang="en-US" sz="1200" b="1" kern="1200" dirty="0">
                          <a:solidFill>
                            <a:schemeClr val="tx1"/>
                          </a:solidFill>
                          <a:effectLst/>
                          <a:latin typeface="Bodoni"/>
                        </a:rPr>
                        <a:t>documentation System</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14" name="Oval 13"/>
          <p:cNvSpPr/>
          <p:nvPr/>
        </p:nvSpPr>
        <p:spPr>
          <a:xfrm>
            <a:off x="6927" y="381000"/>
            <a:ext cx="2888673" cy="25908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S. Asad Ali</a:t>
            </a:r>
          </a:p>
          <a:p>
            <a:pPr algn="ctr"/>
            <a:r>
              <a:rPr lang="en-US" sz="1600" b="1" dirty="0" smtClean="0">
                <a:solidFill>
                  <a:schemeClr val="tx1"/>
                </a:solidFill>
                <a:latin typeface="Bodoni"/>
              </a:rPr>
              <a:t>Associate Professor Pediatrics </a:t>
            </a:r>
            <a:r>
              <a:rPr lang="en-US" sz="1600" b="1" dirty="0">
                <a:solidFill>
                  <a:schemeClr val="tx1"/>
                </a:solidFill>
                <a:latin typeface="Bodoni"/>
              </a:rPr>
              <a:t>&amp; Child </a:t>
            </a:r>
            <a:r>
              <a:rPr lang="en-US" sz="1600" b="1" dirty="0" smtClean="0">
                <a:solidFill>
                  <a:schemeClr val="tx1"/>
                </a:solidFill>
                <a:latin typeface="Bodoni"/>
              </a:rPr>
              <a:t>Health. </a:t>
            </a:r>
            <a:r>
              <a:rPr lang="en-US" sz="1600" b="1" dirty="0">
                <a:solidFill>
                  <a:schemeClr val="tx1"/>
                </a:solidFill>
                <a:latin typeface="Bodoni"/>
              </a:rPr>
              <a:t>The Aga  Khan University, Pakistan</a:t>
            </a:r>
          </a:p>
        </p:txBody>
      </p:sp>
      <p:sp>
        <p:nvSpPr>
          <p:cNvPr id="3" name="Rectangle 2"/>
          <p:cNvSpPr/>
          <p:nvPr/>
        </p:nvSpPr>
        <p:spPr>
          <a:xfrm>
            <a:off x="2590800" y="68759"/>
            <a:ext cx="4859022" cy="769441"/>
          </a:xfrm>
          <a:prstGeom prst="rect">
            <a:avLst/>
          </a:prstGeom>
        </p:spPr>
        <p:txBody>
          <a:bodyPr wrap="none">
            <a:spAutoFit/>
          </a:bodyPr>
          <a:lstStyle/>
          <a:p>
            <a:r>
              <a:rPr lang="en-US" sz="4400" u="sng" dirty="0">
                <a:solidFill>
                  <a:prstClr val="black"/>
                </a:solidFill>
              </a:rPr>
              <a:t>Bench no. </a:t>
            </a:r>
            <a:r>
              <a:rPr lang="en-US" sz="4400" u="sng" dirty="0" smtClean="0">
                <a:solidFill>
                  <a:prstClr val="black"/>
                </a:solidFill>
              </a:rPr>
              <a:t>B-11 &amp; 12</a:t>
            </a:r>
            <a:endParaRPr lang="en-US" dirty="0"/>
          </a:p>
        </p:txBody>
      </p:sp>
    </p:spTree>
    <p:extLst>
      <p:ext uri="{BB962C8B-B14F-4D97-AF65-F5344CB8AC3E}">
        <p14:creationId xmlns:p14="http://schemas.microsoft.com/office/powerpoint/2010/main" val="79375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Horizontal)">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fade">
                                      <p:cBhvr>
                                        <p:cTn id="19" dur="1000"/>
                                        <p:tgtEl>
                                          <p:spTgt spid="17"/>
                                        </p:tgtEl>
                                      </p:cBhvr>
                                    </p:animEffect>
                                    <p:anim calcmode="lin" valueType="num">
                                      <p:cBhvr>
                                        <p:cTn id="20" dur="1000" fill="hold"/>
                                        <p:tgtEl>
                                          <p:spTgt spid="17"/>
                                        </p:tgtEl>
                                        <p:attrNameLst>
                                          <p:attrName>ppt_x</p:attrName>
                                        </p:attrNameLst>
                                      </p:cBhvr>
                                      <p:tavLst>
                                        <p:tav tm="0">
                                          <p:val>
                                            <p:strVal val="#ppt_x"/>
                                          </p:val>
                                        </p:tav>
                                        <p:tav tm="100000">
                                          <p:val>
                                            <p:strVal val="#ppt_x"/>
                                          </p:val>
                                        </p:tav>
                                      </p:tavLst>
                                    </p:anim>
                                    <p:anim calcmode="lin" valueType="num">
                                      <p:cBhvr>
                                        <p:cTn id="21"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5" grpId="0" animBg="1"/>
      <p:bldP spid="1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val 1"/>
          <p:cNvSpPr/>
          <p:nvPr/>
        </p:nvSpPr>
        <p:spPr>
          <a:xfrm>
            <a:off x="6927" y="838200"/>
            <a:ext cx="3041073" cy="24384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 </a:t>
            </a:r>
            <a:r>
              <a:rPr lang="en-US" b="1" dirty="0">
                <a:solidFill>
                  <a:schemeClr val="tx1"/>
                </a:solidFill>
                <a:latin typeface="Bodoni"/>
              </a:rPr>
              <a:t>Dr. Fyezah Jehan</a:t>
            </a:r>
          </a:p>
          <a:p>
            <a:pPr algn="ctr"/>
            <a:r>
              <a:rPr lang="en-US" sz="1600" b="1" dirty="0">
                <a:solidFill>
                  <a:schemeClr val="tx1"/>
                </a:solidFill>
                <a:latin typeface="Bodoni"/>
              </a:rPr>
              <a:t>Assistant Professor Pediatrics &amp; Child </a:t>
            </a:r>
            <a:r>
              <a:rPr lang="en-US" sz="1600" b="1" dirty="0" smtClean="0">
                <a:solidFill>
                  <a:schemeClr val="tx1"/>
                </a:solidFill>
                <a:latin typeface="Bodoni"/>
              </a:rPr>
              <a:t>Health. The Aga Khan University, Pakistan</a:t>
            </a:r>
            <a:endParaRPr lang="en-US" sz="1600" b="1" dirty="0">
              <a:solidFill>
                <a:schemeClr val="tx1"/>
              </a:solidFill>
              <a:latin typeface="Bodoni"/>
            </a:endParaRPr>
          </a:p>
        </p:txBody>
      </p:sp>
      <p:sp>
        <p:nvSpPr>
          <p:cNvPr id="3" name="Vertical Scroll 2"/>
          <p:cNvSpPr/>
          <p:nvPr/>
        </p:nvSpPr>
        <p:spPr>
          <a:xfrm>
            <a:off x="4343400" y="1143000"/>
            <a:ext cx="4343400" cy="2438400"/>
          </a:xfrm>
          <a:prstGeom prst="verticalScroll">
            <a:avLst>
              <a:gd name="adj" fmla="val 25000"/>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a:solidFill>
                  <a:schemeClr val="tx1"/>
                </a:solidFill>
                <a:latin typeface="Bodoni"/>
              </a:rPr>
              <a:t>Impact of lung ultrasound (PLUS) on management of pneumonia in low resource settings.</a:t>
            </a:r>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ext uri="{D42A27DB-BD31-4B8C-83A1-F6EECF244321}">
                <p14:modId xmlns:p14="http://schemas.microsoft.com/office/powerpoint/2010/main" val="1190016343"/>
              </p:ext>
            </p:extLst>
          </p:nvPr>
        </p:nvGraphicFramePr>
        <p:xfrm>
          <a:off x="1828800" y="4191000"/>
          <a:ext cx="2604135" cy="2560320"/>
        </p:xfrm>
        <a:graphic>
          <a:graphicData uri="http://schemas.openxmlformats.org/drawingml/2006/table">
            <a:tbl>
              <a:tblPr firstRow="1" firstCol="1" bandRow="1">
                <a:tableStyleId>{2D5ABB26-0587-4C30-8999-92F81FD0307C}</a:tableStyleId>
              </a:tblPr>
              <a:tblGrid>
                <a:gridCol w="2604135"/>
              </a:tblGrid>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360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8" name="TextBox 7"/>
          <p:cNvSpPr txBox="1"/>
          <p:nvPr/>
        </p:nvSpPr>
        <p:spPr>
          <a:xfrm>
            <a:off x="5943600" y="1337846"/>
            <a:ext cx="2667000" cy="338554"/>
          </a:xfrm>
          <a:prstGeom prst="rect">
            <a:avLst/>
          </a:prstGeom>
          <a:solidFill>
            <a:srgbClr val="008D4F"/>
          </a:solidFill>
        </p:spPr>
        <p:txBody>
          <a:bodyPr wrap="square" rtlCol="0">
            <a:spAutoFit/>
          </a:bodyPr>
          <a:lstStyle/>
          <a:p>
            <a:pPr algn="ctr">
              <a:defRPr/>
            </a:pPr>
            <a:r>
              <a:rPr lang="en-US" sz="1600" b="1" dirty="0" smtClean="0">
                <a:latin typeface="Bodoni"/>
              </a:rPr>
              <a:t>Oct</a:t>
            </a:r>
            <a:r>
              <a:rPr lang="en-US" sz="1600" b="1" i="1" dirty="0">
                <a:latin typeface="Bodoni"/>
              </a:rPr>
              <a:t> </a:t>
            </a:r>
            <a:r>
              <a:rPr lang="en-US" sz="1600" b="1" dirty="0" smtClean="0">
                <a:latin typeface="Bodoni"/>
              </a:rPr>
              <a:t>2018</a:t>
            </a:r>
            <a:r>
              <a:rPr lang="en-US" sz="1600" b="1" i="1" dirty="0" smtClean="0">
                <a:latin typeface="Bodoni"/>
              </a:rPr>
              <a:t>– </a:t>
            </a:r>
            <a:r>
              <a:rPr lang="en-US" sz="1600" b="1" dirty="0" smtClean="0">
                <a:latin typeface="Bodoni"/>
              </a:rPr>
              <a:t>March 2019</a:t>
            </a:r>
            <a:endParaRPr lang="en-US" sz="1600" b="1" dirty="0">
              <a:latin typeface="Bodoni"/>
            </a:endParaRPr>
          </a:p>
        </p:txBody>
      </p:sp>
      <p:sp>
        <p:nvSpPr>
          <p:cNvPr id="4" name="Rectangle 3"/>
          <p:cNvSpPr/>
          <p:nvPr/>
        </p:nvSpPr>
        <p:spPr>
          <a:xfrm>
            <a:off x="2903561" y="437866"/>
            <a:ext cx="3329758" cy="707886"/>
          </a:xfrm>
          <a:prstGeom prst="rect">
            <a:avLst/>
          </a:prstGeom>
        </p:spPr>
        <p:txBody>
          <a:bodyPr wrap="none">
            <a:spAutoFit/>
          </a:bodyPr>
          <a:lstStyle/>
          <a:p>
            <a:r>
              <a:rPr lang="en-US" sz="4000" u="sng" dirty="0">
                <a:solidFill>
                  <a:prstClr val="black"/>
                </a:solidFill>
                <a:latin typeface="+mj-lt"/>
                <a:ea typeface="+mj-ea"/>
                <a:cs typeface="+mj-cs"/>
              </a:rPr>
              <a:t>Bench no. </a:t>
            </a:r>
            <a:r>
              <a:rPr lang="en-US" sz="4000" u="sng" dirty="0" smtClean="0">
                <a:solidFill>
                  <a:prstClr val="black"/>
                </a:solidFill>
                <a:latin typeface="+mj-lt"/>
                <a:ea typeface="+mj-ea"/>
                <a:cs typeface="+mj-cs"/>
              </a:rPr>
              <a:t>B-13</a:t>
            </a:r>
            <a:endParaRPr lang="en-US" sz="4000" u="sng" dirty="0">
              <a:solidFill>
                <a:prstClr val="black"/>
              </a:solidFill>
              <a:latin typeface="+mj-lt"/>
              <a:ea typeface="+mj-ea"/>
              <a:cs typeface="+mj-cs"/>
            </a:endParaRPr>
          </a:p>
        </p:txBody>
      </p:sp>
      <p:sp>
        <p:nvSpPr>
          <p:cNvPr id="10" name="Right Arrow 9"/>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5" name="Table 4"/>
          <p:cNvGraphicFramePr>
            <a:graphicFrameLocks noGrp="1"/>
          </p:cNvGraphicFramePr>
          <p:nvPr>
            <p:extLst>
              <p:ext uri="{D42A27DB-BD31-4B8C-83A1-F6EECF244321}">
                <p14:modId xmlns:p14="http://schemas.microsoft.com/office/powerpoint/2010/main" val="175075837"/>
              </p:ext>
            </p:extLst>
          </p:nvPr>
        </p:nvGraphicFramePr>
        <p:xfrm>
          <a:off x="6387465" y="4800600"/>
          <a:ext cx="2604135" cy="1882585"/>
        </p:xfrm>
        <a:graphic>
          <a:graphicData uri="http://schemas.openxmlformats.org/drawingml/2006/table">
            <a:tbl>
              <a:tblPr firstRow="1" firstCol="1" bandRow="1">
                <a:tableStyleId>{2D5ABB26-0587-4C30-8999-92F81FD0307C}</a:tableStyleId>
              </a:tblPr>
              <a:tblGrid>
                <a:gridCol w="2604135"/>
              </a:tblGrid>
              <a:tr h="382777">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Biosafety </a:t>
                      </a:r>
                      <a:r>
                        <a:rPr lang="en-US" sz="1200" b="1" kern="1200" dirty="0">
                          <a:solidFill>
                            <a:schemeClr val="tx1"/>
                          </a:solidFill>
                          <a:effectLst/>
                          <a:latin typeface="Bodoni"/>
                        </a:rPr>
                        <a:t>Cabinet</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2777">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Water </a:t>
                      </a:r>
                      <a:r>
                        <a:rPr lang="en-US" sz="1200" b="1" kern="1200" dirty="0">
                          <a:solidFill>
                            <a:schemeClr val="tx1"/>
                          </a:solidFill>
                          <a:effectLst/>
                          <a:latin typeface="Bodoni"/>
                        </a:rPr>
                        <a:t>Bath</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82777">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69">
                <a:tc>
                  <a:txBody>
                    <a:bodyPr/>
                    <a:lstStyle/>
                    <a:p>
                      <a:pPr marL="0" marR="0" algn="ctr" defTabSz="914400" rtl="0" eaLnBrk="1" latinLnBrk="0" hangingPunct="1">
                        <a:lnSpc>
                          <a:spcPct val="100000"/>
                        </a:lnSpc>
                        <a:spcBef>
                          <a:spcPts val="0"/>
                        </a:spcBef>
                        <a:spcAft>
                          <a:spcPts val="0"/>
                        </a:spcAft>
                      </a:pPr>
                      <a:r>
                        <a:rPr lang="en-US" sz="1200" b="1" kern="1200" dirty="0" err="1" smtClean="0">
                          <a:solidFill>
                            <a:schemeClr val="tx1"/>
                          </a:solidFill>
                          <a:effectLst/>
                          <a:latin typeface="Bodoni"/>
                        </a:rPr>
                        <a:t>MagPix</a:t>
                      </a:r>
                      <a:endParaRPr lang="en-US" sz="1200" b="1" kern="1200" dirty="0" smtClean="0">
                        <a:solidFill>
                          <a:schemeClr val="tx1"/>
                        </a:solidFill>
                        <a:effectLst/>
                        <a:latin typeface="Bodoni"/>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34785">
                <a:tc>
                  <a:txBody>
                    <a:bodyPr/>
                    <a:lstStyle/>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Heat Block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Tree>
    <p:extLst>
      <p:ext uri="{BB962C8B-B14F-4D97-AF65-F5344CB8AC3E}">
        <p14:creationId xmlns:p14="http://schemas.microsoft.com/office/powerpoint/2010/main" val="536805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Oval 3"/>
          <p:cNvSpPr/>
          <p:nvPr/>
        </p:nvSpPr>
        <p:spPr>
          <a:xfrm>
            <a:off x="304800" y="1219200"/>
            <a:ext cx="2895600" cy="28194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t>
            </a:r>
            <a:r>
              <a:rPr lang="en-US" b="1" dirty="0" smtClean="0">
                <a:solidFill>
                  <a:schemeClr val="tx1"/>
                </a:solidFill>
                <a:latin typeface="Bodoni"/>
              </a:rPr>
              <a:t>Zahra Hasan </a:t>
            </a:r>
            <a:r>
              <a:rPr lang="en-US" sz="1600" b="1" dirty="0" smtClean="0">
                <a:solidFill>
                  <a:schemeClr val="tx1"/>
                </a:solidFill>
                <a:latin typeface="Bodoni"/>
              </a:rPr>
              <a:t>Professor</a:t>
            </a:r>
            <a:endParaRPr lang="en-US" sz="1600" b="1" dirty="0">
              <a:solidFill>
                <a:schemeClr val="tx1"/>
              </a:solidFill>
              <a:latin typeface="Bodoni"/>
            </a:endParaRPr>
          </a:p>
          <a:p>
            <a:pPr algn="ctr"/>
            <a:r>
              <a:rPr lang="en-US" sz="1600" b="1" dirty="0">
                <a:solidFill>
                  <a:schemeClr val="tx1"/>
                </a:solidFill>
                <a:latin typeface="Bodoni"/>
              </a:rPr>
              <a:t>Pathology &amp; Lab </a:t>
            </a:r>
            <a:r>
              <a:rPr lang="en-US" sz="1600" b="1" dirty="0" smtClean="0">
                <a:solidFill>
                  <a:schemeClr val="tx1"/>
                </a:solidFill>
                <a:latin typeface="Bodoni"/>
              </a:rPr>
              <a:t>Medicine. </a:t>
            </a:r>
            <a:r>
              <a:rPr lang="en-US" sz="1600" b="1" dirty="0">
                <a:solidFill>
                  <a:schemeClr val="tx1"/>
                </a:solidFill>
                <a:latin typeface="Bodoni"/>
              </a:rPr>
              <a:t>The Aga  Khan University, Pakistan</a:t>
            </a:r>
          </a:p>
        </p:txBody>
      </p:sp>
      <p:sp>
        <p:nvSpPr>
          <p:cNvPr id="9" name="Vertical Scroll 8"/>
          <p:cNvSpPr/>
          <p:nvPr/>
        </p:nvSpPr>
        <p:spPr>
          <a:xfrm>
            <a:off x="4038600" y="1371600"/>
            <a:ext cx="4953000" cy="3276600"/>
          </a:xfrm>
          <a:prstGeom prst="verticalScroll">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lvl="0" algn="ctr"/>
            <a:r>
              <a:rPr lang="en-US" sz="1600" b="1" dirty="0" smtClean="0">
                <a:solidFill>
                  <a:schemeClr val="tx1"/>
                </a:solidFill>
                <a:latin typeface="Bodoni"/>
              </a:rPr>
              <a:t> </a:t>
            </a:r>
            <a:r>
              <a:rPr lang="en-US" sz="1600" b="1" dirty="0">
                <a:solidFill>
                  <a:schemeClr val="tx1"/>
                </a:solidFill>
                <a:latin typeface="Bodoni"/>
              </a:rPr>
              <a:t>From latent tuberculosis to active TB: </a:t>
            </a:r>
            <a:endParaRPr lang="en-US" sz="1600" b="1" dirty="0" smtClean="0">
              <a:solidFill>
                <a:schemeClr val="tx1"/>
              </a:solidFill>
              <a:latin typeface="Bodoni"/>
            </a:endParaRPr>
          </a:p>
          <a:p>
            <a:pPr lvl="0" algn="ctr"/>
            <a:endParaRPr lang="en-US" sz="1600" b="1" dirty="0" smtClean="0">
              <a:solidFill>
                <a:schemeClr val="tx1"/>
              </a:solidFill>
              <a:latin typeface="Bodoni"/>
            </a:endParaRPr>
          </a:p>
          <a:p>
            <a:pPr lvl="0" algn="ctr"/>
            <a:r>
              <a:rPr lang="en-US" sz="1600" b="1" dirty="0" smtClean="0">
                <a:solidFill>
                  <a:schemeClr val="tx1"/>
                </a:solidFill>
                <a:latin typeface="Bodoni"/>
              </a:rPr>
              <a:t>It will help understanding </a:t>
            </a:r>
            <a:r>
              <a:rPr lang="en-US" sz="1600" b="1" dirty="0">
                <a:solidFill>
                  <a:schemeClr val="tx1"/>
                </a:solidFill>
                <a:latin typeface="Bodoni"/>
              </a:rPr>
              <a:t>the mechanism of disease progression in Diabetes with reference to suppressor of cytokine signaling molecules (SOCS</a:t>
            </a:r>
            <a:r>
              <a:rPr lang="en-US" sz="1600" b="1" dirty="0" smtClean="0">
                <a:solidFill>
                  <a:schemeClr val="tx1"/>
                </a:solidFill>
                <a:latin typeface="Bodoni"/>
              </a:rPr>
              <a:t>). </a:t>
            </a:r>
            <a:endParaRPr lang="en-US" sz="1600" b="1" dirty="0">
              <a:solidFill>
                <a:schemeClr val="tx1"/>
              </a:solidFill>
              <a:latin typeface="Bodoni"/>
            </a:endParaRPr>
          </a:p>
          <a:p>
            <a:pPr algn="ctr"/>
            <a:endParaRPr lang="en-US" sz="1400" b="1" dirty="0">
              <a:solidFill>
                <a:schemeClr val="tx1"/>
              </a:solidFill>
              <a:effectLst>
                <a:outerShdw blurRad="38100" dist="38100" dir="2700000" algn="tl">
                  <a:srgbClr val="000000">
                    <a:alpha val="43137"/>
                  </a:srgbClr>
                </a:outerShdw>
              </a:effectLst>
            </a:endParaRPr>
          </a:p>
        </p:txBody>
      </p:sp>
      <p:sp>
        <p:nvSpPr>
          <p:cNvPr id="12" name="TextBox 11"/>
          <p:cNvSpPr txBox="1"/>
          <p:nvPr/>
        </p:nvSpPr>
        <p:spPr>
          <a:xfrm>
            <a:off x="5105400" y="1414046"/>
            <a:ext cx="3276600" cy="338554"/>
          </a:xfrm>
          <a:prstGeom prst="rect">
            <a:avLst/>
          </a:prstGeom>
          <a:solidFill>
            <a:srgbClr val="008D4F"/>
          </a:solidFill>
        </p:spPr>
        <p:txBody>
          <a:bodyPr wrap="square" rtlCol="0">
            <a:spAutoFit/>
          </a:bodyPr>
          <a:lstStyle/>
          <a:p>
            <a:pPr algn="ctr">
              <a:defRPr/>
            </a:pPr>
            <a:r>
              <a:rPr lang="en-US" sz="1600" b="1" dirty="0" smtClean="0">
                <a:latin typeface="Bodoni"/>
              </a:rPr>
              <a:t>Apr 2018 </a:t>
            </a:r>
            <a:r>
              <a:rPr lang="en-US" sz="1600" b="1" dirty="0">
                <a:latin typeface="Bodoni"/>
              </a:rPr>
              <a:t>– </a:t>
            </a:r>
            <a:r>
              <a:rPr lang="en-US" sz="1600" b="1" dirty="0" smtClean="0">
                <a:latin typeface="Bodoni"/>
              </a:rPr>
              <a:t>Jan 2020 </a:t>
            </a:r>
            <a:endParaRPr lang="en-US" sz="1600" b="1" dirty="0">
              <a:latin typeface="Bodoni"/>
            </a:endParaRPr>
          </a:p>
        </p:txBody>
      </p:sp>
      <p:sp>
        <p:nvSpPr>
          <p:cNvPr id="2" name="Rectangle 1"/>
          <p:cNvSpPr/>
          <p:nvPr/>
        </p:nvSpPr>
        <p:spPr>
          <a:xfrm>
            <a:off x="3050275" y="512760"/>
            <a:ext cx="4572000" cy="1015663"/>
          </a:xfrm>
          <a:prstGeom prst="rect">
            <a:avLst/>
          </a:prstGeom>
        </p:spPr>
        <p:txBody>
          <a:bodyPr>
            <a:spAutoFit/>
          </a:bodyPr>
          <a:lstStyle/>
          <a:p>
            <a:r>
              <a:rPr lang="en-US" sz="4400" u="sng" dirty="0">
                <a:solidFill>
                  <a:prstClr val="black"/>
                </a:solidFill>
              </a:rPr>
              <a:t>Bench no. </a:t>
            </a:r>
            <a:r>
              <a:rPr lang="en-US" sz="4400" u="sng" dirty="0" smtClean="0">
                <a:solidFill>
                  <a:prstClr val="black"/>
                </a:solidFill>
              </a:rPr>
              <a:t>B-15</a:t>
            </a:r>
            <a:r>
              <a:rPr lang="en-US" sz="4400" dirty="0"/>
              <a:t/>
            </a:r>
            <a:br>
              <a:rPr lang="en-US" sz="4400" dirty="0"/>
            </a:br>
            <a:endParaRPr lang="en-US" sz="1600" b="1" dirty="0">
              <a:latin typeface="Bodoni"/>
            </a:endParaRPr>
          </a:p>
        </p:txBody>
      </p:sp>
      <p:sp>
        <p:nvSpPr>
          <p:cNvPr id="7" name="Right Arrow 6"/>
          <p:cNvSpPr/>
          <p:nvPr/>
        </p:nvSpPr>
        <p:spPr>
          <a:xfrm>
            <a:off x="457200" y="5486400"/>
            <a:ext cx="1898073" cy="10668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5" name="Table 4"/>
          <p:cNvGraphicFramePr>
            <a:graphicFrameLocks noGrp="1"/>
          </p:cNvGraphicFramePr>
          <p:nvPr>
            <p:extLst>
              <p:ext uri="{D42A27DB-BD31-4B8C-83A1-F6EECF244321}">
                <p14:modId xmlns:p14="http://schemas.microsoft.com/office/powerpoint/2010/main" val="3845506357"/>
              </p:ext>
            </p:extLst>
          </p:nvPr>
        </p:nvGraphicFramePr>
        <p:xfrm>
          <a:off x="2438400" y="5105400"/>
          <a:ext cx="2604135" cy="1600200"/>
        </p:xfrm>
        <a:graphic>
          <a:graphicData uri="http://schemas.openxmlformats.org/drawingml/2006/table">
            <a:tbl>
              <a:tblPr firstRow="1" firstCol="1" bandRow="1">
                <a:tableStyleId>{2D5ABB26-0587-4C30-8999-92F81FD0307C}</a:tableStyleId>
              </a:tblPr>
              <a:tblGrid>
                <a:gridCol w="2604135"/>
              </a:tblGrid>
              <a:tr h="594486">
                <a:tc>
                  <a:txBody>
                    <a:bodyPr/>
                    <a:lstStyle/>
                    <a:p>
                      <a:pPr marL="0" marR="0" algn="ctr" defTabSz="914400" rtl="0" eaLnBrk="1" latinLnBrk="0" hangingPunct="1">
                        <a:lnSpc>
                          <a:spcPct val="100000"/>
                        </a:lnSpc>
                        <a:spcBef>
                          <a:spcPts val="0"/>
                        </a:spcBef>
                        <a:spcAft>
                          <a:spcPts val="0"/>
                        </a:spcAft>
                      </a:pPr>
                      <a:endParaRPr lang="en-US" sz="1600" b="1" kern="1200" dirty="0" smtClean="0">
                        <a:solidFill>
                          <a:schemeClr val="tx1"/>
                        </a:solidFill>
                        <a:latin typeface="Bodoni"/>
                        <a:ea typeface="+mn-ea"/>
                        <a:cs typeface="+mn-cs"/>
                      </a:endParaRPr>
                    </a:p>
                    <a:p>
                      <a:pPr marL="0" marR="0" algn="ctr" defTabSz="914400" rtl="0" eaLnBrk="1" latinLnBrk="0" hangingPunct="1">
                        <a:lnSpc>
                          <a:spcPct val="100000"/>
                        </a:lnSpc>
                        <a:spcBef>
                          <a:spcPts val="0"/>
                        </a:spcBef>
                        <a:spcAft>
                          <a:spcPts val="0"/>
                        </a:spcAft>
                      </a:pPr>
                      <a:r>
                        <a:rPr lang="en-US" sz="1600" b="1" kern="1200" dirty="0" smtClean="0">
                          <a:solidFill>
                            <a:schemeClr val="tx1"/>
                          </a:solidFill>
                          <a:latin typeface="Bodoni"/>
                          <a:ea typeface="+mn-ea"/>
                          <a:cs typeface="+mn-cs"/>
                        </a:rPr>
                        <a:t>Bench Top PC</a:t>
                      </a:r>
                      <a:endParaRPr lang="en-US" sz="16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2857">
                <a:tc>
                  <a:txBody>
                    <a:bodyPr/>
                    <a:lstStyle/>
                    <a:p>
                      <a:pPr marL="0" marR="0" algn="ctr" defTabSz="914400" rtl="0" eaLnBrk="1" latinLnBrk="0" hangingPunct="1">
                        <a:lnSpc>
                          <a:spcPct val="100000"/>
                        </a:lnSpc>
                        <a:spcBef>
                          <a:spcPts val="0"/>
                        </a:spcBef>
                        <a:spcAft>
                          <a:spcPts val="0"/>
                        </a:spcAft>
                      </a:pPr>
                      <a:r>
                        <a:rPr lang="en-US" sz="1600" b="1" kern="1200" dirty="0" smtClean="0">
                          <a:solidFill>
                            <a:schemeClr val="tx1"/>
                          </a:solidFill>
                          <a:latin typeface="Bodoni"/>
                          <a:ea typeface="+mn-ea"/>
                          <a:cs typeface="+mn-cs"/>
                        </a:rPr>
                        <a:t>External Hard Drive</a:t>
                      </a:r>
                      <a:endParaRPr lang="en-US" sz="16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02857">
                <a:tc>
                  <a:txBody>
                    <a:bodyPr/>
                    <a:lstStyle/>
                    <a:p>
                      <a:pPr marL="0" marR="0" algn="ctr" defTabSz="914400" rtl="0" eaLnBrk="1" latinLnBrk="0" hangingPunct="1">
                        <a:lnSpc>
                          <a:spcPct val="100000"/>
                        </a:lnSpc>
                        <a:spcBef>
                          <a:spcPts val="0"/>
                        </a:spcBef>
                        <a:spcAft>
                          <a:spcPts val="0"/>
                        </a:spcAft>
                      </a:pPr>
                      <a:r>
                        <a:rPr lang="en-US" sz="1600" b="1" kern="1200" dirty="0" smtClean="0">
                          <a:solidFill>
                            <a:schemeClr val="tx1"/>
                          </a:solidFill>
                          <a:latin typeface="Bodoni"/>
                          <a:ea typeface="+mn-ea"/>
                          <a:cs typeface="+mn-cs"/>
                        </a:rPr>
                        <a:t>External UPS</a:t>
                      </a:r>
                      <a:endParaRPr lang="en-US" sz="16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Tree>
    <p:extLst>
      <p:ext uri="{BB962C8B-B14F-4D97-AF65-F5344CB8AC3E}">
        <p14:creationId xmlns:p14="http://schemas.microsoft.com/office/powerpoint/2010/main" val="32125004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A-6</a:t>
            </a:r>
            <a:endParaRPr lang="en-US" u="sng" dirty="0"/>
          </a:p>
        </p:txBody>
      </p:sp>
      <p:sp>
        <p:nvSpPr>
          <p:cNvPr id="4" name="Oval 3"/>
          <p:cNvSpPr/>
          <p:nvPr/>
        </p:nvSpPr>
        <p:spPr>
          <a:xfrm>
            <a:off x="0" y="533400"/>
            <a:ext cx="3124200" cy="2430518"/>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spcBef>
                <a:spcPct val="20000"/>
              </a:spcBef>
            </a:pPr>
            <a:r>
              <a:rPr lang="en-US" b="1" dirty="0">
                <a:solidFill>
                  <a:schemeClr val="tx1"/>
                </a:solidFill>
                <a:latin typeface="Bodoni"/>
              </a:rPr>
              <a:t>Dr. S. Asad Ali</a:t>
            </a:r>
          </a:p>
          <a:p>
            <a:pPr algn="ctr"/>
            <a:r>
              <a:rPr lang="en-US" sz="1600" b="1" dirty="0" smtClean="0">
                <a:solidFill>
                  <a:schemeClr val="tx1"/>
                </a:solidFill>
                <a:latin typeface="Bodoni"/>
              </a:rPr>
              <a:t>Associate Professor Pediatrics </a:t>
            </a:r>
            <a:r>
              <a:rPr lang="en-US" sz="1600" b="1" dirty="0">
                <a:solidFill>
                  <a:schemeClr val="tx1"/>
                </a:solidFill>
                <a:latin typeface="Bodoni"/>
              </a:rPr>
              <a:t>&amp;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
        <p:nvSpPr>
          <p:cNvPr id="5" name="Vertical Scroll 4"/>
          <p:cNvSpPr/>
          <p:nvPr/>
        </p:nvSpPr>
        <p:spPr>
          <a:xfrm>
            <a:off x="5801436" y="304800"/>
            <a:ext cx="3364173" cy="2895600"/>
          </a:xfrm>
          <a:prstGeom prst="verticalScroll">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sz="1200" b="1" dirty="0" smtClean="0">
              <a:solidFill>
                <a:schemeClr val="tx1"/>
              </a:solidFill>
              <a:effectLst>
                <a:outerShdw blurRad="38100" dist="38100" dir="2700000" algn="tl">
                  <a:srgbClr val="000000">
                    <a:alpha val="43137"/>
                  </a:srgbClr>
                </a:outerShdw>
              </a:effectLst>
              <a:latin typeface="Bodoni"/>
            </a:endParaRPr>
          </a:p>
          <a:p>
            <a:pPr algn="ctr"/>
            <a:endParaRPr lang="en-US" sz="1400" b="1" dirty="0" smtClean="0">
              <a:solidFill>
                <a:schemeClr val="tx1"/>
              </a:solidFill>
              <a:latin typeface="Bodoni"/>
            </a:endParaRPr>
          </a:p>
          <a:p>
            <a:pPr algn="ctr"/>
            <a:r>
              <a:rPr lang="en-US" sz="1600" b="1" dirty="0">
                <a:solidFill>
                  <a:schemeClr val="tx1"/>
                </a:solidFill>
                <a:latin typeface="Bodoni"/>
              </a:rPr>
              <a:t>I</a:t>
            </a:r>
            <a:r>
              <a:rPr lang="en-US" sz="1600" b="1" dirty="0" smtClean="0">
                <a:solidFill>
                  <a:schemeClr val="tx1"/>
                </a:solidFill>
                <a:latin typeface="Bodoni"/>
              </a:rPr>
              <a:t>ntussusception </a:t>
            </a:r>
            <a:r>
              <a:rPr lang="en-US" sz="1600" b="1" dirty="0">
                <a:solidFill>
                  <a:schemeClr val="tx1"/>
                </a:solidFill>
                <a:latin typeface="Bodoni"/>
              </a:rPr>
              <a:t>Study</a:t>
            </a:r>
          </a:p>
          <a:p>
            <a:pPr algn="ctr"/>
            <a:endParaRPr lang="en-US" sz="1400" b="1" dirty="0">
              <a:solidFill>
                <a:schemeClr val="tx1"/>
              </a:solidFill>
              <a:latin typeface="Bodoni"/>
            </a:endParaRPr>
          </a:p>
          <a:p>
            <a:pPr algn="ctr"/>
            <a:r>
              <a:rPr lang="en-US" sz="1600" b="1" dirty="0">
                <a:solidFill>
                  <a:schemeClr val="tx1"/>
                </a:solidFill>
                <a:latin typeface="Bodoni"/>
              </a:rPr>
              <a:t>A self controlled Case Series Study, based on Intussusception Monitoring in infants after Introduction of Oral Rotavirus Vaccine</a:t>
            </a:r>
            <a:r>
              <a:rPr lang="en-US" sz="1600" b="1" dirty="0" smtClean="0">
                <a:solidFill>
                  <a:schemeClr val="tx1"/>
                </a:solidFill>
                <a:latin typeface="Bodoni"/>
              </a:rPr>
              <a:t>: Self-Controlled </a:t>
            </a:r>
            <a:r>
              <a:rPr lang="en-US" sz="1600" b="1" dirty="0">
                <a:solidFill>
                  <a:schemeClr val="tx1"/>
                </a:solidFill>
                <a:latin typeface="Bodoni"/>
              </a:rPr>
              <a:t>Case-Series in Pakistan </a:t>
            </a:r>
            <a:r>
              <a:rPr lang="en-US" sz="1600" b="1" dirty="0" smtClean="0">
                <a:solidFill>
                  <a:schemeClr val="tx1"/>
                </a:solidFill>
                <a:latin typeface="Bodoni"/>
              </a:rPr>
              <a:t>hospitals.</a:t>
            </a:r>
            <a:endParaRPr lang="en-US" sz="1600" b="1" dirty="0">
              <a:solidFill>
                <a:schemeClr val="tx1"/>
              </a:solidFill>
              <a:latin typeface="Bodoni"/>
            </a:endParaRPr>
          </a:p>
          <a:p>
            <a:pPr algn="ctr"/>
            <a:endParaRPr lang="en-US" sz="1600" b="1" dirty="0">
              <a:solidFill>
                <a:schemeClr val="tx1"/>
              </a:solidFill>
              <a:effectLst>
                <a:outerShdw blurRad="38100" dist="38100" dir="2700000" algn="tl">
                  <a:srgbClr val="000000">
                    <a:alpha val="43137"/>
                  </a:srgbClr>
                </a:outerShdw>
              </a:effectLst>
              <a:latin typeface="Bodoni"/>
            </a:endParaRPr>
          </a:p>
        </p:txBody>
      </p:sp>
      <p:sp>
        <p:nvSpPr>
          <p:cNvPr id="6" name="Right Arrow 5"/>
          <p:cNvSpPr/>
          <p:nvPr/>
        </p:nvSpPr>
        <p:spPr>
          <a:xfrm>
            <a:off x="6927" y="30480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7" name="Right Arrow 6"/>
          <p:cNvSpPr/>
          <p:nvPr/>
        </p:nvSpPr>
        <p:spPr>
          <a:xfrm>
            <a:off x="4495800" y="5448300"/>
            <a:ext cx="1898073"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8" name="Table 7"/>
          <p:cNvGraphicFramePr>
            <a:graphicFrameLocks noGrp="1"/>
          </p:cNvGraphicFramePr>
          <p:nvPr>
            <p:extLst>
              <p:ext uri="{D42A27DB-BD31-4B8C-83A1-F6EECF244321}">
                <p14:modId xmlns:p14="http://schemas.microsoft.com/office/powerpoint/2010/main" val="4251340267"/>
              </p:ext>
            </p:extLst>
          </p:nvPr>
        </p:nvGraphicFramePr>
        <p:xfrm>
          <a:off x="1905000" y="3142087"/>
          <a:ext cx="2604135" cy="3368043"/>
        </p:xfrm>
        <a:graphic>
          <a:graphicData uri="http://schemas.openxmlformats.org/drawingml/2006/table">
            <a:tbl>
              <a:tblPr firstRow="1" firstCol="1" bandRow="1">
                <a:tableStyleId>{2D5ABB26-0587-4C30-8999-92F81FD0307C}</a:tableStyleId>
              </a:tblPr>
              <a:tblGrid>
                <a:gridCol w="2604135"/>
              </a:tblGrid>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pH </a:t>
                      </a:r>
                      <a:r>
                        <a:rPr lang="en-US" sz="1200" b="1" kern="1200" dirty="0">
                          <a:solidFill>
                            <a:schemeClr val="tx1"/>
                          </a:solidFill>
                          <a:effectLst/>
                          <a:latin typeface="Bodoni"/>
                          <a:ea typeface="+mn-ea"/>
                          <a:cs typeface="+mn-cs"/>
                        </a:rPr>
                        <a:t>meter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a typeface="+mn-ea"/>
                        <a:cs typeface="+mn-cs"/>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Thermal </a:t>
                      </a:r>
                      <a:r>
                        <a:rPr lang="en-US" sz="1200" b="1" kern="1200" dirty="0">
                          <a:solidFill>
                            <a:schemeClr val="tx1"/>
                          </a:solidFill>
                          <a:effectLst/>
                          <a:latin typeface="Bodoni"/>
                          <a:ea typeface="+mn-ea"/>
                          <a:cs typeface="+mn-cs"/>
                        </a:rPr>
                        <a:t>Cyclers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8471">
                <a:tc>
                  <a:txBody>
                    <a:bodyPr/>
                    <a:lstStyle/>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 </a:t>
                      </a: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ea typeface="+mn-ea"/>
                          <a:cs typeface="+mn-cs"/>
                        </a:rPr>
                        <a:t>Real </a:t>
                      </a:r>
                      <a:r>
                        <a:rPr lang="en-US" sz="1200" b="1" kern="1200" dirty="0">
                          <a:solidFill>
                            <a:schemeClr val="tx1"/>
                          </a:solidFill>
                          <a:effectLst/>
                          <a:latin typeface="Bodoni"/>
                          <a:ea typeface="+mn-ea"/>
                          <a:cs typeface="+mn-cs"/>
                        </a:rPr>
                        <a:t>Time </a:t>
                      </a:r>
                      <a:r>
                        <a:rPr lang="en-US" sz="1200" b="1" kern="1200" dirty="0" smtClean="0">
                          <a:solidFill>
                            <a:schemeClr val="tx1"/>
                          </a:solidFill>
                          <a:effectLst/>
                          <a:latin typeface="Bodoni"/>
                          <a:ea typeface="+mn-ea"/>
                          <a:cs typeface="+mn-cs"/>
                        </a:rPr>
                        <a:t>PCRs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4196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PCs</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642166121"/>
              </p:ext>
            </p:extLst>
          </p:nvPr>
        </p:nvGraphicFramePr>
        <p:xfrm>
          <a:off x="6432232" y="3505199"/>
          <a:ext cx="2604135" cy="3322969"/>
        </p:xfrm>
        <a:graphic>
          <a:graphicData uri="http://schemas.openxmlformats.org/drawingml/2006/table">
            <a:tbl>
              <a:tblPr firstRow="1" firstCol="1" bandRow="1">
                <a:tableStyleId>{2D5ABB26-0587-4C30-8999-92F81FD0307C}</a:tableStyleId>
              </a:tblPr>
              <a:tblGrid>
                <a:gridCol w="2604135"/>
              </a:tblGrid>
              <a:tr h="34941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Biosafety </a:t>
                      </a:r>
                      <a:r>
                        <a:rPr lang="en-US" sz="1200" b="1" kern="1200" dirty="0">
                          <a:solidFill>
                            <a:schemeClr val="tx1"/>
                          </a:solidFill>
                          <a:effectLst/>
                          <a:latin typeface="Bodoni"/>
                        </a:rPr>
                        <a:t>Cabinet</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941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Water </a:t>
                      </a:r>
                      <a:r>
                        <a:rPr lang="en-US" sz="1200" b="1" kern="1200" dirty="0">
                          <a:solidFill>
                            <a:schemeClr val="tx1"/>
                          </a:solidFill>
                          <a:effectLst/>
                          <a:latin typeface="Bodoni"/>
                        </a:rPr>
                        <a:t>Bath</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941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24120">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Taqman </a:t>
                      </a:r>
                      <a:r>
                        <a:rPr lang="en-US" sz="1200" b="1" kern="1200" dirty="0">
                          <a:solidFill>
                            <a:schemeClr val="tx1"/>
                          </a:solidFill>
                          <a:effectLst/>
                          <a:latin typeface="Bodoni"/>
                        </a:rPr>
                        <a:t>Low Density Array (TLDA)</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6889">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Bioplex- </a:t>
                      </a:r>
                      <a:r>
                        <a:rPr lang="en-US" sz="1200" b="1" kern="1200" dirty="0">
                          <a:solidFill>
                            <a:schemeClr val="tx1"/>
                          </a:solidFill>
                          <a:effectLst/>
                          <a:latin typeface="Bodoni"/>
                        </a:rPr>
                        <a:t>Luminex Array</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24120">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BD- </a:t>
                      </a:r>
                      <a:r>
                        <a:rPr lang="en-US" sz="1200" b="1" kern="1200" dirty="0">
                          <a:solidFill>
                            <a:schemeClr val="tx1"/>
                          </a:solidFill>
                          <a:effectLst/>
                          <a:latin typeface="Bodoni"/>
                        </a:rPr>
                        <a:t>FACS- Celesta (to be arrived &amp; installed)</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941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Bead </a:t>
                      </a:r>
                      <a:r>
                        <a:rPr lang="en-US" sz="1200" b="1" kern="1200" dirty="0">
                          <a:solidFill>
                            <a:schemeClr val="tx1"/>
                          </a:solidFill>
                          <a:effectLst/>
                          <a:latin typeface="Bodoni"/>
                        </a:rPr>
                        <a:t>beater</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9414">
                <a:tc>
                  <a:txBody>
                    <a:bodyPr/>
                    <a:lstStyle/>
                    <a:p>
                      <a:pPr marL="0" marR="0" algn="ctr" defTabSz="914400" rtl="0" eaLnBrk="1" latinLnBrk="0" hangingPunct="1">
                        <a:lnSpc>
                          <a:spcPct val="100000"/>
                        </a:lnSpc>
                        <a:spcBef>
                          <a:spcPts val="0"/>
                        </a:spcBef>
                        <a:spcAft>
                          <a:spcPts val="0"/>
                        </a:spcAft>
                      </a:pPr>
                      <a:endParaRPr lang="en-US" sz="1200" b="1" kern="1200" dirty="0" smtClean="0">
                        <a:solidFill>
                          <a:schemeClr val="tx1"/>
                        </a:solidFill>
                        <a:effectLst/>
                        <a:latin typeface="Bodoni"/>
                      </a:endParaRPr>
                    </a:p>
                    <a:p>
                      <a:pPr marL="0" marR="0" algn="ctr" defTabSz="914400" rtl="0" eaLnBrk="1" latinLnBrk="0" hangingPunct="1">
                        <a:lnSpc>
                          <a:spcPct val="100000"/>
                        </a:lnSpc>
                        <a:spcBef>
                          <a:spcPts val="0"/>
                        </a:spcBef>
                        <a:spcAft>
                          <a:spcPts val="0"/>
                        </a:spcAft>
                      </a:pPr>
                      <a:r>
                        <a:rPr lang="en-US" sz="1200" b="1" kern="1200" dirty="0" smtClean="0">
                          <a:solidFill>
                            <a:schemeClr val="tx1"/>
                          </a:solidFill>
                          <a:effectLst/>
                          <a:latin typeface="Bodoni"/>
                        </a:rPr>
                        <a:t>Gel </a:t>
                      </a:r>
                      <a:r>
                        <a:rPr lang="en-US" sz="1200" b="1" kern="1200" dirty="0">
                          <a:solidFill>
                            <a:schemeClr val="tx1"/>
                          </a:solidFill>
                          <a:effectLst/>
                          <a:latin typeface="Bodoni"/>
                        </a:rPr>
                        <a:t>documentation System</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3" name="TextBox 2"/>
          <p:cNvSpPr txBox="1"/>
          <p:nvPr/>
        </p:nvSpPr>
        <p:spPr>
          <a:xfrm>
            <a:off x="6781800" y="304800"/>
            <a:ext cx="2209800" cy="369332"/>
          </a:xfrm>
          <a:prstGeom prst="rect">
            <a:avLst/>
          </a:prstGeom>
          <a:noFill/>
        </p:spPr>
        <p:txBody>
          <a:bodyPr wrap="square" rtlCol="0">
            <a:spAutoFit/>
          </a:bodyPr>
          <a:lstStyle/>
          <a:p>
            <a:r>
              <a:rPr lang="en-US" b="1" dirty="0" smtClean="0"/>
              <a:t>Aug 2017 </a:t>
            </a:r>
            <a:r>
              <a:rPr lang="en-US" b="1" dirty="0"/>
              <a:t>– </a:t>
            </a:r>
            <a:r>
              <a:rPr lang="en-US" b="1" dirty="0" smtClean="0"/>
              <a:t>Oct 2019</a:t>
            </a:r>
            <a:endParaRPr lang="en-US" b="1" dirty="0"/>
          </a:p>
        </p:txBody>
      </p:sp>
    </p:spTree>
    <p:extLst>
      <p:ext uri="{BB962C8B-B14F-4D97-AF65-F5344CB8AC3E}">
        <p14:creationId xmlns:p14="http://schemas.microsoft.com/office/powerpoint/2010/main" val="23159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7"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Bench no. </a:t>
            </a:r>
            <a:r>
              <a:rPr lang="en-US" u="sng" dirty="0" smtClean="0"/>
              <a:t>A-8</a:t>
            </a:r>
            <a:endParaRPr lang="en-US" u="sng" dirty="0"/>
          </a:p>
        </p:txBody>
      </p:sp>
      <p:sp>
        <p:nvSpPr>
          <p:cNvPr id="4" name="Right Arrow 3"/>
          <p:cNvSpPr/>
          <p:nvPr/>
        </p:nvSpPr>
        <p:spPr>
          <a:xfrm>
            <a:off x="6927" y="3048000"/>
            <a:ext cx="1828800" cy="1181100"/>
          </a:xfrm>
          <a:prstGeom prst="rightArrow">
            <a:avLst/>
          </a:prstGeom>
          <a:solidFill>
            <a:srgbClr val="0093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sp>
        <p:nvSpPr>
          <p:cNvPr id="5" name="Right Arrow 4"/>
          <p:cNvSpPr/>
          <p:nvPr/>
        </p:nvSpPr>
        <p:spPr>
          <a:xfrm>
            <a:off x="4495800" y="5448300"/>
            <a:ext cx="1898073" cy="1181100"/>
          </a:xfrm>
          <a:prstGeom prst="rightArrow">
            <a:avLst/>
          </a:prstGeom>
          <a:solidFill>
            <a:srgbClr val="0093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Grant Equipment</a:t>
            </a:r>
          </a:p>
        </p:txBody>
      </p:sp>
      <p:graphicFrame>
        <p:nvGraphicFramePr>
          <p:cNvPr id="6" name="Table 5"/>
          <p:cNvGraphicFramePr>
            <a:graphicFrameLocks noGrp="1"/>
          </p:cNvGraphicFramePr>
          <p:nvPr>
            <p:extLst>
              <p:ext uri="{D42A27DB-BD31-4B8C-83A1-F6EECF244321}">
                <p14:modId xmlns:p14="http://schemas.microsoft.com/office/powerpoint/2010/main" val="2058686"/>
              </p:ext>
            </p:extLst>
          </p:nvPr>
        </p:nvGraphicFramePr>
        <p:xfrm>
          <a:off x="1835727" y="3369506"/>
          <a:ext cx="2604135" cy="3336094"/>
        </p:xfrm>
        <a:graphic>
          <a:graphicData uri="http://schemas.openxmlformats.org/drawingml/2006/table">
            <a:tbl>
              <a:tblPr firstRow="1" firstCol="1" bandRow="1">
                <a:tableStyleId>{2D5ABB26-0587-4C30-8999-92F81FD0307C}</a:tableStyleId>
              </a:tblPr>
              <a:tblGrid>
                <a:gridCol w="2604135"/>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Refrigerated 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Non 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Water 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Vortex</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Under 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Ultra 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PC</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Tissue 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5012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Bodoni"/>
                          <a:ea typeface="+mn-ea"/>
                          <a:cs typeface="+mn-cs"/>
                        </a:rPr>
                        <a:t>Inverted 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500379727"/>
              </p:ext>
            </p:extLst>
          </p:nvPr>
        </p:nvGraphicFramePr>
        <p:xfrm>
          <a:off x="6427210" y="5031716"/>
          <a:ext cx="2604135" cy="1613536"/>
        </p:xfrm>
        <a:graphic>
          <a:graphicData uri="http://schemas.openxmlformats.org/drawingml/2006/table">
            <a:tbl>
              <a:tblPr firstRow="1" firstCol="1" bandRow="1">
                <a:tableStyleId>{284E427A-3D55-4303-BF80-6455036E1DE7}</a:tableStyleId>
              </a:tblPr>
              <a:tblGrid>
                <a:gridCol w="2604135"/>
              </a:tblGrid>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40977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r h="38419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934F"/>
                    </a:solidFill>
                  </a:tcPr>
                </a:tc>
              </a:tr>
            </a:tbl>
          </a:graphicData>
        </a:graphic>
      </p:graphicFrame>
      <p:sp>
        <p:nvSpPr>
          <p:cNvPr id="9" name="Vertical Scroll 8"/>
          <p:cNvSpPr/>
          <p:nvPr/>
        </p:nvSpPr>
        <p:spPr>
          <a:xfrm>
            <a:off x="5638800" y="1143000"/>
            <a:ext cx="3505200" cy="3048000"/>
          </a:xfrm>
          <a:prstGeom prst="verticalScroll">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Rotavirus vaccine</a:t>
            </a:r>
          </a:p>
          <a:p>
            <a:pPr algn="ctr"/>
            <a:endParaRPr lang="en-US" sz="1600" b="1" dirty="0">
              <a:solidFill>
                <a:schemeClr val="tx1"/>
              </a:solidFill>
              <a:latin typeface="Bodoni"/>
            </a:endParaRPr>
          </a:p>
          <a:p>
            <a:pPr algn="ctr"/>
            <a:r>
              <a:rPr lang="en-US" sz="1600" b="1" dirty="0">
                <a:solidFill>
                  <a:schemeClr val="tx1"/>
                </a:solidFill>
                <a:latin typeface="Bodoni"/>
              </a:rPr>
              <a:t>Impact Assessment of Rotavirus Vaccine Introduction in Pakistan’s Routine Immunization </a:t>
            </a:r>
            <a:r>
              <a:rPr lang="en-US" sz="1600" b="1" dirty="0" smtClean="0">
                <a:solidFill>
                  <a:schemeClr val="tx1"/>
                </a:solidFill>
                <a:latin typeface="Bodoni"/>
              </a:rPr>
              <a:t>Program.</a:t>
            </a:r>
            <a:endParaRPr lang="en-US" sz="1600" b="1" dirty="0">
              <a:solidFill>
                <a:schemeClr val="tx1"/>
              </a:solidFill>
              <a:latin typeface="Bodoni"/>
            </a:endParaRPr>
          </a:p>
        </p:txBody>
      </p:sp>
      <p:sp>
        <p:nvSpPr>
          <p:cNvPr id="10" name="TextBox 9"/>
          <p:cNvSpPr txBox="1"/>
          <p:nvPr/>
        </p:nvSpPr>
        <p:spPr>
          <a:xfrm>
            <a:off x="6553200" y="1143000"/>
            <a:ext cx="2286000" cy="369332"/>
          </a:xfrm>
          <a:prstGeom prst="rect">
            <a:avLst/>
          </a:prstGeom>
          <a:solidFill>
            <a:srgbClr val="008D4F"/>
          </a:solidFill>
        </p:spPr>
        <p:txBody>
          <a:bodyPr wrap="square" rtlCol="0">
            <a:spAutoFit/>
          </a:bodyPr>
          <a:lstStyle/>
          <a:p>
            <a:pPr algn="ctr"/>
            <a:r>
              <a:rPr lang="en-US" b="1" dirty="0" smtClean="0"/>
              <a:t>Aug 2018-Jun 2020</a:t>
            </a:r>
            <a:endParaRPr lang="en-US" b="1" dirty="0"/>
          </a:p>
        </p:txBody>
      </p:sp>
      <p:sp>
        <p:nvSpPr>
          <p:cNvPr id="11" name="Oval 10"/>
          <p:cNvSpPr/>
          <p:nvPr/>
        </p:nvSpPr>
        <p:spPr>
          <a:xfrm>
            <a:off x="228600" y="693682"/>
            <a:ext cx="2895600" cy="2430518"/>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S. Asad Ali</a:t>
            </a:r>
          </a:p>
          <a:p>
            <a:pPr algn="ctr"/>
            <a:r>
              <a:rPr lang="en-US" sz="1600" b="1" dirty="0" smtClean="0">
                <a:solidFill>
                  <a:schemeClr val="tx1"/>
                </a:solidFill>
                <a:latin typeface="Bodoni"/>
              </a:rPr>
              <a:t>Associate Professor Pediatrics </a:t>
            </a:r>
            <a:r>
              <a:rPr lang="en-US" sz="1600" b="1" dirty="0">
                <a:solidFill>
                  <a:schemeClr val="tx1"/>
                </a:solidFill>
                <a:latin typeface="Bodoni"/>
              </a:rPr>
              <a:t>&amp; Child </a:t>
            </a:r>
            <a:r>
              <a:rPr lang="en-US" sz="1600" b="1" dirty="0" smtClean="0">
                <a:solidFill>
                  <a:schemeClr val="tx1"/>
                </a:solidFill>
                <a:latin typeface="Bodoni"/>
              </a:rPr>
              <a:t>Health. The </a:t>
            </a:r>
            <a:r>
              <a:rPr lang="en-US" sz="1600" b="1" dirty="0">
                <a:solidFill>
                  <a:schemeClr val="tx1"/>
                </a:solidFill>
                <a:latin typeface="Bodoni"/>
              </a:rPr>
              <a:t>Aga  Khan University, Pakistan</a:t>
            </a:r>
          </a:p>
        </p:txBody>
      </p:sp>
    </p:spTree>
    <p:extLst>
      <p:ext uri="{BB962C8B-B14F-4D97-AF65-F5344CB8AC3E}">
        <p14:creationId xmlns:p14="http://schemas.microsoft.com/office/powerpoint/2010/main" val="262875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6"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barn(inHorizontal)">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152400" y="1064032"/>
            <a:ext cx="3124200" cy="2288768"/>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Tashfeen Ahmed</a:t>
            </a:r>
          </a:p>
          <a:p>
            <a:pPr algn="ctr"/>
            <a:r>
              <a:rPr lang="en-US" sz="1600" b="1" dirty="0">
                <a:solidFill>
                  <a:schemeClr val="tx1"/>
                </a:solidFill>
                <a:latin typeface="Bodoni"/>
              </a:rPr>
              <a:t>Assistant </a:t>
            </a:r>
            <a:r>
              <a:rPr lang="en-US" sz="1600" b="1" dirty="0" smtClean="0">
                <a:solidFill>
                  <a:schemeClr val="tx1"/>
                </a:solidFill>
                <a:latin typeface="Bodoni"/>
              </a:rPr>
              <a:t>Professor </a:t>
            </a:r>
            <a:r>
              <a:rPr lang="en-US" sz="1600" b="1" dirty="0">
                <a:solidFill>
                  <a:schemeClr val="tx1"/>
                </a:solidFill>
                <a:latin typeface="Bodoni"/>
              </a:rPr>
              <a:t>Department of </a:t>
            </a:r>
            <a:r>
              <a:rPr lang="en-US" sz="1600" b="1" dirty="0" smtClean="0">
                <a:solidFill>
                  <a:schemeClr val="tx1"/>
                </a:solidFill>
                <a:latin typeface="Bodoni"/>
              </a:rPr>
              <a:t>Surgery. The </a:t>
            </a:r>
            <a:r>
              <a:rPr lang="en-US" sz="1600" b="1" dirty="0">
                <a:solidFill>
                  <a:schemeClr val="tx1"/>
                </a:solidFill>
                <a:latin typeface="Bodoni"/>
              </a:rPr>
              <a:t>Aga Khan University, Pakistan</a:t>
            </a:r>
          </a:p>
          <a:p>
            <a:pPr algn="ctr"/>
            <a:endParaRPr lang="en-US" dirty="0"/>
          </a:p>
        </p:txBody>
      </p:sp>
      <p:sp>
        <p:nvSpPr>
          <p:cNvPr id="3" name="Vertical Scroll 2"/>
          <p:cNvSpPr/>
          <p:nvPr/>
        </p:nvSpPr>
        <p:spPr>
          <a:xfrm>
            <a:off x="5181600" y="762000"/>
            <a:ext cx="3962400" cy="2819400"/>
          </a:xfrm>
          <a:prstGeom prst="verticalScroll">
            <a:avLst>
              <a:gd name="adj" fmla="val 17700"/>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lnSpc>
                <a:spcPct val="150000"/>
              </a:lnSpc>
            </a:pPr>
            <a:r>
              <a:rPr lang="en-US" sz="1600" b="1" dirty="0" smtClean="0">
                <a:solidFill>
                  <a:schemeClr val="tx1"/>
                </a:solidFill>
                <a:latin typeface="Bodoni"/>
              </a:rPr>
              <a:t>DENTAL STEM CELLS</a:t>
            </a:r>
          </a:p>
          <a:p>
            <a:pPr algn="ctr"/>
            <a:r>
              <a:rPr lang="en-US" sz="1600" b="1" dirty="0" smtClean="0">
                <a:solidFill>
                  <a:schemeClr val="tx1"/>
                </a:solidFill>
                <a:latin typeface="Bodoni"/>
                <a:cs typeface="Calibri" pitchFamily="34" charset="0"/>
              </a:rPr>
              <a:t>This </a:t>
            </a:r>
            <a:r>
              <a:rPr lang="en-US" sz="1600" b="1" dirty="0">
                <a:solidFill>
                  <a:schemeClr val="tx1"/>
                </a:solidFill>
                <a:latin typeface="Bodoni"/>
                <a:cs typeface="Calibri" pitchFamily="34" charset="0"/>
              </a:rPr>
              <a:t>study is about  Human Dental Pulp Stem Cells of Permanent Teeth (DPSC) &amp; Stem Cells from Exfoliated Deciduous Teeth (SHED): A Comparison of Dental Tissue Regeneration</a:t>
            </a:r>
          </a:p>
        </p:txBody>
      </p:sp>
      <p:sp>
        <p:nvSpPr>
          <p:cNvPr id="5" name="TextBox 4"/>
          <p:cNvSpPr txBox="1"/>
          <p:nvPr/>
        </p:nvSpPr>
        <p:spPr>
          <a:xfrm>
            <a:off x="6172200" y="838200"/>
            <a:ext cx="2971800" cy="369332"/>
          </a:xfrm>
          <a:prstGeom prst="rect">
            <a:avLst/>
          </a:prstGeom>
          <a:solidFill>
            <a:srgbClr val="008D4F"/>
          </a:solidFill>
        </p:spPr>
        <p:txBody>
          <a:bodyPr wrap="square" rtlCol="0">
            <a:spAutoFit/>
          </a:bodyPr>
          <a:lstStyle/>
          <a:p>
            <a:pPr algn="ctr"/>
            <a:r>
              <a:rPr lang="en-US" b="1" dirty="0" smtClean="0"/>
              <a:t>April 2015 </a:t>
            </a:r>
            <a:r>
              <a:rPr lang="en-US" b="1" dirty="0"/>
              <a:t>– </a:t>
            </a:r>
            <a:r>
              <a:rPr lang="en-US" b="1" dirty="0" smtClean="0"/>
              <a:t>ext. Dec 2020 </a:t>
            </a:r>
            <a:endParaRPr lang="en-US" b="1" dirty="0"/>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nvPr>
        </p:nvGraphicFramePr>
        <p:xfrm>
          <a:off x="1846237" y="3638550"/>
          <a:ext cx="2497163" cy="3026886"/>
        </p:xfrm>
        <a:graphic>
          <a:graphicData uri="http://schemas.openxmlformats.org/drawingml/2006/table">
            <a:tbl>
              <a:tblPr firstRow="1" firstCol="1" bandRow="1">
                <a:tableStyleId>{2D5ABB26-0587-4C30-8999-92F81FD0307C}</a:tableStyleId>
              </a:tblPr>
              <a:tblGrid>
                <a:gridCol w="24971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nvPr>
        </p:nvGraphicFramePr>
        <p:xfrm>
          <a:off x="4343400" y="3641178"/>
          <a:ext cx="2604135" cy="1929606"/>
        </p:xfrm>
        <a:graphic>
          <a:graphicData uri="http://schemas.openxmlformats.org/drawingml/2006/table">
            <a:tbl>
              <a:tblPr firstRow="1" firstCol="1" bandRow="1">
                <a:tableStyleId>{2D5ABB26-0587-4C30-8999-92F81FD0307C}</a:tableStyleId>
              </a:tblPr>
              <a:tblGrid>
                <a:gridCol w="2604135"/>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a:t>
                      </a:r>
                      <a:r>
                        <a:rPr lang="en-US" sz="1200" b="1" kern="1200" dirty="0">
                          <a:solidFill>
                            <a:schemeClr val="tx1"/>
                          </a:solidFill>
                          <a:effectLst/>
                          <a:latin typeface="Bodoni"/>
                          <a:ea typeface="+mn-ea"/>
                          <a:cs typeface="+mn-cs"/>
                        </a:rPr>
                        <a:t>dioxide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Fluorescence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a:t>
                      </a:r>
                      <a:r>
                        <a:rPr lang="en-US" sz="1200" b="1" kern="1200" dirty="0">
                          <a:solidFill>
                            <a:schemeClr val="tx1"/>
                          </a:solidFill>
                          <a:effectLst/>
                          <a:latin typeface="Bodoni"/>
                          <a:ea typeface="+mn-ea"/>
                          <a:cs typeface="+mn-cs"/>
                        </a:rPr>
                        <a:t>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a:t>
                      </a:r>
                      <a:r>
                        <a:rPr lang="en-US" sz="1200" b="1" kern="1200" dirty="0">
                          <a:solidFill>
                            <a:schemeClr val="tx1"/>
                          </a:solidFill>
                          <a:effectLst/>
                          <a:latin typeface="Bodoni"/>
                          <a:ea typeface="+mn-ea"/>
                          <a:cs typeface="+mn-cs"/>
                        </a:rPr>
                        <a:t>PC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2819400" y="152400"/>
            <a:ext cx="3382657" cy="769441"/>
          </a:xfrm>
          <a:prstGeom prst="rect">
            <a:avLst/>
          </a:prstGeom>
        </p:spPr>
        <p:txBody>
          <a:bodyPr wrap="none">
            <a:spAutoFit/>
          </a:bodyPr>
          <a:lstStyle/>
          <a:p>
            <a:pPr algn="ctr"/>
            <a:r>
              <a:rPr lang="en-US" sz="4400" u="sng" dirty="0"/>
              <a:t>Bench no. A-9</a:t>
            </a:r>
            <a:endParaRPr lang="en-US" sz="4400" dirty="0"/>
          </a:p>
        </p:txBody>
      </p:sp>
    </p:spTree>
    <p:extLst>
      <p:ext uri="{BB962C8B-B14F-4D97-AF65-F5344CB8AC3E}">
        <p14:creationId xmlns:p14="http://schemas.microsoft.com/office/powerpoint/2010/main" val="3801470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1609" y="914400"/>
            <a:ext cx="2895600" cy="25146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t>
            </a:r>
            <a:r>
              <a:rPr lang="en-US" b="1" dirty="0" smtClean="0">
                <a:solidFill>
                  <a:schemeClr val="tx1"/>
                </a:solidFill>
                <a:latin typeface="Bodoni"/>
              </a:rPr>
              <a:t>Shahid Pervez</a:t>
            </a:r>
            <a:endParaRPr lang="en-US" b="1" dirty="0">
              <a:solidFill>
                <a:schemeClr val="tx1"/>
              </a:solidFill>
              <a:latin typeface="Bodoni"/>
            </a:endParaRPr>
          </a:p>
          <a:p>
            <a:pPr algn="ctr"/>
            <a:r>
              <a:rPr lang="en-US" sz="1600" b="1" dirty="0">
                <a:solidFill>
                  <a:schemeClr val="tx1"/>
                </a:solidFill>
                <a:latin typeface="Bodoni"/>
              </a:rPr>
              <a:t>Professor</a:t>
            </a:r>
          </a:p>
          <a:p>
            <a:pPr algn="ctr"/>
            <a:r>
              <a:rPr lang="en-US" sz="1600" b="1" dirty="0">
                <a:solidFill>
                  <a:schemeClr val="tx1"/>
                </a:solidFill>
                <a:latin typeface="Bodoni"/>
              </a:rPr>
              <a:t>Pathology &amp; Lab </a:t>
            </a:r>
            <a:r>
              <a:rPr lang="en-US" sz="1600" b="1" dirty="0" smtClean="0">
                <a:solidFill>
                  <a:schemeClr val="tx1"/>
                </a:solidFill>
                <a:latin typeface="Bodoni"/>
              </a:rPr>
              <a:t>Medicine. </a:t>
            </a:r>
            <a:r>
              <a:rPr lang="en-US" sz="1600" b="1" dirty="0">
                <a:solidFill>
                  <a:schemeClr val="tx1"/>
                </a:solidFill>
                <a:latin typeface="Bodoni"/>
              </a:rPr>
              <a:t>The Aga  Khan University, Pakistan</a:t>
            </a:r>
          </a:p>
        </p:txBody>
      </p:sp>
      <p:sp>
        <p:nvSpPr>
          <p:cNvPr id="9" name="Vertical Scroll 8"/>
          <p:cNvSpPr/>
          <p:nvPr/>
        </p:nvSpPr>
        <p:spPr>
          <a:xfrm>
            <a:off x="4572000" y="1371600"/>
            <a:ext cx="4572000" cy="2209800"/>
          </a:xfrm>
          <a:prstGeom prst="verticalScroll">
            <a:avLst>
              <a:gd name="adj" fmla="val 16271"/>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b="1" dirty="0">
              <a:solidFill>
                <a:schemeClr val="tx1"/>
              </a:solidFill>
              <a:effectLst>
                <a:outerShdw blurRad="38100" dist="38100" dir="2700000" algn="tl">
                  <a:srgbClr val="000000">
                    <a:alpha val="43137"/>
                  </a:srgbClr>
                </a:outerShdw>
              </a:effectLst>
            </a:endParaRPr>
          </a:p>
          <a:p>
            <a:pPr lvl="0" algn="ctr"/>
            <a:r>
              <a:rPr lang="en-US" sz="1600" b="1" dirty="0" smtClean="0">
                <a:solidFill>
                  <a:schemeClr val="tx1"/>
                </a:solidFill>
                <a:latin typeface="Bodoni"/>
              </a:rPr>
              <a:t>EFGR Signalling Pathway Analysis: </a:t>
            </a:r>
            <a:endParaRPr lang="en-US" sz="1600" b="1" dirty="0">
              <a:solidFill>
                <a:schemeClr val="tx1"/>
              </a:solidFill>
              <a:latin typeface="Bodoni"/>
            </a:endParaRPr>
          </a:p>
          <a:p>
            <a:pPr algn="ctr"/>
            <a:endParaRPr lang="en-US" b="1" dirty="0">
              <a:solidFill>
                <a:schemeClr val="tx1"/>
              </a:solidFill>
            </a:endParaRPr>
          </a:p>
          <a:p>
            <a:pPr algn="ctr"/>
            <a:r>
              <a:rPr lang="en-US" sz="1400" b="1" dirty="0" smtClean="0">
                <a:solidFill>
                  <a:schemeClr val="tx1"/>
                </a:solidFill>
                <a:latin typeface="Bodoni"/>
              </a:rPr>
              <a:t> </a:t>
            </a:r>
            <a:r>
              <a:rPr lang="en-US" sz="1600" b="1" dirty="0">
                <a:solidFill>
                  <a:schemeClr val="tx1"/>
                </a:solidFill>
                <a:latin typeface="Bodoni"/>
              </a:rPr>
              <a:t>in Oral Squamous Cell Carcinoma </a:t>
            </a:r>
          </a:p>
          <a:p>
            <a:pPr algn="ctr"/>
            <a:endParaRPr lang="en-US" sz="1400" b="1" dirty="0">
              <a:solidFill>
                <a:schemeClr val="tx1"/>
              </a:solidFill>
              <a:effectLst>
                <a:outerShdw blurRad="38100" dist="38100" dir="2700000" algn="tl">
                  <a:srgbClr val="000000">
                    <a:alpha val="43137"/>
                  </a:srgbClr>
                </a:outerShdw>
              </a:effectLst>
            </a:endParaRPr>
          </a:p>
        </p:txBody>
      </p:sp>
      <p:sp>
        <p:nvSpPr>
          <p:cNvPr id="12" name="TextBox 11"/>
          <p:cNvSpPr txBox="1"/>
          <p:nvPr/>
        </p:nvSpPr>
        <p:spPr>
          <a:xfrm>
            <a:off x="5867400" y="1371600"/>
            <a:ext cx="2590800" cy="369332"/>
          </a:xfrm>
          <a:prstGeom prst="rect">
            <a:avLst/>
          </a:prstGeom>
          <a:solidFill>
            <a:srgbClr val="008D4F"/>
          </a:solidFill>
        </p:spPr>
        <p:txBody>
          <a:bodyPr wrap="square" rtlCol="0">
            <a:spAutoFit/>
          </a:bodyPr>
          <a:lstStyle/>
          <a:p>
            <a:pPr algn="ctr">
              <a:defRPr/>
            </a:pPr>
            <a:r>
              <a:rPr lang="en-US" b="1" dirty="0" smtClean="0"/>
              <a:t>Dec 2015 </a:t>
            </a:r>
            <a:r>
              <a:rPr lang="en-US" b="1" dirty="0"/>
              <a:t>– </a:t>
            </a:r>
            <a:r>
              <a:rPr lang="en-US" b="1" dirty="0" smtClean="0"/>
              <a:t>Sep 2020</a:t>
            </a:r>
            <a:endParaRPr lang="en-US" b="1" dirty="0"/>
          </a:p>
        </p:txBody>
      </p:sp>
      <p:sp>
        <p:nvSpPr>
          <p:cNvPr id="15" name="Right Arrow 14"/>
          <p:cNvSpPr/>
          <p:nvPr/>
        </p:nvSpPr>
        <p:spPr>
          <a:xfrm>
            <a:off x="6927" y="3467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a:solidFill>
                  <a:schemeClr val="tx1"/>
                </a:solidFill>
                <a:latin typeface="Bodoni"/>
              </a:rPr>
              <a:t>Core Equipment</a:t>
            </a:r>
          </a:p>
        </p:txBody>
      </p:sp>
      <p:graphicFrame>
        <p:nvGraphicFramePr>
          <p:cNvPr id="18" name="Table 17"/>
          <p:cNvGraphicFramePr>
            <a:graphicFrameLocks noGrp="1"/>
          </p:cNvGraphicFramePr>
          <p:nvPr>
            <p:extLst/>
          </p:nvPr>
        </p:nvGraphicFramePr>
        <p:xfrm>
          <a:off x="1905000" y="3429000"/>
          <a:ext cx="2604135" cy="3240698"/>
        </p:xfrm>
        <a:graphic>
          <a:graphicData uri="http://schemas.openxmlformats.org/drawingml/2006/table">
            <a:tbl>
              <a:tblPr firstRow="1" firstCol="1" bandRow="1">
                <a:tableStyleId>{2D5ABB26-0587-4C30-8999-92F81FD0307C}</a:tableStyleId>
              </a:tblPr>
              <a:tblGrid>
                <a:gridCol w="2604135"/>
              </a:tblGrid>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Refrigerated</a:t>
                      </a:r>
                      <a:r>
                        <a:rPr lang="en-US" sz="1200" b="1" kern="1200" baseline="0" dirty="0" smtClean="0">
                          <a:solidFill>
                            <a:schemeClr val="tx1"/>
                          </a:solidFill>
                          <a:latin typeface="Bodoni"/>
                          <a:ea typeface="+mn-ea"/>
                          <a:cs typeface="+mn-cs"/>
                        </a:rPr>
                        <a:t> Centrifuge</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Under </a:t>
                      </a:r>
                      <a:r>
                        <a:rPr lang="en-US" sz="1200" b="1" kern="1200" dirty="0">
                          <a:solidFill>
                            <a:schemeClr val="tx1"/>
                          </a:solidFill>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Ultra </a:t>
                      </a:r>
                      <a:r>
                        <a:rPr lang="en-US" sz="1200" b="1" kern="1200" dirty="0">
                          <a:solidFill>
                            <a:schemeClr val="tx1"/>
                          </a:solidFill>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Vortex</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466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Water Bath</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401">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Thermal Cycler</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457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Gel Documentation</a:t>
                      </a:r>
                      <a:r>
                        <a:rPr lang="en-US" sz="1200" b="1" kern="1200" baseline="0" dirty="0" smtClean="0">
                          <a:solidFill>
                            <a:schemeClr val="tx1"/>
                          </a:solidFill>
                          <a:latin typeface="Bodoni"/>
                          <a:ea typeface="+mn-ea"/>
                          <a:cs typeface="+mn-cs"/>
                        </a:rPr>
                        <a:t> System</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3587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latin typeface="Bodoni"/>
                          <a:ea typeface="+mn-ea"/>
                          <a:cs typeface="+mn-cs"/>
                        </a:rPr>
                        <a:t>Desktop PC</a:t>
                      </a:r>
                      <a:endParaRPr lang="en-US" sz="1200" b="1" kern="1200" dirty="0">
                        <a:solidFill>
                          <a:schemeClr val="tx1"/>
                        </a:solidFill>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2" name="Rectangle 1"/>
          <p:cNvSpPr/>
          <p:nvPr/>
        </p:nvSpPr>
        <p:spPr>
          <a:xfrm>
            <a:off x="2342164" y="457200"/>
            <a:ext cx="3667992" cy="769441"/>
          </a:xfrm>
          <a:prstGeom prst="rect">
            <a:avLst/>
          </a:prstGeom>
        </p:spPr>
        <p:txBody>
          <a:bodyPr wrap="none">
            <a:spAutoFit/>
          </a:bodyPr>
          <a:lstStyle/>
          <a:p>
            <a:pPr algn="ctr"/>
            <a:r>
              <a:rPr lang="en-US" sz="4400" u="sng" dirty="0"/>
              <a:t>Bench no. </a:t>
            </a:r>
            <a:r>
              <a:rPr lang="en-US" sz="4400" u="sng" dirty="0" smtClean="0"/>
              <a:t>A-10</a:t>
            </a:r>
            <a:endParaRPr lang="en-US" sz="4400" dirty="0"/>
          </a:p>
        </p:txBody>
      </p:sp>
    </p:spTree>
    <p:extLst>
      <p:ext uri="{BB962C8B-B14F-4D97-AF65-F5344CB8AC3E}">
        <p14:creationId xmlns:p14="http://schemas.microsoft.com/office/powerpoint/2010/main" val="2668345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Horizont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fade">
                                      <p:cBhvr>
                                        <p:cTn id="12" dur="1000"/>
                                        <p:tgtEl>
                                          <p:spTgt spid="15"/>
                                        </p:tgtEl>
                                      </p:cBhvr>
                                    </p:animEffect>
                                    <p:anim calcmode="lin" valueType="num">
                                      <p:cBhvr>
                                        <p:cTn id="13" dur="1000" fill="hold"/>
                                        <p:tgtEl>
                                          <p:spTgt spid="15"/>
                                        </p:tgtEl>
                                        <p:attrNameLst>
                                          <p:attrName>ppt_x</p:attrName>
                                        </p:attrNameLst>
                                      </p:cBhvr>
                                      <p:tavLst>
                                        <p:tav tm="0">
                                          <p:val>
                                            <p:strVal val="#ppt_x"/>
                                          </p:val>
                                        </p:tav>
                                        <p:tav tm="100000">
                                          <p:val>
                                            <p:strVal val="#ppt_x"/>
                                          </p:val>
                                        </p:tav>
                                      </p:tavLst>
                                    </p:anim>
                                    <p:anim calcmode="lin" valueType="num">
                                      <p:cBhvr>
                                        <p:cTn id="14"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685800" y="990600"/>
            <a:ext cx="3048000" cy="25146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de-DE" b="1" dirty="0">
                <a:solidFill>
                  <a:schemeClr val="tx1"/>
                </a:solidFill>
                <a:latin typeface="Bodoni"/>
              </a:rPr>
              <a:t>Dr. Sohail Awan </a:t>
            </a:r>
            <a:r>
              <a:rPr lang="de-DE" sz="1600" b="1" dirty="0">
                <a:solidFill>
                  <a:schemeClr val="tx1"/>
                </a:solidFill>
                <a:latin typeface="Bodoni"/>
              </a:rPr>
              <a:t>Associate </a:t>
            </a:r>
            <a:r>
              <a:rPr lang="de-DE" sz="1600" b="1" dirty="0" smtClean="0">
                <a:solidFill>
                  <a:schemeClr val="tx1"/>
                </a:solidFill>
                <a:latin typeface="Bodoni"/>
              </a:rPr>
              <a:t>Professor </a:t>
            </a:r>
            <a:r>
              <a:rPr lang="en-US" sz="1600" b="1" dirty="0" smtClean="0">
                <a:solidFill>
                  <a:schemeClr val="tx1"/>
                </a:solidFill>
                <a:latin typeface="Bodoni"/>
              </a:rPr>
              <a:t>Department </a:t>
            </a:r>
            <a:r>
              <a:rPr lang="en-US" sz="1600" b="1" dirty="0">
                <a:solidFill>
                  <a:schemeClr val="tx1"/>
                </a:solidFill>
                <a:latin typeface="Bodoni"/>
              </a:rPr>
              <a:t>of </a:t>
            </a:r>
            <a:r>
              <a:rPr lang="de-DE" sz="1600" b="1" dirty="0" smtClean="0">
                <a:solidFill>
                  <a:schemeClr val="tx1"/>
                </a:solidFill>
                <a:latin typeface="Bodoni"/>
              </a:rPr>
              <a:t>Surgery. </a:t>
            </a:r>
            <a:r>
              <a:rPr lang="en-US" sz="1600" b="1" dirty="0">
                <a:solidFill>
                  <a:schemeClr val="tx1"/>
                </a:solidFill>
                <a:latin typeface="Bodoni"/>
              </a:rPr>
              <a:t>The Aga Khan University, Pakistan </a:t>
            </a:r>
          </a:p>
          <a:p>
            <a:pPr algn="ctr"/>
            <a:endParaRPr lang="en-US" sz="1600" dirty="0">
              <a:latin typeface="Bodoni"/>
            </a:endParaRPr>
          </a:p>
        </p:txBody>
      </p:sp>
      <p:sp>
        <p:nvSpPr>
          <p:cNvPr id="3" name="Vertical Scroll 2"/>
          <p:cNvSpPr/>
          <p:nvPr/>
        </p:nvSpPr>
        <p:spPr>
          <a:xfrm>
            <a:off x="4495800" y="990600"/>
            <a:ext cx="4648200" cy="2362200"/>
          </a:xfrm>
          <a:prstGeom prst="verticalScroll">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2000" b="1" dirty="0">
                <a:solidFill>
                  <a:schemeClr val="tx1"/>
                </a:solidFill>
                <a:latin typeface="Bodoni"/>
              </a:rPr>
              <a:t>Genetic Mutations Causing Hearing Loss in the Families of Sindh and Baluchistan</a:t>
            </a:r>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ext uri="{D42A27DB-BD31-4B8C-83A1-F6EECF244321}">
                <p14:modId xmlns:p14="http://schemas.microsoft.com/office/powerpoint/2010/main" val="4019997487"/>
              </p:ext>
            </p:extLst>
          </p:nvPr>
        </p:nvGraphicFramePr>
        <p:xfrm>
          <a:off x="1846237" y="3638550"/>
          <a:ext cx="2801963" cy="3118326"/>
        </p:xfrm>
        <a:graphic>
          <a:graphicData uri="http://schemas.openxmlformats.org/drawingml/2006/table">
            <a:tbl>
              <a:tblPr firstRow="1" firstCol="1" bandRow="1">
                <a:tableStyleId>{2D5ABB26-0587-4C30-8999-92F81FD0307C}</a:tableStyleId>
              </a:tblPr>
              <a:tblGrid>
                <a:gridCol w="2801963"/>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PCR</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 Microscope</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kern="1200" dirty="0" smtClean="0">
                        <a:solidFill>
                          <a:schemeClr val="tx1"/>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565349393"/>
              </p:ext>
            </p:extLst>
          </p:nvPr>
        </p:nvGraphicFramePr>
        <p:xfrm>
          <a:off x="4648200" y="3657600"/>
          <a:ext cx="3048000" cy="1655634"/>
        </p:xfrm>
        <a:graphic>
          <a:graphicData uri="http://schemas.openxmlformats.org/drawingml/2006/table">
            <a:tbl>
              <a:tblPr firstRow="1" firstCol="1" bandRow="1">
                <a:tableStyleId>{2D5ABB26-0587-4C30-8999-92F81FD0307C}</a:tableStyleId>
              </a:tblPr>
              <a:tblGrid>
                <a:gridCol w="3048000"/>
              </a:tblGrid>
              <a:tr h="3472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Microtome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72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IHC bench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728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5583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a:t>
                      </a:r>
                      <a:r>
                        <a:rPr lang="en-US" sz="1200" b="1" kern="1200" dirty="0">
                          <a:solidFill>
                            <a:schemeClr val="tx1"/>
                          </a:solidFill>
                          <a:effectLst/>
                          <a:latin typeface="Bodoni"/>
                          <a:ea typeface="+mn-ea"/>
                          <a:cs typeface="+mn-cs"/>
                        </a:rPr>
                        <a:t>PC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5410200" y="1002268"/>
            <a:ext cx="3429000" cy="369332"/>
          </a:xfrm>
          <a:prstGeom prst="rect">
            <a:avLst/>
          </a:prstGeom>
        </p:spPr>
        <p:txBody>
          <a:bodyPr wrap="square">
            <a:spAutoFit/>
          </a:bodyPr>
          <a:lstStyle/>
          <a:p>
            <a:r>
              <a:rPr lang="en-US" b="1" dirty="0" smtClean="0"/>
              <a:t>March 2018 – March 2020</a:t>
            </a:r>
            <a:endParaRPr lang="en-US" b="1" dirty="0"/>
          </a:p>
        </p:txBody>
      </p:sp>
      <p:sp>
        <p:nvSpPr>
          <p:cNvPr id="5" name="Rectangle 4"/>
          <p:cNvSpPr/>
          <p:nvPr/>
        </p:nvSpPr>
        <p:spPr>
          <a:xfrm>
            <a:off x="1752600" y="152400"/>
            <a:ext cx="4572000" cy="1446550"/>
          </a:xfrm>
          <a:prstGeom prst="rect">
            <a:avLst/>
          </a:prstGeom>
        </p:spPr>
        <p:txBody>
          <a:bodyPr>
            <a:spAutoFit/>
          </a:bodyPr>
          <a:lstStyle/>
          <a:p>
            <a:pPr algn="ctr"/>
            <a:r>
              <a:rPr lang="en-US" sz="4400" u="sng" dirty="0"/>
              <a:t>Bench no. A-12</a:t>
            </a:r>
            <a:r>
              <a:rPr lang="en-US" sz="4400" dirty="0"/>
              <a:t/>
            </a:r>
            <a:br>
              <a:rPr lang="en-US" sz="4400" dirty="0"/>
            </a:br>
            <a:endParaRPr lang="en-US" sz="4400" dirty="0"/>
          </a:p>
        </p:txBody>
      </p:sp>
    </p:spTree>
    <p:extLst>
      <p:ext uri="{BB962C8B-B14F-4D97-AF65-F5344CB8AC3E}">
        <p14:creationId xmlns:p14="http://schemas.microsoft.com/office/powerpoint/2010/main" val="106529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0" y="685800"/>
            <a:ext cx="3422074" cy="26670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a:t>
            </a:r>
            <a:r>
              <a:rPr lang="en-US" b="1" dirty="0" smtClean="0">
                <a:solidFill>
                  <a:schemeClr val="tx1"/>
                </a:solidFill>
                <a:latin typeface="Bodoni"/>
              </a:rPr>
              <a:t>Kulsoom Ghias</a:t>
            </a:r>
            <a:endParaRPr lang="en-US" b="1" dirty="0">
              <a:solidFill>
                <a:schemeClr val="tx1"/>
              </a:solidFill>
              <a:latin typeface="Bodoni"/>
            </a:endParaRPr>
          </a:p>
          <a:p>
            <a:pPr algn="ctr"/>
            <a:r>
              <a:rPr lang="en-US" sz="1600" b="1" dirty="0" smtClean="0">
                <a:solidFill>
                  <a:schemeClr val="tx1"/>
                </a:solidFill>
                <a:latin typeface="Bodoni"/>
              </a:rPr>
              <a:t>Associate </a:t>
            </a:r>
            <a:r>
              <a:rPr lang="en-US" sz="1600" b="1" dirty="0">
                <a:solidFill>
                  <a:schemeClr val="tx1"/>
                </a:solidFill>
                <a:latin typeface="Bodoni"/>
              </a:rPr>
              <a:t>Professor</a:t>
            </a:r>
          </a:p>
          <a:p>
            <a:pPr algn="ctr"/>
            <a:r>
              <a:rPr lang="en-US" sz="1600" b="1" dirty="0">
                <a:solidFill>
                  <a:schemeClr val="tx1"/>
                </a:solidFill>
                <a:latin typeface="Bodoni"/>
              </a:rPr>
              <a:t>Biological &amp; Biomedical </a:t>
            </a:r>
            <a:r>
              <a:rPr lang="en-US" sz="1600" b="1" dirty="0" smtClean="0">
                <a:solidFill>
                  <a:schemeClr val="tx1"/>
                </a:solidFill>
                <a:latin typeface="Bodoni"/>
              </a:rPr>
              <a:t>Sciences.</a:t>
            </a:r>
            <a:endParaRPr lang="en-US" sz="1600" b="1" dirty="0">
              <a:solidFill>
                <a:schemeClr val="tx1"/>
              </a:solidFill>
              <a:latin typeface="Bodoni"/>
            </a:endParaRPr>
          </a:p>
          <a:p>
            <a:pPr algn="ctr"/>
            <a:r>
              <a:rPr lang="en-US" sz="1600" b="1" dirty="0">
                <a:solidFill>
                  <a:schemeClr val="tx1"/>
                </a:solidFill>
                <a:latin typeface="Bodoni"/>
              </a:rPr>
              <a:t>The Aga Khan University, Pakistan</a:t>
            </a:r>
          </a:p>
          <a:p>
            <a:pPr algn="ctr"/>
            <a:r>
              <a:rPr lang="en-US" sz="1600" dirty="0" smtClean="0">
                <a:latin typeface="Bodoni"/>
              </a:rPr>
              <a:t>.</a:t>
            </a:r>
            <a:endParaRPr lang="en-US" sz="1600" dirty="0">
              <a:latin typeface="Bodoni"/>
            </a:endParaRPr>
          </a:p>
        </p:txBody>
      </p:sp>
      <p:sp>
        <p:nvSpPr>
          <p:cNvPr id="3" name="Vertical Scroll 2"/>
          <p:cNvSpPr/>
          <p:nvPr/>
        </p:nvSpPr>
        <p:spPr>
          <a:xfrm>
            <a:off x="5105400" y="1219200"/>
            <a:ext cx="3810000" cy="2732548"/>
          </a:xfrm>
          <a:prstGeom prst="verticalScroll">
            <a:avLst>
              <a:gd name="adj" fmla="val 15497"/>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smtClean="0">
                <a:solidFill>
                  <a:schemeClr val="tx1"/>
                </a:solidFill>
                <a:latin typeface="Bodoni"/>
              </a:rPr>
              <a:t>Head &amp; Neck Cancer</a:t>
            </a:r>
          </a:p>
          <a:p>
            <a:pPr algn="ctr"/>
            <a:r>
              <a:rPr lang="en-US" sz="1600" b="1" dirty="0">
                <a:solidFill>
                  <a:schemeClr val="tx1"/>
                </a:solidFill>
                <a:latin typeface="Bodoni"/>
                <a:cs typeface="Calibri" pitchFamily="34" charset="0"/>
              </a:rPr>
              <a:t>This study will be characterizing </a:t>
            </a:r>
            <a:r>
              <a:rPr lang="en-US" sz="1600" b="1" dirty="0" smtClean="0">
                <a:solidFill>
                  <a:schemeClr val="tx1"/>
                </a:solidFill>
                <a:latin typeface="Bodoni"/>
                <a:cs typeface="Calibri" pitchFamily="34" charset="0"/>
              </a:rPr>
              <a:t>role of neutrophils in progression of head and neck squamous cell carcinoma</a:t>
            </a:r>
            <a:endParaRPr lang="en-US" sz="1600" b="1" dirty="0">
              <a:solidFill>
                <a:schemeClr val="tx1"/>
              </a:solidFill>
              <a:latin typeface="Bodoni"/>
              <a:cs typeface="Calibri" pitchFamily="34" charset="0"/>
            </a:endParaRPr>
          </a:p>
        </p:txBody>
      </p:sp>
      <p:sp>
        <p:nvSpPr>
          <p:cNvPr id="5" name="TextBox 4"/>
          <p:cNvSpPr txBox="1"/>
          <p:nvPr/>
        </p:nvSpPr>
        <p:spPr>
          <a:xfrm>
            <a:off x="6019800" y="1295400"/>
            <a:ext cx="2438400" cy="338554"/>
          </a:xfrm>
          <a:prstGeom prst="rect">
            <a:avLst/>
          </a:prstGeom>
          <a:solidFill>
            <a:srgbClr val="008D4F"/>
          </a:solidFill>
        </p:spPr>
        <p:txBody>
          <a:bodyPr wrap="square" rtlCol="0">
            <a:spAutoFit/>
          </a:bodyPr>
          <a:lstStyle/>
          <a:p>
            <a:pPr algn="ctr"/>
            <a:r>
              <a:rPr lang="en-US" sz="1600" b="1" dirty="0" smtClean="0">
                <a:latin typeface="Bodoni"/>
              </a:rPr>
              <a:t>Jun 2018– </a:t>
            </a:r>
            <a:r>
              <a:rPr lang="en-US" sz="1600" b="1" dirty="0">
                <a:latin typeface="Bodoni"/>
              </a:rPr>
              <a:t> </a:t>
            </a:r>
            <a:r>
              <a:rPr lang="en-US" sz="1600" b="1" dirty="0" smtClean="0">
                <a:latin typeface="Bodoni"/>
              </a:rPr>
              <a:t>Dec 2020</a:t>
            </a:r>
            <a:endParaRPr lang="en-US" sz="1600" b="1" dirty="0">
              <a:latin typeface="Bodoni"/>
            </a:endParaRPr>
          </a:p>
        </p:txBody>
      </p:sp>
      <p:sp>
        <p:nvSpPr>
          <p:cNvPr id="7" name="Right Arrow 6"/>
          <p:cNvSpPr/>
          <p:nvPr/>
        </p:nvSpPr>
        <p:spPr>
          <a:xfrm>
            <a:off x="6926" y="4229100"/>
            <a:ext cx="2202873" cy="14097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nvPr>
        </p:nvGraphicFramePr>
        <p:xfrm>
          <a:off x="2290102" y="3429000"/>
          <a:ext cx="2497163" cy="3229549"/>
        </p:xfrm>
        <a:graphic>
          <a:graphicData uri="http://schemas.openxmlformats.org/drawingml/2006/table">
            <a:tbl>
              <a:tblPr firstRow="1" firstCol="1" bandRow="1">
                <a:tableStyleId>{2D5ABB26-0587-4C30-8999-92F81FD0307C}</a:tableStyleId>
              </a:tblPr>
              <a:tblGrid>
                <a:gridCol w="2497163"/>
              </a:tblGrid>
              <a:tr h="5473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204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nvPr>
        </p:nvGraphicFramePr>
        <p:xfrm>
          <a:off x="4787265" y="4724400"/>
          <a:ext cx="2604135" cy="1929606"/>
        </p:xfrm>
        <a:graphic>
          <a:graphicData uri="http://schemas.openxmlformats.org/drawingml/2006/table">
            <a:tbl>
              <a:tblPr firstRow="1" firstCol="1" bandRow="1">
                <a:tableStyleId>{2D5ABB26-0587-4C30-8999-92F81FD0307C}</a:tableStyleId>
              </a:tblPr>
              <a:tblGrid>
                <a:gridCol w="2604135"/>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a:t>
                      </a:r>
                      <a:r>
                        <a:rPr lang="en-US" sz="1200" b="1" kern="1200" dirty="0">
                          <a:solidFill>
                            <a:schemeClr val="tx1"/>
                          </a:solidFill>
                          <a:effectLst/>
                          <a:latin typeface="Bodoni"/>
                          <a:ea typeface="+mn-ea"/>
                          <a:cs typeface="+mn-cs"/>
                        </a:rPr>
                        <a:t>dioxide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Fluorescence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a:t>
                      </a:r>
                      <a:r>
                        <a:rPr lang="en-US" sz="1200" b="1" kern="1200" dirty="0">
                          <a:solidFill>
                            <a:schemeClr val="tx1"/>
                          </a:solidFill>
                          <a:effectLst/>
                          <a:latin typeface="Bodoni"/>
                          <a:ea typeface="+mn-ea"/>
                          <a:cs typeface="+mn-cs"/>
                        </a:rPr>
                        <a:t>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a:t>
                      </a:r>
                      <a:r>
                        <a:rPr lang="en-US" sz="1200" b="1" kern="1200" dirty="0">
                          <a:solidFill>
                            <a:schemeClr val="tx1"/>
                          </a:solidFill>
                          <a:effectLst/>
                          <a:latin typeface="Bodoni"/>
                          <a:ea typeface="+mn-ea"/>
                          <a:cs typeface="+mn-cs"/>
                        </a:rPr>
                        <a:t>PC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2209800" y="152400"/>
            <a:ext cx="4572000" cy="1446550"/>
          </a:xfrm>
          <a:prstGeom prst="rect">
            <a:avLst/>
          </a:prstGeom>
        </p:spPr>
        <p:txBody>
          <a:bodyPr>
            <a:spAutoFit/>
          </a:bodyPr>
          <a:lstStyle/>
          <a:p>
            <a:pPr algn="ctr"/>
            <a:r>
              <a:rPr lang="en-US" sz="4400" u="sng" dirty="0"/>
              <a:t>Bench no. </a:t>
            </a:r>
            <a:r>
              <a:rPr lang="en-US" sz="4400" u="sng" dirty="0" smtClean="0"/>
              <a:t>A-13</a:t>
            </a:r>
            <a:r>
              <a:rPr lang="en-US" sz="4400" dirty="0"/>
              <a:t/>
            </a:r>
            <a:br>
              <a:rPr lang="en-US" sz="4400" dirty="0"/>
            </a:br>
            <a:endParaRPr lang="en-US" sz="4400" dirty="0"/>
          </a:p>
        </p:txBody>
      </p:sp>
    </p:spTree>
    <p:extLst>
      <p:ext uri="{BB962C8B-B14F-4D97-AF65-F5344CB8AC3E}">
        <p14:creationId xmlns:p14="http://schemas.microsoft.com/office/powerpoint/2010/main" val="2558172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1000" y="914400"/>
            <a:ext cx="3017190" cy="2438400"/>
          </a:xfrm>
          <a:prstGeom prst="ellipse">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b="1" dirty="0">
                <a:solidFill>
                  <a:schemeClr val="tx1"/>
                </a:solidFill>
                <a:latin typeface="Bodoni"/>
              </a:rPr>
              <a:t>Dr. Fareena Bilwani</a:t>
            </a:r>
          </a:p>
          <a:p>
            <a:pPr algn="ctr"/>
            <a:r>
              <a:rPr lang="en-US" sz="1600" b="1" dirty="0">
                <a:solidFill>
                  <a:schemeClr val="tx1"/>
                </a:solidFill>
                <a:latin typeface="Bodoni"/>
              </a:rPr>
              <a:t>Assistant Professor</a:t>
            </a:r>
          </a:p>
          <a:p>
            <a:pPr algn="ctr"/>
            <a:r>
              <a:rPr lang="en-US" sz="1600" b="1" dirty="0">
                <a:solidFill>
                  <a:schemeClr val="tx1"/>
                </a:solidFill>
                <a:latin typeface="Bodoni"/>
              </a:rPr>
              <a:t>Biological &amp; Biomedical </a:t>
            </a:r>
            <a:r>
              <a:rPr lang="en-US" sz="1600" b="1" dirty="0" smtClean="0">
                <a:solidFill>
                  <a:schemeClr val="tx1"/>
                </a:solidFill>
                <a:latin typeface="Bodoni"/>
              </a:rPr>
              <a:t>Sciences.</a:t>
            </a:r>
            <a:endParaRPr lang="en-US" sz="1600" b="1" dirty="0">
              <a:solidFill>
                <a:schemeClr val="tx1"/>
              </a:solidFill>
              <a:latin typeface="Bodoni"/>
            </a:endParaRPr>
          </a:p>
          <a:p>
            <a:pPr algn="ctr"/>
            <a:r>
              <a:rPr lang="en-US" sz="1600" b="1" dirty="0">
                <a:solidFill>
                  <a:schemeClr val="tx1"/>
                </a:solidFill>
                <a:latin typeface="Bodoni"/>
              </a:rPr>
              <a:t>The Aga Khan University, Pakistan</a:t>
            </a:r>
          </a:p>
          <a:p>
            <a:pPr algn="ctr"/>
            <a:endParaRPr lang="en-US" sz="1600" dirty="0">
              <a:latin typeface="Bodoni"/>
            </a:endParaRPr>
          </a:p>
        </p:txBody>
      </p:sp>
      <p:sp>
        <p:nvSpPr>
          <p:cNvPr id="3" name="Vertical Scroll 2"/>
          <p:cNvSpPr/>
          <p:nvPr/>
        </p:nvSpPr>
        <p:spPr>
          <a:xfrm>
            <a:off x="4419600" y="1219200"/>
            <a:ext cx="4495800" cy="2732548"/>
          </a:xfrm>
          <a:prstGeom prst="verticalScroll">
            <a:avLst>
              <a:gd name="adj" fmla="val 19492"/>
            </a:avLst>
          </a:prstGeom>
          <a:solidFill>
            <a:srgbClr val="008D4F"/>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sz="1600" b="1" dirty="0" smtClean="0">
                <a:solidFill>
                  <a:schemeClr val="tx1"/>
                </a:solidFill>
                <a:latin typeface="Bodoni"/>
              </a:rPr>
              <a:t>Acute Myeloid Leukemia</a:t>
            </a:r>
          </a:p>
          <a:p>
            <a:pPr algn="ctr"/>
            <a:r>
              <a:rPr lang="en-US" sz="1600" b="1" dirty="0">
                <a:solidFill>
                  <a:schemeClr val="tx1"/>
                </a:solidFill>
                <a:latin typeface="Bodoni"/>
                <a:cs typeface="Calibri" pitchFamily="34" charset="0"/>
              </a:rPr>
              <a:t>This study will be characterizing determinants of acute myeloid leukemia resistance to ex-vivo expanded allogeneic </a:t>
            </a:r>
            <a:r>
              <a:rPr lang="en-US" sz="1600" b="1" dirty="0" smtClean="0">
                <a:solidFill>
                  <a:schemeClr val="tx1"/>
                </a:solidFill>
                <a:latin typeface="Bodoni"/>
                <a:cs typeface="Calibri" pitchFamily="34" charset="0"/>
              </a:rPr>
              <a:t>natural </a:t>
            </a:r>
            <a:r>
              <a:rPr lang="en-US" sz="1600" b="1" dirty="0">
                <a:solidFill>
                  <a:schemeClr val="tx1"/>
                </a:solidFill>
                <a:latin typeface="Bodoni"/>
                <a:cs typeface="Calibri" pitchFamily="34" charset="0"/>
              </a:rPr>
              <a:t>cell-mediated killing</a:t>
            </a:r>
          </a:p>
        </p:txBody>
      </p:sp>
      <p:sp>
        <p:nvSpPr>
          <p:cNvPr id="5" name="TextBox 4"/>
          <p:cNvSpPr txBox="1"/>
          <p:nvPr/>
        </p:nvSpPr>
        <p:spPr>
          <a:xfrm>
            <a:off x="5713863" y="1360227"/>
            <a:ext cx="2616121" cy="338554"/>
          </a:xfrm>
          <a:prstGeom prst="rect">
            <a:avLst/>
          </a:prstGeom>
          <a:solidFill>
            <a:srgbClr val="008D4F"/>
          </a:solidFill>
        </p:spPr>
        <p:txBody>
          <a:bodyPr wrap="square" rtlCol="0">
            <a:spAutoFit/>
          </a:bodyPr>
          <a:lstStyle/>
          <a:p>
            <a:pPr algn="ctr"/>
            <a:r>
              <a:rPr lang="en-US" sz="1600" b="1" dirty="0" smtClean="0">
                <a:latin typeface="Bodoni"/>
              </a:rPr>
              <a:t>May 2017 </a:t>
            </a:r>
            <a:r>
              <a:rPr lang="en-US" sz="1600" b="1" dirty="0">
                <a:latin typeface="Bodoni"/>
              </a:rPr>
              <a:t>– </a:t>
            </a:r>
            <a:r>
              <a:rPr lang="en-US" sz="1600" b="1" dirty="0" smtClean="0">
                <a:latin typeface="Bodoni"/>
              </a:rPr>
              <a:t>May 2021</a:t>
            </a:r>
            <a:endParaRPr lang="en-US" sz="1600" b="1" dirty="0">
              <a:latin typeface="Bodoni"/>
            </a:endParaRPr>
          </a:p>
        </p:txBody>
      </p:sp>
      <p:sp>
        <p:nvSpPr>
          <p:cNvPr id="7" name="Right Arrow 6"/>
          <p:cNvSpPr/>
          <p:nvPr/>
        </p:nvSpPr>
        <p:spPr>
          <a:xfrm>
            <a:off x="6927" y="4229100"/>
            <a:ext cx="1828800" cy="1181100"/>
          </a:xfrm>
          <a:prstGeom prst="rightArrow">
            <a:avLst/>
          </a:prstGeom>
          <a:solidFill>
            <a:srgbClr val="008D4F"/>
          </a:solidFill>
        </p:spPr>
        <p:style>
          <a:lnRef idx="3">
            <a:schemeClr val="lt1"/>
          </a:lnRef>
          <a:fillRef idx="1">
            <a:schemeClr val="accent2"/>
          </a:fillRef>
          <a:effectRef idx="1">
            <a:schemeClr val="accent2"/>
          </a:effectRef>
          <a:fontRef idx="minor">
            <a:schemeClr val="lt1"/>
          </a:fontRef>
        </p:style>
        <p:txBody>
          <a:bodyPr rtlCol="0" anchor="ctr"/>
          <a:lstStyle/>
          <a:p>
            <a:pPr algn="ctr"/>
            <a:r>
              <a:rPr lang="en-US" sz="1600" b="1" dirty="0" smtClean="0">
                <a:solidFill>
                  <a:schemeClr val="tx1"/>
                </a:solidFill>
                <a:latin typeface="Bodoni"/>
              </a:rPr>
              <a:t>Core Equipment</a:t>
            </a:r>
            <a:endParaRPr lang="en-US" sz="1600" b="1" dirty="0">
              <a:solidFill>
                <a:schemeClr val="tx1"/>
              </a:solidFill>
              <a:latin typeface="Bodoni"/>
            </a:endParaRPr>
          </a:p>
        </p:txBody>
      </p:sp>
      <p:graphicFrame>
        <p:nvGraphicFramePr>
          <p:cNvPr id="9" name="Table 8"/>
          <p:cNvGraphicFramePr>
            <a:graphicFrameLocks noGrp="1"/>
          </p:cNvGraphicFramePr>
          <p:nvPr>
            <p:extLst/>
          </p:nvPr>
        </p:nvGraphicFramePr>
        <p:xfrm>
          <a:off x="1846237" y="3429000"/>
          <a:ext cx="2497163" cy="3229549"/>
        </p:xfrm>
        <a:graphic>
          <a:graphicData uri="http://schemas.openxmlformats.org/drawingml/2006/table">
            <a:tbl>
              <a:tblPr firstRow="1" firstCol="1" bandRow="1">
                <a:tableStyleId>{2D5ABB26-0587-4C30-8999-92F81FD0307C}</a:tableStyleId>
              </a:tblPr>
              <a:tblGrid>
                <a:gridCol w="2497163"/>
              </a:tblGrid>
              <a:tr h="54730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Tissue </a:t>
                      </a:r>
                      <a:r>
                        <a:rPr lang="en-US" sz="1200" b="1" kern="1200" dirty="0">
                          <a:solidFill>
                            <a:schemeClr val="tx1"/>
                          </a:solidFill>
                          <a:effectLst/>
                          <a:latin typeface="Bodoni"/>
                          <a:ea typeface="+mn-ea"/>
                          <a:cs typeface="+mn-cs"/>
                        </a:rPr>
                        <a:t>Culture Room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Biosafety </a:t>
                      </a:r>
                      <a:r>
                        <a:rPr lang="en-US" sz="1200" b="1" kern="1200" dirty="0">
                          <a:solidFill>
                            <a:schemeClr val="tx1"/>
                          </a:solidFill>
                          <a:effectLst/>
                          <a:latin typeface="Bodoni"/>
                          <a:ea typeface="+mn-ea"/>
                          <a:cs typeface="+mn-cs"/>
                        </a:rPr>
                        <a:t>Cabinets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Refrigerated </a:t>
                      </a:r>
                      <a:r>
                        <a:rPr lang="en-US" sz="1200" b="1" kern="1200" dirty="0">
                          <a:solidFill>
                            <a:schemeClr val="tx1"/>
                          </a:solidFill>
                          <a:effectLst/>
                          <a:latin typeface="Bodoni"/>
                          <a:ea typeface="+mn-ea"/>
                          <a:cs typeface="+mn-cs"/>
                        </a:rPr>
                        <a:t>Centrifuges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42047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Non </a:t>
                      </a:r>
                      <a:r>
                        <a:rPr lang="en-US" sz="1200" b="1" kern="1200" dirty="0">
                          <a:solidFill>
                            <a:schemeClr val="tx1"/>
                          </a:solidFill>
                          <a:effectLst/>
                          <a:latin typeface="Bodoni"/>
                          <a:ea typeface="+mn-ea"/>
                          <a:cs typeface="+mn-cs"/>
                        </a:rPr>
                        <a:t>Refrigerated Centrifuge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Water </a:t>
                      </a:r>
                      <a:r>
                        <a:rPr lang="en-US" sz="1200" b="1" kern="1200" dirty="0">
                          <a:solidFill>
                            <a:schemeClr val="tx1"/>
                          </a:solidFill>
                          <a:effectLst/>
                          <a:latin typeface="Bodoni"/>
                          <a:ea typeface="+mn-ea"/>
                          <a:cs typeface="+mn-cs"/>
                        </a:rPr>
                        <a:t>Bath</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0249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Vortex</a:t>
                      </a:r>
                      <a:endParaRPr lang="en-US" sz="1200" b="1" kern="1200" dirty="0">
                        <a:solidFill>
                          <a:schemeClr val="tx1"/>
                        </a:solidFill>
                        <a:effectLst/>
                        <a:latin typeface="Bodoni"/>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520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Under </a:t>
                      </a:r>
                      <a:r>
                        <a:rPr lang="en-US" sz="1200" b="1" kern="1200" dirty="0">
                          <a:solidFill>
                            <a:schemeClr val="tx1"/>
                          </a:solidFill>
                          <a:effectLst/>
                          <a:latin typeface="Bodoni"/>
                          <a:ea typeface="+mn-ea"/>
                          <a:cs typeface="+mn-cs"/>
                        </a:rPr>
                        <a:t>counter &amp; Walk- In Fridge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012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Ultra </a:t>
                      </a:r>
                      <a:r>
                        <a:rPr lang="en-US" sz="1200" b="1" kern="1200" dirty="0">
                          <a:solidFill>
                            <a:schemeClr val="tx1"/>
                          </a:solidFill>
                          <a:effectLst/>
                          <a:latin typeface="Bodoni"/>
                          <a:ea typeface="+mn-ea"/>
                          <a:cs typeface="+mn-cs"/>
                        </a:rPr>
                        <a:t>Low Temp. Freezers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graphicFrame>
        <p:nvGraphicFramePr>
          <p:cNvPr id="11" name="Table 10"/>
          <p:cNvGraphicFramePr>
            <a:graphicFrameLocks noGrp="1"/>
          </p:cNvGraphicFramePr>
          <p:nvPr>
            <p:extLst/>
          </p:nvPr>
        </p:nvGraphicFramePr>
        <p:xfrm>
          <a:off x="4343400" y="4724400"/>
          <a:ext cx="2604135" cy="1929606"/>
        </p:xfrm>
        <a:graphic>
          <a:graphicData uri="http://schemas.openxmlformats.org/drawingml/2006/table">
            <a:tbl>
              <a:tblPr firstRow="1" firstCol="1" bandRow="1">
                <a:tableStyleId>{2D5ABB26-0587-4C30-8999-92F81FD0307C}</a:tableStyleId>
              </a:tblPr>
              <a:tblGrid>
                <a:gridCol w="2604135"/>
              </a:tblGrid>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Carbon </a:t>
                      </a:r>
                      <a:r>
                        <a:rPr lang="en-US" sz="1200" b="1" kern="1200" dirty="0">
                          <a:solidFill>
                            <a:schemeClr val="tx1"/>
                          </a:solidFill>
                          <a:effectLst/>
                          <a:latin typeface="Bodoni"/>
                          <a:ea typeface="+mn-ea"/>
                          <a:cs typeface="+mn-cs"/>
                        </a:rPr>
                        <a:t>dioxide Incubator</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Inverted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993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Fluorescence </a:t>
                      </a:r>
                      <a:r>
                        <a:rPr lang="en-US" sz="1200" b="1" kern="1200" dirty="0">
                          <a:solidFill>
                            <a:schemeClr val="tx1"/>
                          </a:solidFill>
                          <a:effectLst/>
                          <a:latin typeface="Bodoni"/>
                          <a:ea typeface="+mn-ea"/>
                          <a:cs typeface="+mn-cs"/>
                        </a:rPr>
                        <a:t>Microscope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2994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Liquid </a:t>
                      </a:r>
                      <a:r>
                        <a:rPr lang="en-US" sz="1200" b="1" kern="1200" dirty="0">
                          <a:solidFill>
                            <a:schemeClr val="tx1"/>
                          </a:solidFill>
                          <a:effectLst/>
                          <a:latin typeface="Bodoni"/>
                          <a:ea typeface="+mn-ea"/>
                          <a:cs typeface="+mn-cs"/>
                        </a:rPr>
                        <a:t>Nitrogen Tank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r h="34264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200" b="1" kern="1200" dirty="0" smtClean="0">
                        <a:solidFill>
                          <a:schemeClr val="tx1"/>
                        </a:solidFill>
                        <a:effectLst/>
                        <a:latin typeface="Bodoni"/>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Bodoni"/>
                          <a:ea typeface="+mn-ea"/>
                          <a:cs typeface="+mn-cs"/>
                        </a:rPr>
                        <a:t>Desktop </a:t>
                      </a:r>
                      <a:r>
                        <a:rPr lang="en-US" sz="1200" b="1" kern="1200" dirty="0">
                          <a:solidFill>
                            <a:schemeClr val="tx1"/>
                          </a:solidFill>
                          <a:effectLst/>
                          <a:latin typeface="Bodoni"/>
                          <a:ea typeface="+mn-ea"/>
                          <a:cs typeface="+mn-cs"/>
                        </a:rPr>
                        <a:t>PC</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8D4F"/>
                    </a:solidFill>
                  </a:tcPr>
                </a:tc>
              </a:tr>
            </a:tbl>
          </a:graphicData>
        </a:graphic>
      </p:graphicFrame>
      <p:sp>
        <p:nvSpPr>
          <p:cNvPr id="4" name="Rectangle 3"/>
          <p:cNvSpPr/>
          <p:nvPr/>
        </p:nvSpPr>
        <p:spPr>
          <a:xfrm>
            <a:off x="2743200" y="228600"/>
            <a:ext cx="3667992" cy="769441"/>
          </a:xfrm>
          <a:prstGeom prst="rect">
            <a:avLst/>
          </a:prstGeom>
        </p:spPr>
        <p:txBody>
          <a:bodyPr wrap="none">
            <a:spAutoFit/>
          </a:bodyPr>
          <a:lstStyle/>
          <a:p>
            <a:r>
              <a:rPr lang="en-US" sz="4400" u="sng" dirty="0"/>
              <a:t>Bench no. A-14</a:t>
            </a:r>
            <a:endParaRPr lang="en-US" sz="4400" dirty="0"/>
          </a:p>
        </p:txBody>
      </p:sp>
    </p:spTree>
    <p:extLst>
      <p:ext uri="{BB962C8B-B14F-4D97-AF65-F5344CB8AC3E}">
        <p14:creationId xmlns:p14="http://schemas.microsoft.com/office/powerpoint/2010/main" val="1129949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FA1A84E07949F4F801C201B8751B958" ma:contentTypeVersion="4" ma:contentTypeDescription="Create a new document." ma:contentTypeScope="" ma:versionID="2115a8e114ca36e53b046a970a2b492a">
  <xsd:schema xmlns:xsd="http://www.w3.org/2001/XMLSchema" xmlns:xs="http://www.w3.org/2001/XMLSchema" xmlns:p="http://schemas.microsoft.com/office/2006/metadata/properties" xmlns:ns1="http://schemas.microsoft.com/sharepoint/v3" xmlns:ns2="b4419758-8a30-462b-a703-e2b3e7f503de" targetNamespace="http://schemas.microsoft.com/office/2006/metadata/properties" ma:root="true" ma:fieldsID="f64f870e1c504404de7f3dc3ad5363fe" ns1:_="" ns2:_="">
    <xsd:import namespace="http://schemas.microsoft.com/sharepoint/v3"/>
    <xsd:import namespace="b4419758-8a30-462b-a703-e2b3e7f503d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4419758-8a30-462b-a703-e2b3e7f503d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9ED9D93-B3D6-4AE6-86F2-0EA58FB2B229}"/>
</file>

<file path=customXml/itemProps2.xml><?xml version="1.0" encoding="utf-8"?>
<ds:datastoreItem xmlns:ds="http://schemas.openxmlformats.org/officeDocument/2006/customXml" ds:itemID="{894C8DF4-E439-4F38-8318-335FB9558313}">
  <ds:schemaRefs>
    <ds:schemaRef ds:uri="http://schemas.microsoft.com/sharepoint/v3/contenttype/forms"/>
  </ds:schemaRefs>
</ds:datastoreItem>
</file>

<file path=customXml/itemProps3.xml><?xml version="1.0" encoding="utf-8"?>
<ds:datastoreItem xmlns:ds="http://schemas.openxmlformats.org/officeDocument/2006/customXml" ds:itemID="{48D745AA-A01A-4F66-A22E-44CBE8717BD2}">
  <ds:schemaRefs>
    <ds:schemaRef ds:uri="http://purl.org/dc/dcmitype/"/>
    <ds:schemaRef ds:uri="http://schemas.microsoft.com/office/2006/documentManagement/types"/>
    <ds:schemaRef ds:uri="http://www.w3.org/XML/1998/namespace"/>
    <ds:schemaRef ds:uri="http://schemas.microsoft.com/office/2006/metadata/properties"/>
    <ds:schemaRef ds:uri="http://purl.org/dc/term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
  <TotalTime>996</TotalTime>
  <Words>2454</Words>
  <Application>Microsoft Office PowerPoint</Application>
  <PresentationFormat>On-screen Show (4:3)</PresentationFormat>
  <Paragraphs>860</Paragraphs>
  <Slides>29</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Arial Narrow</vt:lpstr>
      <vt:lpstr>Bodoni</vt:lpstr>
      <vt:lpstr>Calibri</vt:lpstr>
      <vt:lpstr>Times New Roman</vt:lpstr>
      <vt:lpstr>Office Theme</vt:lpstr>
      <vt:lpstr>PowerPoint Presentation</vt:lpstr>
      <vt:lpstr>Bench no. A-5</vt:lpstr>
      <vt:lpstr>Bench no. A-6</vt:lpstr>
      <vt:lpstr>Bench no. A-8</vt:lpstr>
      <vt:lpstr>PowerPoint Presentation</vt:lpstr>
      <vt:lpstr>PowerPoint Presentation</vt:lpstr>
      <vt:lpstr>PowerPoint Presentation</vt:lpstr>
      <vt:lpstr>PowerPoint Presentation</vt:lpstr>
      <vt:lpstr>PowerPoint Presentation</vt:lpstr>
      <vt:lpstr>PowerPoint Presentation</vt:lpstr>
      <vt:lpstr>Bench no. A-19 </vt:lpstr>
      <vt:lpstr>PowerPoint Presentation</vt:lpstr>
      <vt:lpstr>PowerPoint Presentation</vt:lpstr>
      <vt:lpstr>PowerPoint Presentation</vt:lpstr>
      <vt:lpstr>Bench no. A-23 &amp; A-24</vt:lpstr>
      <vt:lpstr>Bench no. A-25</vt:lpstr>
      <vt:lpstr>Bench no. A-26</vt:lpstr>
      <vt:lpstr>PowerPoint Presentation</vt:lpstr>
      <vt:lpstr>Bench no. A-28 </vt:lpstr>
      <vt:lpstr>PowerPoint Presentation</vt:lpstr>
      <vt:lpstr>PowerPoint Presentation</vt:lpstr>
      <vt:lpstr>Bench no. B-5</vt:lpstr>
      <vt:lpstr>Bench no. B-6</vt:lpstr>
      <vt:lpstr>Bench no. B-7 &amp; B-8</vt:lpstr>
      <vt:lpstr>Bench no. B-9</vt:lpstr>
      <vt:lpstr>Bench no. B-10</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Sana Ayaz</dc:creator>
  <cp:lastModifiedBy>Areeba Raza Khan</cp:lastModifiedBy>
  <cp:revision>294</cp:revision>
  <cp:lastPrinted>2019-02-19T07:10:01Z</cp:lastPrinted>
  <dcterms:created xsi:type="dcterms:W3CDTF">2006-08-16T00:00:00Z</dcterms:created>
  <dcterms:modified xsi:type="dcterms:W3CDTF">2019-02-19T12:26:21Z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0x0101002FA1A84E07949F4F801C201B8751B958</vt:lpwstr>
  </property>
</Properties>
</file>