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-108" y="-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14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70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14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8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3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6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9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6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90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8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D297-81FB-4455-8D27-70D282533071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E06E9-2235-438E-9962-7C70E35E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6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pui.edu/~idd/active_learning/quescussion.html" TargetMode="External"/><Relationship Id="rId2" Type="http://schemas.openxmlformats.org/officeDocument/2006/relationships/hyperlink" Target="https://www.uwo.ca/tsc/resources/resources_graduate_students/ta_handbook/leading_discussions/discussion_model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6934462" y="1315376"/>
            <a:ext cx="1386069" cy="1342780"/>
          </a:xfrm>
          <a:prstGeom prst="wedgeEllipseCallout">
            <a:avLst>
              <a:gd name="adj1" fmla="val -43836"/>
              <a:gd name="adj2" fmla="val 57681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………………</a:t>
            </a:r>
          </a:p>
          <a:p>
            <a:pPr algn="ctr"/>
            <a:r>
              <a:rPr lang="en-US" sz="1350" dirty="0"/>
              <a:t>……..</a:t>
            </a:r>
          </a:p>
          <a:p>
            <a:pPr algn="ctr"/>
            <a:r>
              <a:rPr lang="en-US" sz="1350" dirty="0"/>
              <a:t>……</a:t>
            </a:r>
          </a:p>
        </p:txBody>
      </p:sp>
      <p:sp>
        <p:nvSpPr>
          <p:cNvPr id="5" name="Oval Callout 4"/>
          <p:cNvSpPr/>
          <p:nvPr/>
        </p:nvSpPr>
        <p:spPr>
          <a:xfrm>
            <a:off x="959140" y="1382314"/>
            <a:ext cx="1609649" cy="1182262"/>
          </a:xfrm>
          <a:prstGeom prst="wedgeEllipseCallout">
            <a:avLst>
              <a:gd name="adj1" fmla="val 35970"/>
              <a:gd name="adj2" fmla="val 61898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/>
              <a:t>…………</a:t>
            </a:r>
          </a:p>
          <a:p>
            <a:pPr algn="ctr"/>
            <a:r>
              <a:rPr lang="en-US" sz="1350" dirty="0"/>
              <a:t>………</a:t>
            </a:r>
          </a:p>
          <a:p>
            <a:pPr algn="ctr"/>
            <a:r>
              <a:rPr lang="en-US" sz="1350" dirty="0"/>
              <a:t>…….</a:t>
            </a:r>
          </a:p>
        </p:txBody>
      </p:sp>
      <p:sp>
        <p:nvSpPr>
          <p:cNvPr id="7" name="Rectangle 6"/>
          <p:cNvSpPr/>
          <p:nvPr/>
        </p:nvSpPr>
        <p:spPr>
          <a:xfrm>
            <a:off x="1856538" y="2504942"/>
            <a:ext cx="5664723" cy="108491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600" dirty="0" err="1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uhaus 93" panose="04030905020B02020C02" pitchFamily="82" charset="0"/>
              </a:rPr>
              <a:t>Quescussion</a:t>
            </a:r>
            <a:endParaRPr lang="en-US" sz="660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uhaus 93" panose="04030905020B02020C02" pitchFamily="82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3988" y="2595291"/>
            <a:ext cx="1321129" cy="2137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0652" y="2685144"/>
            <a:ext cx="1270253" cy="21377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00" y="1488069"/>
            <a:ext cx="1460648" cy="10631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312" y="1488069"/>
            <a:ext cx="1378540" cy="110722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270" y="3669792"/>
            <a:ext cx="1388462" cy="10631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624" y="3651285"/>
            <a:ext cx="1530925" cy="11072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485" y="3708609"/>
            <a:ext cx="1352167" cy="10243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5183" y="1488069"/>
            <a:ext cx="1422466" cy="102438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103988" y="6233375"/>
            <a:ext cx="688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images are under creative commons’ license.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7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536" y="365126"/>
            <a:ext cx="7886700" cy="1325563"/>
          </a:xfrm>
        </p:spPr>
        <p:txBody>
          <a:bodyPr/>
          <a:lstStyle/>
          <a:p>
            <a:r>
              <a:rPr lang="en-US" dirty="0" err="1" smtClean="0"/>
              <a:t>Quescussion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536" y="1545465"/>
            <a:ext cx="8772927" cy="50613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err="1" smtClean="0"/>
              <a:t>Quescussion</a:t>
            </a:r>
            <a:r>
              <a:rPr lang="en-US" sz="1600" dirty="0" smtClean="0"/>
              <a:t>, as the name indicates, is the union of questions and discussion blended into an activity. The teacher/discussion leader asks a question or makes a statement to the class (preferably displayed on the board or slide). The model of discussion is informal and once a question comes, participants shout out.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Rules for </a:t>
            </a:r>
            <a:r>
              <a:rPr lang="en-US" sz="1600" b="1" dirty="0" err="1"/>
              <a:t>Quescussion</a:t>
            </a:r>
            <a:endParaRPr lang="en-US" sz="1600" b="1" dirty="0"/>
          </a:p>
          <a:p>
            <a:r>
              <a:rPr lang="en-US" sz="1600" dirty="0"/>
              <a:t>Discussion has to be in question form (No statements!)</a:t>
            </a:r>
          </a:p>
          <a:p>
            <a:r>
              <a:rPr lang="en-US" sz="1600" dirty="0"/>
              <a:t>A person may speak only every </a:t>
            </a:r>
            <a:r>
              <a:rPr lang="en-US" sz="1600" b="1" i="1" dirty="0"/>
              <a:t>n</a:t>
            </a:r>
            <a:r>
              <a:rPr lang="en-US" sz="1600" dirty="0"/>
              <a:t>th time (say </a:t>
            </a:r>
            <a:r>
              <a:rPr lang="en-US" sz="1600" dirty="0" err="1"/>
              <a:t>Andie</a:t>
            </a:r>
            <a:r>
              <a:rPr lang="en-US" sz="1600" dirty="0"/>
              <a:t> shouted first question, he should be now responding after four other people have shared their questions)</a:t>
            </a:r>
          </a:p>
          <a:p>
            <a:r>
              <a:rPr lang="en-US" sz="1600" dirty="0"/>
              <a:t>No statements  (i.e., a statement disguised as a question. For example, "small classes are better than large ones, aren't they?"). If somebody makes a statement, whole class shouts ‘statement’.</a:t>
            </a:r>
          </a:p>
          <a:p>
            <a:r>
              <a:rPr lang="en-US" sz="1600" dirty="0"/>
              <a:t>No personal attacks (one should not make any personal </a:t>
            </a:r>
            <a:r>
              <a:rPr lang="en-US" sz="1600" dirty="0" smtClean="0"/>
              <a:t>judgment </a:t>
            </a:r>
            <a:r>
              <a:rPr lang="en-US" sz="1600" dirty="0"/>
              <a:t>for any student in the class. Say, "a person would be crazy if they thought that, wouldn't they?" - this is also a disguised statement).</a:t>
            </a:r>
          </a:p>
          <a:p>
            <a:pPr marL="0" indent="0">
              <a:buNone/>
            </a:pPr>
            <a:r>
              <a:rPr lang="en-US" sz="1600" dirty="0"/>
              <a:t>The questions </a:t>
            </a:r>
            <a:r>
              <a:rPr lang="en-US" sz="1600" dirty="0" smtClean="0"/>
              <a:t>sprung during </a:t>
            </a:r>
            <a:r>
              <a:rPr lang="en-US" sz="1600" dirty="0"/>
              <a:t>the shout-out session are recorded, grouped, and </a:t>
            </a:r>
            <a:r>
              <a:rPr lang="en-US" sz="1600" dirty="0" smtClean="0"/>
              <a:t>are used </a:t>
            </a:r>
            <a:r>
              <a:rPr lang="en-US" sz="1600" dirty="0"/>
              <a:t>to determine students’ exposure to </a:t>
            </a:r>
            <a:r>
              <a:rPr lang="en-US" sz="1600" dirty="0" smtClean="0"/>
              <a:t>a </a:t>
            </a:r>
            <a:r>
              <a:rPr lang="en-US" sz="1600" dirty="0"/>
              <a:t>specific topic. The repertoire of questions </a:t>
            </a:r>
            <a:r>
              <a:rPr lang="en-US" sz="1600" dirty="0" smtClean="0"/>
              <a:t>generated are </a:t>
            </a:r>
            <a:r>
              <a:rPr lang="en-US" sz="1600" dirty="0"/>
              <a:t>then used to decide the scope of the content to be taught. </a:t>
            </a:r>
            <a:r>
              <a:rPr lang="en-US" sz="1600" dirty="0" smtClean="0"/>
              <a:t>This </a:t>
            </a:r>
            <a:r>
              <a:rPr lang="en-US" sz="1600" dirty="0"/>
              <a:t>technique gives chance to </a:t>
            </a:r>
            <a:r>
              <a:rPr lang="en-US" sz="1600" dirty="0" smtClean="0"/>
              <a:t>various </a:t>
            </a:r>
            <a:r>
              <a:rPr lang="en-US" sz="1600" dirty="0"/>
              <a:t>students to speak and provide wait-time for </a:t>
            </a:r>
            <a:r>
              <a:rPr lang="en-US" sz="1600" dirty="0" smtClean="0"/>
              <a:t>them to </a:t>
            </a:r>
            <a:r>
              <a:rPr lang="en-US" sz="1600" dirty="0"/>
              <a:t>think of a unique </a:t>
            </a:r>
            <a:r>
              <a:rPr lang="en-US" sz="1600" dirty="0" smtClean="0"/>
              <a:t>question. </a:t>
            </a:r>
            <a:r>
              <a:rPr lang="en-US" sz="1600" dirty="0"/>
              <a:t>Moreover, using this technique, develops students’ curiosity to know a topic </a:t>
            </a:r>
            <a:r>
              <a:rPr lang="en-US" sz="1600" dirty="0" smtClean="0"/>
              <a:t>holistically. Followed by this activity the teacher can develop a lecture to answer the questions raised during </a:t>
            </a:r>
            <a:r>
              <a:rPr lang="en-US" sz="1600" dirty="0" err="1" smtClean="0"/>
              <a:t>quescussion</a:t>
            </a:r>
            <a:r>
              <a:rPr lang="en-US" sz="1600" dirty="0"/>
              <a:t> </a:t>
            </a:r>
            <a:r>
              <a:rPr lang="en-US" sz="1600" dirty="0" smtClean="0"/>
              <a:t>or divide broader subtopics/questions into the groups of students as an inquiry project and facilitate them during the process.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1115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https://www.uwo.ca/tsc/resources/resources_graduate_students/ta_handbook/leading_discussions/discussion_models.html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http://www.iupui.edu/~idd/active_learning/quescussion.html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6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8F2AF7D11AC4A862149AF9CC97638" ma:contentTypeVersion="4" ma:contentTypeDescription="Create a new document." ma:contentTypeScope="" ma:versionID="e8c814a377e7b81c707c3abd0d34cca9">
  <xsd:schema xmlns:xsd="http://www.w3.org/2001/XMLSchema" xmlns:xs="http://www.w3.org/2001/XMLSchema" xmlns:p="http://schemas.microsoft.com/office/2006/metadata/properties" xmlns:ns1="http://schemas.microsoft.com/sharepoint/v3" xmlns:ns2="8a94e0cd-9355-41ff-bbec-ec7215056f19" targetNamespace="http://schemas.microsoft.com/office/2006/metadata/properties" ma:root="true" ma:fieldsID="3d90ebc25da036f05ed8e5d0b4e41fbd" ns1:_="" ns2:_="">
    <xsd:import namespace="http://schemas.microsoft.com/sharepoint/v3"/>
    <xsd:import namespace="8a94e0cd-9355-41ff-bbec-ec7215056f1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4e0cd-9355-41ff-bbec-ec7215056f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CF898A2-4227-4956-BF38-B2B84A9A0976}"/>
</file>

<file path=customXml/itemProps2.xml><?xml version="1.0" encoding="utf-8"?>
<ds:datastoreItem xmlns:ds="http://schemas.openxmlformats.org/officeDocument/2006/customXml" ds:itemID="{81925718-4618-451A-83E8-87F8246C0091}"/>
</file>

<file path=customXml/itemProps3.xml><?xml version="1.0" encoding="utf-8"?>
<ds:datastoreItem xmlns:ds="http://schemas.openxmlformats.org/officeDocument/2006/customXml" ds:itemID="{DC49ED53-E85B-406F-A334-46D4D492046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325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Quescussion 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Zeenar</dc:creator>
  <cp:lastModifiedBy>sudi.matara</cp:lastModifiedBy>
  <cp:revision>9</cp:revision>
  <dcterms:created xsi:type="dcterms:W3CDTF">2017-01-10T10:17:29Z</dcterms:created>
  <dcterms:modified xsi:type="dcterms:W3CDTF">2017-01-23T14:23:09Z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0x0101004988F2AF7D11AC4A862149AF9CC97638</vt:lpwstr>
  </property>
  <property fmtid="{D5CDD505-2E9C-101B-9397-08002B2CF9AE}" pid="3" name="Order">
    <vt:r8>500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WF-Mapping-INI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WF-Mapping-APR">
    <vt:lpwstr/>
  </property>
</Properties>
</file>