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6" r:id="rId5"/>
    <p:sldId id="257" r:id="rId6"/>
    <p:sldId id="258" r:id="rId7"/>
    <p:sldId id="259" r:id="rId8"/>
    <p:sldId id="265"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9D68"/>
    <a:srgbClr val="00843D"/>
    <a:srgbClr val="0C92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38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2667000"/>
            <a:ext cx="12192000" cy="2164206"/>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8506" t="18045" r="10695" b="18797"/>
          <a:stretch/>
        </p:blipFill>
        <p:spPr>
          <a:xfrm>
            <a:off x="4648200" y="381000"/>
            <a:ext cx="2895601" cy="1600200"/>
          </a:xfrm>
          <a:prstGeom prst="rect">
            <a:avLst/>
          </a:prstGeom>
        </p:spPr>
      </p:pic>
      <p:sp>
        <p:nvSpPr>
          <p:cNvPr id="9" name="Title 1"/>
          <p:cNvSpPr>
            <a:spLocks noGrp="1"/>
          </p:cNvSpPr>
          <p:nvPr>
            <p:ph type="ctrTitle" hasCustomPrompt="1"/>
          </p:nvPr>
        </p:nvSpPr>
        <p:spPr>
          <a:xfrm>
            <a:off x="2209800" y="3014091"/>
            <a:ext cx="7772400" cy="1470025"/>
          </a:xfrm>
        </p:spPr>
        <p:txBody>
          <a:bodyPr>
            <a:noAutofit/>
          </a:bodyPr>
          <a:lstStyle>
            <a:lvl1pPr algn="l">
              <a:defRPr sz="600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9479797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35932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76670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29295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494665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38544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sz="2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sz="2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000006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339734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985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9389321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7681586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6542331"/>
            <a:ext cx="10579814" cy="152399"/>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1437620" y="6542331"/>
            <a:ext cx="754380" cy="152399"/>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73466" y="6542331"/>
            <a:ext cx="668026" cy="152357"/>
          </a:xfrm>
          <a:prstGeom prst="rect">
            <a:avLst/>
          </a:prstGeom>
        </p:spPr>
      </p:pic>
    </p:spTree>
    <p:extLst>
      <p:ext uri="{BB962C8B-B14F-4D97-AF65-F5344CB8AC3E}">
        <p14:creationId xmlns:p14="http://schemas.microsoft.com/office/powerpoint/2010/main" val="2100711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rgbClr val="00843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1800" dirty="0" smtClean="0"/>
              <a:t/>
            </a:r>
            <a:br>
              <a:rPr lang="en-US" sz="1800" dirty="0" smtClean="0"/>
            </a:br>
            <a:r>
              <a:rPr lang="en-US" sz="1800" dirty="0" smtClean="0"/>
              <a:t>DECISION-TO-DELIVERY </a:t>
            </a:r>
            <a:r>
              <a:rPr lang="en-US" sz="1800" dirty="0"/>
              <a:t>INTERVAL OF EMERGENCY CAESEREAN SECTIONS AND THE ASSOCIATED MATERNAL AND NEONATAL OUTCOMES AT THIKA LEVEL 5 HOSPITAL, KIAMBU COUNTY.</a:t>
            </a:r>
            <a:br>
              <a:rPr lang="en-US" sz="1800" dirty="0"/>
            </a:br>
            <a:r>
              <a:rPr lang="en-GB" sz="1800" b="1" dirty="0">
                <a:latin typeface="Times New Roman" pitchFamily="18" charset="0"/>
                <a:cs typeface="Times New Roman" pitchFamily="18" charset="0"/>
              </a:rPr>
              <a:t>Authors: </a:t>
            </a:r>
            <a:r>
              <a:rPr lang="en-GB" sz="1800" b="1" u="sng" dirty="0" err="1">
                <a:solidFill>
                  <a:schemeClr val="tx1"/>
                </a:solidFill>
                <a:latin typeface="Times New Roman" pitchFamily="18" charset="0"/>
                <a:cs typeface="Times New Roman" pitchFamily="18" charset="0"/>
              </a:rPr>
              <a:t>Machoka</a:t>
            </a:r>
            <a:r>
              <a:rPr lang="en-GB" sz="1800" b="1" u="sng" dirty="0">
                <a:solidFill>
                  <a:schemeClr val="tx1"/>
                </a:solidFill>
                <a:latin typeface="Times New Roman" pitchFamily="18" charset="0"/>
                <a:cs typeface="Times New Roman" pitchFamily="18" charset="0"/>
              </a:rPr>
              <a:t> P.K.,</a:t>
            </a:r>
            <a:r>
              <a:rPr lang="en-GB" sz="1800" b="1" dirty="0">
                <a:solidFill>
                  <a:schemeClr val="tx1"/>
                </a:solidFill>
                <a:latin typeface="Times New Roman" pitchFamily="18" charset="0"/>
                <a:cs typeface="Times New Roman" pitchFamily="18" charset="0"/>
              </a:rPr>
              <a:t> </a:t>
            </a:r>
            <a:r>
              <a:rPr lang="en-GB" sz="1800" b="1" dirty="0" err="1">
                <a:solidFill>
                  <a:schemeClr val="tx1"/>
                </a:solidFill>
                <a:latin typeface="Times New Roman" pitchFamily="18" charset="0"/>
                <a:cs typeface="Times New Roman" pitchFamily="18" charset="0"/>
              </a:rPr>
              <a:t>Mburugu</a:t>
            </a:r>
            <a:r>
              <a:rPr lang="en-GB" sz="1800" b="1" dirty="0">
                <a:solidFill>
                  <a:schemeClr val="tx1"/>
                </a:solidFill>
                <a:latin typeface="Times New Roman" pitchFamily="18" charset="0"/>
                <a:cs typeface="Times New Roman" pitchFamily="18" charset="0"/>
              </a:rPr>
              <a:t> P.M., </a:t>
            </a:r>
            <a:r>
              <a:rPr lang="en-GB" sz="1800" b="1" dirty="0" err="1">
                <a:solidFill>
                  <a:schemeClr val="tx1"/>
                </a:solidFill>
                <a:latin typeface="Times New Roman" pitchFamily="18" charset="0"/>
                <a:cs typeface="Times New Roman" pitchFamily="18" charset="0"/>
              </a:rPr>
              <a:t>Ndungu</a:t>
            </a:r>
            <a:r>
              <a:rPr lang="en-GB" sz="1800" b="1" dirty="0">
                <a:solidFill>
                  <a:schemeClr val="tx1"/>
                </a:solidFill>
                <a:latin typeface="Times New Roman" pitchFamily="18" charset="0"/>
                <a:cs typeface="Times New Roman" pitchFamily="18" charset="0"/>
              </a:rPr>
              <a:t> S.K., </a:t>
            </a:r>
            <a:r>
              <a:rPr lang="en-GB" sz="1800" b="1" dirty="0" err="1">
                <a:solidFill>
                  <a:schemeClr val="tx1"/>
                </a:solidFill>
                <a:latin typeface="Times New Roman" pitchFamily="18" charset="0"/>
                <a:cs typeface="Times New Roman" pitchFamily="18" charset="0"/>
              </a:rPr>
              <a:t>Wangari</a:t>
            </a:r>
            <a:r>
              <a:rPr lang="en-GB" sz="1800" b="1" dirty="0">
                <a:solidFill>
                  <a:schemeClr val="tx1"/>
                </a:solidFill>
                <a:latin typeface="Times New Roman" pitchFamily="18" charset="0"/>
                <a:cs typeface="Times New Roman" pitchFamily="18" charset="0"/>
              </a:rPr>
              <a:t> L., </a:t>
            </a:r>
            <a:r>
              <a:rPr lang="en-GB" sz="1800" b="1" dirty="0" err="1">
                <a:solidFill>
                  <a:schemeClr val="tx1"/>
                </a:solidFill>
                <a:latin typeface="Times New Roman" pitchFamily="18" charset="0"/>
                <a:cs typeface="Times New Roman" pitchFamily="18" charset="0"/>
              </a:rPr>
              <a:t>Kamau</a:t>
            </a:r>
            <a:r>
              <a:rPr lang="en-GB" sz="1800" b="1" dirty="0">
                <a:solidFill>
                  <a:schemeClr val="tx1"/>
                </a:solidFill>
                <a:latin typeface="Times New Roman" pitchFamily="18" charset="0"/>
                <a:cs typeface="Times New Roman" pitchFamily="18" charset="0"/>
              </a:rPr>
              <a:t> L.W., </a:t>
            </a:r>
            <a:r>
              <a:rPr lang="en-GB" sz="1800" b="1" dirty="0" err="1">
                <a:solidFill>
                  <a:schemeClr val="tx1"/>
                </a:solidFill>
                <a:latin typeface="Times New Roman" pitchFamily="18" charset="0"/>
                <a:cs typeface="Times New Roman" pitchFamily="18" charset="0"/>
              </a:rPr>
              <a:t>Luchemo</a:t>
            </a:r>
            <a:r>
              <a:rPr lang="en-GB" sz="1800" b="1" dirty="0">
                <a:solidFill>
                  <a:schemeClr val="tx1"/>
                </a:solidFill>
                <a:latin typeface="Times New Roman" pitchFamily="18" charset="0"/>
                <a:cs typeface="Times New Roman" pitchFamily="18" charset="0"/>
              </a:rPr>
              <a:t> P., </a:t>
            </a:r>
            <a:r>
              <a:rPr lang="en-GB" sz="1800" b="1" dirty="0" err="1">
                <a:solidFill>
                  <a:schemeClr val="tx1"/>
                </a:solidFill>
                <a:latin typeface="Times New Roman" pitchFamily="18" charset="0"/>
                <a:cs typeface="Times New Roman" pitchFamily="18" charset="0"/>
              </a:rPr>
              <a:t>Simba</a:t>
            </a:r>
            <a:r>
              <a:rPr lang="en-GB" sz="1800" b="1" dirty="0">
                <a:solidFill>
                  <a:schemeClr val="tx1"/>
                </a:solidFill>
                <a:latin typeface="Times New Roman" pitchFamily="18" charset="0"/>
                <a:cs typeface="Times New Roman" pitchFamily="18" charset="0"/>
              </a:rPr>
              <a:t> J. M., </a:t>
            </a:r>
            <a:r>
              <a:rPr lang="en-GB" sz="1800" b="1" dirty="0" err="1">
                <a:solidFill>
                  <a:schemeClr val="tx1"/>
                </a:solidFill>
                <a:latin typeface="Times New Roman" pitchFamily="18" charset="0"/>
                <a:cs typeface="Times New Roman" pitchFamily="18" charset="0"/>
              </a:rPr>
              <a:t>Michieka</a:t>
            </a:r>
            <a:r>
              <a:rPr lang="en-GB" sz="1800" b="1" dirty="0">
                <a:solidFill>
                  <a:schemeClr val="tx1"/>
                </a:solidFill>
                <a:latin typeface="Times New Roman" pitchFamily="18" charset="0"/>
                <a:cs typeface="Times New Roman" pitchFamily="18" charset="0"/>
              </a:rPr>
              <a:t> N., </a:t>
            </a:r>
            <a:r>
              <a:rPr lang="en-GB" sz="1800" b="1" dirty="0" err="1">
                <a:solidFill>
                  <a:schemeClr val="tx1"/>
                </a:solidFill>
                <a:latin typeface="Times New Roman" pitchFamily="18" charset="0"/>
                <a:cs typeface="Times New Roman" pitchFamily="18" charset="0"/>
              </a:rPr>
              <a:t>Thuo</a:t>
            </a:r>
            <a:r>
              <a:rPr lang="en-GB" sz="1800" b="1" dirty="0">
                <a:solidFill>
                  <a:schemeClr val="tx1"/>
                </a:solidFill>
                <a:latin typeface="Times New Roman" pitchFamily="18" charset="0"/>
                <a:cs typeface="Times New Roman" pitchFamily="18" charset="0"/>
              </a:rPr>
              <a:t> R., </a:t>
            </a:r>
            <a:r>
              <a:rPr lang="en-GB" sz="1800" b="1" dirty="0" err="1">
                <a:solidFill>
                  <a:schemeClr val="tx1"/>
                </a:solidFill>
                <a:latin typeface="Times New Roman" pitchFamily="18" charset="0"/>
                <a:cs typeface="Times New Roman" pitchFamily="18" charset="0"/>
              </a:rPr>
              <a:t>Makworo</a:t>
            </a:r>
            <a:r>
              <a:rPr lang="en-GB" sz="1800" b="1" dirty="0">
                <a:solidFill>
                  <a:schemeClr val="tx1"/>
                </a:solidFill>
                <a:latin typeface="Times New Roman" pitchFamily="18" charset="0"/>
                <a:cs typeface="Times New Roman" pitchFamily="18" charset="0"/>
              </a:rPr>
              <a:t> D., </a:t>
            </a:r>
            <a:r>
              <a:rPr lang="en-GB" sz="1800" b="1" dirty="0" err="1">
                <a:solidFill>
                  <a:schemeClr val="tx1"/>
                </a:solidFill>
                <a:latin typeface="Times New Roman" pitchFamily="18" charset="0"/>
                <a:cs typeface="Times New Roman" pitchFamily="18" charset="0"/>
              </a:rPr>
              <a:t>Lusweti</a:t>
            </a:r>
            <a:r>
              <a:rPr lang="en-GB" sz="1800" b="1" dirty="0">
                <a:solidFill>
                  <a:schemeClr val="tx1"/>
                </a:solidFill>
                <a:latin typeface="Times New Roman" pitchFamily="18" charset="0"/>
                <a:cs typeface="Times New Roman" pitchFamily="18" charset="0"/>
              </a:rPr>
              <a:t> B.M.</a:t>
            </a:r>
            <a:r>
              <a:rPr lang="en-US" sz="1800" b="1" dirty="0">
                <a:solidFill>
                  <a:schemeClr val="tx1"/>
                </a:solidFill>
                <a:latin typeface="Times New Roman" panose="02020603050405020304" pitchFamily="18" charset="0"/>
                <a:cs typeface="Times New Roman" panose="02020603050405020304" pitchFamily="18" charset="0"/>
              </a:rPr>
              <a:t/>
            </a:r>
            <a:br>
              <a:rPr lang="en-US" sz="1800" b="1" dirty="0">
                <a:solidFill>
                  <a:schemeClr val="tx1"/>
                </a:solidFill>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Affiliation</a:t>
            </a:r>
            <a:r>
              <a:rPr lang="en-US" sz="1800" dirty="0">
                <a:latin typeface="Times New Roman" panose="02020603050405020304" pitchFamily="18" charset="0"/>
                <a:cs typeface="Times New Roman" panose="02020603050405020304" pitchFamily="18" charset="0"/>
              </a:rPr>
              <a:t>: </a:t>
            </a:r>
            <a:r>
              <a:rPr lang="en-US" sz="1800" dirty="0">
                <a:solidFill>
                  <a:schemeClr val="tx1"/>
                </a:solidFill>
                <a:latin typeface="Times New Roman" panose="02020603050405020304" pitchFamily="18" charset="0"/>
                <a:cs typeface="Times New Roman" panose="02020603050405020304" pitchFamily="18" charset="0"/>
              </a:rPr>
              <a:t>Jomo Kenyatta University of Agriculture and Technology, Thika Level V Hospital,  Health-Professionals Education Partnership Initiative </a:t>
            </a:r>
            <a:r>
              <a:rPr lang="en-US" sz="1800" b="1" dirty="0">
                <a:solidFill>
                  <a:schemeClr val="tx1"/>
                </a:solidFill>
                <a:latin typeface="Times New Roman" panose="02020603050405020304" pitchFamily="18" charset="0"/>
                <a:cs typeface="Times New Roman" panose="02020603050405020304" pitchFamily="18" charset="0"/>
              </a:rPr>
              <a:t>(HEPI)</a:t>
            </a:r>
            <a:br>
              <a:rPr lang="en-US" sz="1800" b="1" dirty="0">
                <a:solidFill>
                  <a:schemeClr val="tx1"/>
                </a:solidFill>
                <a:latin typeface="Times New Roman" panose="02020603050405020304" pitchFamily="18" charset="0"/>
                <a:cs typeface="Times New Roman" panose="02020603050405020304" pitchFamily="18" charset="0"/>
              </a:rPr>
            </a:br>
            <a:endParaRPr lang="en-US" sz="1800" dirty="0">
              <a:solidFill>
                <a:schemeClr val="tx1"/>
              </a:solidFill>
            </a:endParaRPr>
          </a:p>
        </p:txBody>
      </p:sp>
      <p:sp>
        <p:nvSpPr>
          <p:cNvPr id="2" name="TextBox 1"/>
          <p:cNvSpPr txBox="1"/>
          <p:nvPr/>
        </p:nvSpPr>
        <p:spPr>
          <a:xfrm>
            <a:off x="8215531" y="534572"/>
            <a:ext cx="1983545" cy="923330"/>
          </a:xfrm>
          <a:prstGeom prst="rect">
            <a:avLst/>
          </a:prstGeom>
          <a:noFill/>
        </p:spPr>
        <p:txBody>
          <a:bodyPr wrap="square" rtlCol="0">
            <a:spAutoFit/>
          </a:bodyPr>
          <a:lstStyle/>
          <a:p>
            <a:r>
              <a:rPr lang="en-US" dirty="0" smtClean="0">
                <a:solidFill>
                  <a:srgbClr val="FF0000"/>
                </a:solidFill>
              </a:rPr>
              <a:t>You may add your institutions logo</a:t>
            </a:r>
            <a:endParaRPr lang="en-US"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7884" y="625643"/>
            <a:ext cx="1861192" cy="132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0640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 information</a:t>
            </a:r>
            <a:endParaRPr lang="en-US" dirty="0"/>
          </a:p>
        </p:txBody>
      </p:sp>
      <p:sp>
        <p:nvSpPr>
          <p:cNvPr id="5" name="Content Placeholder 4"/>
          <p:cNvSpPr>
            <a:spLocks noGrp="1"/>
          </p:cNvSpPr>
          <p:nvPr>
            <p:ph idx="1"/>
          </p:nvPr>
        </p:nvSpPr>
        <p:spPr/>
        <p:txBody>
          <a:bodyPr/>
          <a:lstStyle/>
          <a:p>
            <a:pPr algn="just"/>
            <a:r>
              <a:rPr lang="en-GB" dirty="0">
                <a:latin typeface="Times New Roman" pitchFamily="18" charset="0"/>
                <a:cs typeface="Times New Roman" pitchFamily="18" charset="0"/>
              </a:rPr>
              <a:t>Decision-to-delivery interval (DDI) refers to the duration between the time a decision to perform an emergency caesarean section is made to the time the neonate is delivered. </a:t>
            </a:r>
          </a:p>
          <a:p>
            <a:pPr algn="just"/>
            <a:endParaRPr lang="en-GB" dirty="0">
              <a:latin typeface="Times New Roman" pitchFamily="18" charset="0"/>
              <a:cs typeface="Times New Roman" pitchFamily="18" charset="0"/>
            </a:endParaRPr>
          </a:p>
          <a:p>
            <a:pPr algn="just"/>
            <a:r>
              <a:rPr lang="en-GB" dirty="0">
                <a:latin typeface="Times New Roman" pitchFamily="18" charset="0"/>
                <a:cs typeface="Times New Roman" pitchFamily="18" charset="0"/>
              </a:rPr>
              <a:t>American College of Obstetricians and Gynaecologist and the National Institute for Clinical Excellence suggests that the DDI should not exceed 30 minutes in EMCS and not more than 75 in the event of maternal and/or foetal compromise since this can result in poor outcome.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228937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OBJECTIVES</a:t>
            </a:r>
            <a:endParaRPr lang="en-US" dirty="0"/>
          </a:p>
        </p:txBody>
      </p:sp>
      <p:sp>
        <p:nvSpPr>
          <p:cNvPr id="3" name="Text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To determine the </a:t>
            </a:r>
            <a:r>
              <a:rPr lang="en-US" dirty="0" err="1">
                <a:latin typeface="Arial" panose="020B0604020202020204" pitchFamily="34" charset="0"/>
                <a:cs typeface="Arial" panose="020B0604020202020204" pitchFamily="34" charset="0"/>
              </a:rPr>
              <a:t>DDl</a:t>
            </a:r>
            <a:r>
              <a:rPr lang="en-US" dirty="0">
                <a:latin typeface="Arial" panose="020B0604020202020204" pitchFamily="34" charset="0"/>
                <a:cs typeface="Arial" panose="020B0604020202020204" pitchFamily="34" charset="0"/>
              </a:rPr>
              <a:t> of the emergency caesarean </a:t>
            </a:r>
            <a:r>
              <a:rPr lang="en-GB" dirty="0">
                <a:latin typeface="Arial" panose="020B0604020202020204" pitchFamily="34" charset="0"/>
                <a:cs typeface="Arial" panose="020B0604020202020204" pitchFamily="34" charset="0"/>
              </a:rPr>
              <a:t>and the associated maternal and neonatal outcomes at Thika level V hospital.</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63391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STUDY METHODOLOGY</a:t>
            </a:r>
            <a:endParaRPr lang="en-US" dirty="0"/>
          </a:p>
        </p:txBody>
      </p:sp>
      <p:sp>
        <p:nvSpPr>
          <p:cNvPr id="13" name="Content Placeholder 12"/>
          <p:cNvSpPr>
            <a:spLocks noGrp="1"/>
          </p:cNvSpPr>
          <p:nvPr>
            <p:ph idx="1"/>
          </p:nvPr>
        </p:nvSpPr>
        <p:spPr/>
        <p:txBody>
          <a:bodyPr>
            <a:noAutofit/>
          </a:bodyPr>
          <a:lstStyle/>
          <a:p>
            <a:pPr algn="just"/>
            <a:r>
              <a:rPr lang="en-US" sz="2400" b="1" dirty="0">
                <a:latin typeface="Arial" panose="020B0604020202020204" pitchFamily="34" charset="0"/>
                <a:cs typeface="Arial" panose="020B0604020202020204" pitchFamily="34" charset="0"/>
              </a:rPr>
              <a:t>Site: </a:t>
            </a:r>
            <a:r>
              <a:rPr lang="en-US" sz="2400" dirty="0">
                <a:latin typeface="Arial" panose="020B0604020202020204" pitchFamily="34" charset="0"/>
                <a:cs typeface="Arial" panose="020B0604020202020204" pitchFamily="34" charset="0"/>
              </a:rPr>
              <a:t>Thika Level V </a:t>
            </a:r>
            <a:r>
              <a:rPr lang="en-US" sz="2400" dirty="0" smtClean="0">
                <a:latin typeface="Arial" panose="020B0604020202020204" pitchFamily="34" charset="0"/>
                <a:cs typeface="Arial" panose="020B0604020202020204" pitchFamily="34" charset="0"/>
              </a:rPr>
              <a:t>hospital</a:t>
            </a:r>
            <a:endParaRPr lang="en-US" sz="2400" dirty="0">
              <a:latin typeface="Arial" panose="020B0604020202020204" pitchFamily="34" charset="0"/>
              <a:cs typeface="Arial" panose="020B0604020202020204" pitchFamily="34" charset="0"/>
            </a:endParaRPr>
          </a:p>
          <a:p>
            <a:pPr algn="just"/>
            <a:r>
              <a:rPr lang="en-US" sz="2400" b="1" dirty="0">
                <a:latin typeface="Arial" panose="020B0604020202020204" pitchFamily="34" charset="0"/>
                <a:cs typeface="Arial" panose="020B0604020202020204" pitchFamily="34" charset="0"/>
              </a:rPr>
              <a:t>Design: </a:t>
            </a:r>
            <a:r>
              <a:rPr lang="en-GB" sz="2400" dirty="0" err="1">
                <a:latin typeface="Arial" panose="020B0604020202020204" pitchFamily="34" charset="0"/>
                <a:cs typeface="Arial" panose="020B0604020202020204" pitchFamily="34" charset="0"/>
              </a:rPr>
              <a:t>Ambidirectional</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study</a:t>
            </a:r>
            <a:endParaRPr lang="en-GB" sz="2400" dirty="0">
              <a:latin typeface="Arial" panose="020B0604020202020204" pitchFamily="34" charset="0"/>
              <a:cs typeface="Arial" panose="020B0604020202020204" pitchFamily="34" charset="0"/>
            </a:endParaRPr>
          </a:p>
          <a:p>
            <a:pPr algn="just"/>
            <a:r>
              <a:rPr lang="en-US" sz="2400" b="1" dirty="0">
                <a:latin typeface="Arial" panose="020B0604020202020204" pitchFamily="34" charset="0"/>
                <a:cs typeface="Arial" panose="020B0604020202020204" pitchFamily="34" charset="0"/>
              </a:rPr>
              <a:t>Population: </a:t>
            </a:r>
            <a:r>
              <a:rPr lang="en-US" sz="2400" dirty="0">
                <a:latin typeface="Arial" panose="020B0604020202020204" pitchFamily="34" charset="0"/>
                <a:cs typeface="Arial" panose="020B0604020202020204" pitchFamily="34" charset="0"/>
              </a:rPr>
              <a:t>Four hundred and nineteen mothers who underwent EMCS and their </a:t>
            </a:r>
            <a:r>
              <a:rPr lang="en-US" sz="2400" dirty="0" smtClean="0">
                <a:latin typeface="Arial" panose="020B0604020202020204" pitchFamily="34" charset="0"/>
                <a:cs typeface="Arial" panose="020B0604020202020204" pitchFamily="34" charset="0"/>
              </a:rPr>
              <a:t>newborns</a:t>
            </a:r>
            <a:endParaRPr lang="en-US" sz="2400" dirty="0">
              <a:latin typeface="Arial" panose="020B0604020202020204" pitchFamily="34" charset="0"/>
              <a:cs typeface="Arial" panose="020B0604020202020204" pitchFamily="34" charset="0"/>
            </a:endParaRPr>
          </a:p>
          <a:p>
            <a:pPr algn="just"/>
            <a:r>
              <a:rPr lang="en-US" sz="2400" b="1" dirty="0">
                <a:latin typeface="Arial" panose="020B0604020202020204" pitchFamily="34" charset="0"/>
                <a:cs typeface="Arial" panose="020B0604020202020204" pitchFamily="34" charset="0"/>
              </a:rPr>
              <a:t>Data Collection: </a:t>
            </a:r>
            <a:r>
              <a:rPr lang="en-GB" sz="2400" dirty="0">
                <a:latin typeface="Arial" panose="020B0604020202020204" pitchFamily="34" charset="0"/>
                <a:cs typeface="Arial" panose="020B0604020202020204" pitchFamily="34" charset="0"/>
              </a:rPr>
              <a:t>Retrospective data was abstracted from the health records department for the months of June to August, 2019</a:t>
            </a:r>
          </a:p>
          <a:p>
            <a:pPr algn="just"/>
            <a:r>
              <a:rPr lang="en-GB" sz="2400" dirty="0">
                <a:latin typeface="Arial" panose="020B0604020202020204" pitchFamily="34" charset="0"/>
                <a:cs typeface="Arial" panose="020B0604020202020204" pitchFamily="34" charset="0"/>
              </a:rPr>
              <a:t>Prospective data was collected from the obstetric wards, maternity theatre and the new-born unit within the period of 30</a:t>
            </a:r>
            <a:r>
              <a:rPr lang="en-GB" sz="2400" baseline="30000" dirty="0">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September to 4</a:t>
            </a:r>
            <a:r>
              <a:rPr lang="en-GB" sz="2400" baseline="30000" dirty="0">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October, 2019 to validate the data</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algn="just"/>
            <a:r>
              <a:rPr lang="en-US" sz="2400" b="1" dirty="0">
                <a:latin typeface="Arial" panose="020B0604020202020204" pitchFamily="34" charset="0"/>
                <a:cs typeface="Arial" panose="020B0604020202020204" pitchFamily="34" charset="0"/>
              </a:rPr>
              <a:t>Sample size: </a:t>
            </a:r>
            <a:r>
              <a:rPr lang="en-US" sz="2400" dirty="0">
                <a:latin typeface="Arial" panose="020B0604020202020204" pitchFamily="34" charset="0"/>
                <a:cs typeface="Arial" panose="020B0604020202020204" pitchFamily="34" charset="0"/>
              </a:rPr>
              <a:t>419 mothers</a:t>
            </a:r>
          </a:p>
          <a:p>
            <a:endParaRPr lang="en-US" sz="2400" dirty="0"/>
          </a:p>
        </p:txBody>
      </p:sp>
    </p:spTree>
    <p:extLst>
      <p:ext uri="{BB962C8B-B14F-4D97-AF65-F5344CB8AC3E}">
        <p14:creationId xmlns:p14="http://schemas.microsoft.com/office/powerpoint/2010/main" val="3271246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RESULTS</a:t>
            </a:r>
            <a:endParaRPr lang="en-US" dirty="0"/>
          </a:p>
        </p:txBody>
      </p:sp>
      <p:sp>
        <p:nvSpPr>
          <p:cNvPr id="6" name="Text Placeholder 5"/>
          <p:cNvSpPr>
            <a:spLocks noGrp="1"/>
          </p:cNvSpPr>
          <p:nvPr>
            <p:ph type="body" idx="1"/>
          </p:nvPr>
        </p:nvSpPr>
        <p:spPr/>
        <p:txBody>
          <a:bodyPr/>
          <a:lstStyle/>
          <a:p>
            <a:r>
              <a:rPr lang="en-US" sz="2400" dirty="0" smtClean="0"/>
              <a:t>Median and percentiles of DDI</a:t>
            </a:r>
            <a:endParaRPr lang="en-US" sz="2400" dirty="0"/>
          </a:p>
        </p:txBody>
      </p:sp>
      <p:sp>
        <p:nvSpPr>
          <p:cNvPr id="7" name="Content Placeholder 6"/>
          <p:cNvSpPr>
            <a:spLocks noGrp="1"/>
          </p:cNvSpPr>
          <p:nvPr>
            <p:ph sz="half" idx="2"/>
          </p:nvPr>
        </p:nvSpPr>
        <p:spPr/>
        <p:txBody>
          <a:bodyPr>
            <a:normAutofit/>
          </a:bodyPr>
          <a:lstStyle/>
          <a:p>
            <a:pPr marL="0" indent="0">
              <a:buNone/>
            </a:pPr>
            <a:endParaRPr lang="en-US" dirty="0" smtClean="0"/>
          </a:p>
          <a:p>
            <a:pPr marL="0" indent="0">
              <a:buNone/>
            </a:pPr>
            <a:endParaRPr lang="en-US" dirty="0" smtClean="0"/>
          </a:p>
          <a:p>
            <a:endParaRPr lang="en-US" dirty="0"/>
          </a:p>
          <a:p>
            <a:endParaRPr lang="en-US" dirty="0" smtClean="0"/>
          </a:p>
          <a:p>
            <a:endParaRPr lang="en-US" dirty="0" smtClean="0"/>
          </a:p>
          <a:p>
            <a:endParaRPr lang="en-US" dirty="0"/>
          </a:p>
          <a:p>
            <a:pPr marL="0" indent="0">
              <a:buNone/>
            </a:pPr>
            <a:endParaRPr lang="en-US" dirty="0"/>
          </a:p>
          <a:p>
            <a:r>
              <a:rPr lang="en-US" sz="1400" dirty="0" smtClean="0"/>
              <a:t>The median DDI was 248 minutes</a:t>
            </a:r>
            <a:endParaRPr lang="en-US" sz="1400" dirty="0"/>
          </a:p>
        </p:txBody>
      </p:sp>
      <p:sp>
        <p:nvSpPr>
          <p:cNvPr id="8" name="Text Placeholder 7"/>
          <p:cNvSpPr>
            <a:spLocks noGrp="1"/>
          </p:cNvSpPr>
          <p:nvPr>
            <p:ph type="body" sz="quarter" idx="3"/>
          </p:nvPr>
        </p:nvSpPr>
        <p:spPr/>
        <p:txBody>
          <a:bodyPr/>
          <a:lstStyle/>
          <a:p>
            <a:r>
              <a:rPr lang="en-US" sz="2400" dirty="0" smtClean="0"/>
              <a:t>Distribution of DDI in minutes</a:t>
            </a:r>
            <a:endParaRPr lang="en-US" sz="2400" dirty="0"/>
          </a:p>
        </p:txBody>
      </p:sp>
      <p:sp>
        <p:nvSpPr>
          <p:cNvPr id="9" name="Content Placeholder 8"/>
          <p:cNvSpPr>
            <a:spLocks noGrp="1"/>
          </p:cNvSpPr>
          <p:nvPr>
            <p:ph sz="quarter" idx="4"/>
          </p:nvPr>
        </p:nvSpPr>
        <p:spPr/>
        <p:txBody>
          <a:bodyPr>
            <a:normAutofit fontScale="85000" lnSpcReduction="20000"/>
          </a:bodyPr>
          <a:lstStyle/>
          <a:p>
            <a:pPr marL="0" indent="0">
              <a:buNone/>
            </a:pP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sz="1800" dirty="0" smtClean="0"/>
          </a:p>
          <a:p>
            <a:pPr marL="0" indent="0">
              <a:buNone/>
            </a:pPr>
            <a:r>
              <a:rPr lang="en-US" sz="1800" dirty="0" smtClean="0"/>
              <a:t>Only </a:t>
            </a:r>
            <a:r>
              <a:rPr lang="en-US" sz="1800" dirty="0"/>
              <a:t>1% of the study sample had the recommended DDI of ≤30 minutes. 8.4% had a DDI ≤ 75minutes while the rest (91.6) had a DDI exceeding 75 minutes.</a:t>
            </a:r>
          </a:p>
          <a:p>
            <a:endParaRPr lang="en-US" dirty="0" smtClean="0"/>
          </a:p>
        </p:txBody>
      </p:sp>
      <p:pic>
        <p:nvPicPr>
          <p:cNvPr id="11" name="Content Placeholder 3">
            <a:extLst>
              <a:ext uri="{FF2B5EF4-FFF2-40B4-BE49-F238E27FC236}">
                <a16:creationId xmlns:a16="http://schemas.microsoft.com/office/drawing/2014/main" xmlns="" id="{FE574E0E-B758-4BCD-953C-B524C537AEDF}"/>
              </a:ext>
            </a:extLst>
          </p:cNvPr>
          <p:cNvPicPr>
            <a:picLocks/>
          </p:cNvPicPr>
          <p:nvPr/>
        </p:nvPicPr>
        <p:blipFill>
          <a:blip r:embed="rId2"/>
          <a:stretch>
            <a:fillRect/>
          </a:stretch>
        </p:blipFill>
        <p:spPr>
          <a:xfrm>
            <a:off x="6100012" y="2466472"/>
            <a:ext cx="5563670" cy="2767264"/>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337" y="2466472"/>
            <a:ext cx="5101389" cy="3396165"/>
          </a:xfrm>
          <a:prstGeom prst="rect">
            <a:avLst/>
          </a:prstGeom>
        </p:spPr>
      </p:pic>
    </p:spTree>
    <p:extLst>
      <p:ext uri="{BB962C8B-B14F-4D97-AF65-F5344CB8AC3E}">
        <p14:creationId xmlns:p14="http://schemas.microsoft.com/office/powerpoint/2010/main" val="2923404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Text Placeholder 2"/>
          <p:cNvSpPr>
            <a:spLocks noGrp="1"/>
          </p:cNvSpPr>
          <p:nvPr>
            <p:ph type="body" idx="1"/>
          </p:nvPr>
        </p:nvSpPr>
        <p:spPr/>
        <p:txBody>
          <a:bodyPr/>
          <a:lstStyle/>
          <a:p>
            <a:r>
              <a:rPr lang="en-US" dirty="0" smtClean="0"/>
              <a:t>Maternal Complications</a:t>
            </a:r>
            <a:endParaRPr lang="en-US" dirty="0"/>
          </a:p>
        </p:txBody>
      </p:sp>
      <p:sp>
        <p:nvSpPr>
          <p:cNvPr id="4" name="Content Placeholder 3"/>
          <p:cNvSpPr>
            <a:spLocks noGrp="1"/>
          </p:cNvSpPr>
          <p:nvPr>
            <p:ph sz="half" idx="2"/>
          </p:nvPr>
        </p:nvSpPr>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smtClean="0"/>
          </a:p>
          <a:p>
            <a:r>
              <a:rPr lang="en-GB" sz="1600" dirty="0">
                <a:latin typeface="Times New Roman" pitchFamily="18" charset="0"/>
                <a:cs typeface="Times New Roman" pitchFamily="18" charset="0"/>
              </a:rPr>
              <a:t>Six </a:t>
            </a:r>
            <a:r>
              <a:rPr lang="en-GB" sz="1600" dirty="0" err="1">
                <a:latin typeface="Times New Roman" pitchFamily="18" charset="0"/>
                <a:cs typeface="Times New Roman" pitchFamily="18" charset="0"/>
              </a:rPr>
              <a:t>percent</a:t>
            </a:r>
            <a:r>
              <a:rPr lang="en-GB" sz="1600" dirty="0">
                <a:latin typeface="Times New Roman" pitchFamily="18" charset="0"/>
                <a:cs typeface="Times New Roman" pitchFamily="18" charset="0"/>
              </a:rPr>
              <a:t> of the mothers developed complications. There was no significant association between DDI and maternal complications.</a:t>
            </a:r>
            <a:endParaRPr lang="en-US" sz="1600" b="1" dirty="0">
              <a:latin typeface="Times New Roman" pitchFamily="18" charset="0"/>
              <a:cs typeface="Times New Roman" pitchFamily="18" charset="0"/>
            </a:endParaRPr>
          </a:p>
          <a:p>
            <a:endParaRPr lang="en-US" dirty="0"/>
          </a:p>
          <a:p>
            <a:endParaRPr lang="en-US" dirty="0"/>
          </a:p>
        </p:txBody>
      </p:sp>
      <p:sp>
        <p:nvSpPr>
          <p:cNvPr id="5" name="Text Placeholder 4"/>
          <p:cNvSpPr>
            <a:spLocks noGrp="1"/>
          </p:cNvSpPr>
          <p:nvPr>
            <p:ph type="body" sz="quarter" idx="3"/>
          </p:nvPr>
        </p:nvSpPr>
        <p:spPr/>
        <p:txBody>
          <a:bodyPr/>
          <a:lstStyle/>
          <a:p>
            <a:r>
              <a:rPr lang="en-US" dirty="0" smtClean="0"/>
              <a:t>Neonatal complications</a:t>
            </a:r>
            <a:endParaRPr lang="en-US" dirty="0"/>
          </a:p>
        </p:txBody>
      </p:sp>
      <p:sp>
        <p:nvSpPr>
          <p:cNvPr id="6" name="Content Placeholder 5"/>
          <p:cNvSpPr>
            <a:spLocks noGrp="1"/>
          </p:cNvSpPr>
          <p:nvPr>
            <p:ph sz="quarter" idx="4"/>
          </p:nvPr>
        </p:nvSpPr>
        <p:spPr/>
        <p:txBody>
          <a:bodyPr>
            <a:normAutofit fontScale="6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GB" sz="2300" dirty="0" smtClean="0">
              <a:latin typeface="Times New Roman" panose="02020603050405020304" pitchFamily="18" charset="0"/>
              <a:cs typeface="Times New Roman" panose="02020603050405020304" pitchFamily="18" charset="0"/>
            </a:endParaRPr>
          </a:p>
          <a:p>
            <a:endParaRPr lang="en-GB" sz="2300" dirty="0">
              <a:latin typeface="Times New Roman" panose="02020603050405020304" pitchFamily="18" charset="0"/>
              <a:cs typeface="Times New Roman" panose="02020603050405020304" pitchFamily="18" charset="0"/>
            </a:endParaRPr>
          </a:p>
          <a:p>
            <a:endParaRPr lang="en-GB" sz="2300" dirty="0" smtClean="0">
              <a:latin typeface="Times New Roman" panose="02020603050405020304" pitchFamily="18" charset="0"/>
              <a:cs typeface="Times New Roman" panose="02020603050405020304" pitchFamily="18" charset="0"/>
            </a:endParaRPr>
          </a:p>
          <a:p>
            <a:pPr marL="0" indent="0">
              <a:buNone/>
            </a:pPr>
            <a:r>
              <a:rPr lang="en-GB" sz="2300" dirty="0" smtClean="0">
                <a:latin typeface="Times New Roman" panose="02020603050405020304" pitchFamily="18" charset="0"/>
                <a:cs typeface="Times New Roman" panose="02020603050405020304" pitchFamily="18" charset="0"/>
              </a:rPr>
              <a:t>Of </a:t>
            </a:r>
            <a:r>
              <a:rPr lang="en-GB" sz="2300" dirty="0">
                <a:latin typeface="Times New Roman" panose="02020603050405020304" pitchFamily="18" charset="0"/>
                <a:cs typeface="Times New Roman" panose="02020603050405020304" pitchFamily="18" charset="0"/>
              </a:rPr>
              <a:t>the NBU admissions, MAS and RDS accounted for 17.6%, each and birth asphyxia 12.0%. Perinatal deaths recorded  were 1.4%, fresh and macerated still births were 2.6% and 1%, respectively. There was a significance association between prolonged DDI and neonatal outcome (p=0.024)</a:t>
            </a:r>
            <a:endParaRPr lang="en-US" sz="2300" dirty="0">
              <a:latin typeface="Times New Roman" panose="02020603050405020304" pitchFamily="18" charset="0"/>
              <a:cs typeface="Times New Roman" panose="02020603050405020304" pitchFamily="18" charset="0"/>
            </a:endParaRP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862" y="2550695"/>
            <a:ext cx="4728411" cy="2899611"/>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6263" y="2430378"/>
            <a:ext cx="5642812" cy="2658979"/>
          </a:xfrm>
          <a:prstGeom prst="rect">
            <a:avLst/>
          </a:prstGeom>
        </p:spPr>
      </p:pic>
    </p:spTree>
    <p:extLst>
      <p:ext uri="{BB962C8B-B14F-4D97-AF65-F5344CB8AC3E}">
        <p14:creationId xmlns:p14="http://schemas.microsoft.com/office/powerpoint/2010/main" val="301614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Contrary to DDI recommended by ACOG &amp; AAP of 30 minutes, TL5H were unable to meet this target. The result of the study shows that only 1% of the DDI is within 30 minutes and 8.4% within the 75 minutes. </a:t>
            </a:r>
            <a:endParaRPr lang="en-US" dirty="0" smtClean="0"/>
          </a:p>
          <a:p>
            <a:pPr algn="just"/>
            <a:r>
              <a:rPr lang="en-US" dirty="0"/>
              <a:t>The median DDI for this study was 248 minutes. This was comparable to a study conducted by </a:t>
            </a:r>
            <a:r>
              <a:rPr lang="en-US" dirty="0" err="1"/>
              <a:t>Habib</a:t>
            </a:r>
            <a:r>
              <a:rPr lang="en-US" dirty="0"/>
              <a:t> et al in which the median DDI was 178 and 290 minutes at KNH and PMH, respectively.</a:t>
            </a:r>
          </a:p>
          <a:p>
            <a:pPr marL="0" indent="0" algn="just">
              <a:buNone/>
            </a:pPr>
            <a:endParaRPr lang="en-US" dirty="0"/>
          </a:p>
          <a:p>
            <a:pPr algn="just"/>
            <a:r>
              <a:rPr lang="en-GB" dirty="0">
                <a:latin typeface="Times New Roman" panose="02020603050405020304" pitchFamily="18" charset="0"/>
                <a:cs typeface="Times New Roman" panose="02020603050405020304" pitchFamily="18" charset="0"/>
              </a:rPr>
              <a:t>DDI at TL5H was longer than the recommended. There was no significant association between the DDI and the maternal complications and prolonged duration of hospital stay. </a:t>
            </a:r>
          </a:p>
          <a:p>
            <a:pPr algn="just"/>
            <a:r>
              <a:rPr lang="en-GB" dirty="0">
                <a:latin typeface="Times New Roman" panose="02020603050405020304" pitchFamily="18" charset="0"/>
                <a:cs typeface="Times New Roman" panose="02020603050405020304" pitchFamily="18" charset="0"/>
              </a:rPr>
              <a:t>Prolonged DDI significantly influenced the neonatal outcome.</a:t>
            </a:r>
            <a:endParaRPr lang="en-US"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727170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RECOMMENDATIONS</a:t>
            </a:r>
            <a:endParaRPr lang="en-US" sz="2800" dirty="0"/>
          </a:p>
        </p:txBody>
      </p:sp>
      <p:sp>
        <p:nvSpPr>
          <p:cNvPr id="4" name="Text Placeholder 3"/>
          <p:cNvSpPr>
            <a:spLocks noGrp="1"/>
          </p:cNvSpPr>
          <p:nvPr>
            <p:ph idx="1"/>
          </p:nvPr>
        </p:nvSpPr>
        <p:spPr/>
        <p:txBody>
          <a:bodyPr/>
          <a:lstStyle/>
          <a:p>
            <a:r>
              <a:rPr lang="en-US" dirty="0">
                <a:solidFill>
                  <a:srgbClr val="FF0000"/>
                </a:solidFill>
              </a:rPr>
              <a:t>A short interval of DDI is paramount for optimal maternal and neonatal outcomes to be achieved in the clinical practice. </a:t>
            </a:r>
          </a:p>
          <a:p>
            <a:r>
              <a:rPr lang="en-US" b="1" dirty="0"/>
              <a:t>Hospital management</a:t>
            </a:r>
            <a:r>
              <a:rPr lang="en-US" dirty="0"/>
              <a:t>: </a:t>
            </a:r>
          </a:p>
          <a:p>
            <a:r>
              <a:rPr lang="en-US" dirty="0"/>
              <a:t>To increase infrastructure in the facility in order to decongest the demand for theatre.</a:t>
            </a:r>
          </a:p>
          <a:p>
            <a:r>
              <a:rPr lang="en-US" dirty="0"/>
              <a:t>To come up with guidelines for estimation of the urgency of EMCS so that DDI is individualized based on the indication.</a:t>
            </a:r>
          </a:p>
          <a:p>
            <a:endParaRPr lang="en-US" dirty="0"/>
          </a:p>
        </p:txBody>
      </p:sp>
    </p:spTree>
    <p:extLst>
      <p:ext uri="{BB962C8B-B14F-4D97-AF65-F5344CB8AC3E}">
        <p14:creationId xmlns:p14="http://schemas.microsoft.com/office/powerpoint/2010/main" val="2198129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                    Acknowledgment</a:t>
            </a:r>
            <a:endParaRPr lang="en-US" dirty="0"/>
          </a:p>
        </p:txBody>
      </p:sp>
      <p:sp>
        <p:nvSpPr>
          <p:cNvPr id="10" name="Text Placeholder 9"/>
          <p:cNvSpPr>
            <a:spLocks noGrp="1"/>
          </p:cNvSpPr>
          <p:nvPr>
            <p:ph idx="1"/>
          </p:nvPr>
        </p:nvSpPr>
        <p:spPr/>
        <p:txBody>
          <a:bodyPr/>
          <a:lstStyle/>
          <a:p>
            <a:pPr algn="ctr"/>
            <a:r>
              <a:rPr lang="en-US" dirty="0" smtClean="0"/>
              <a:t>Audience</a:t>
            </a:r>
          </a:p>
          <a:p>
            <a:pPr algn="ctr"/>
            <a:r>
              <a:rPr lang="en-US" dirty="0" smtClean="0"/>
              <a:t>Supervisors</a:t>
            </a:r>
          </a:p>
          <a:p>
            <a:pPr algn="ctr"/>
            <a:r>
              <a:rPr lang="en-US" dirty="0" smtClean="0"/>
              <a:t>HEPI</a:t>
            </a:r>
          </a:p>
          <a:p>
            <a:pPr algn="ctr"/>
            <a:r>
              <a:rPr lang="en-US" dirty="0" smtClean="0"/>
              <a:t>JKUAT</a:t>
            </a:r>
          </a:p>
          <a:p>
            <a:pPr algn="ctr"/>
            <a:r>
              <a:rPr lang="en-US" dirty="0" smtClean="0"/>
              <a:t>AKU</a:t>
            </a:r>
          </a:p>
          <a:p>
            <a:pPr algn="ctr"/>
            <a:r>
              <a:rPr lang="en-US" dirty="0"/>
              <a:t>Thika Level 5 Hospital</a:t>
            </a:r>
          </a:p>
          <a:p>
            <a:pPr algn="ctr"/>
            <a:endParaRPr lang="en-US" dirty="0"/>
          </a:p>
        </p:txBody>
      </p:sp>
    </p:spTree>
    <p:extLst>
      <p:ext uri="{BB962C8B-B14F-4D97-AF65-F5344CB8AC3E}">
        <p14:creationId xmlns:p14="http://schemas.microsoft.com/office/powerpoint/2010/main" val="447959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ku">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E14A96289B0E418393544ADF8530F8" ma:contentTypeVersion="2" ma:contentTypeDescription="Create a new document." ma:contentTypeScope="" ma:versionID="0c4f5b938cb505bc48d66bccbc37709a">
  <xsd:schema xmlns:xsd="http://www.w3.org/2001/XMLSchema" xmlns:xs="http://www.w3.org/2001/XMLSchema" xmlns:p="http://schemas.microsoft.com/office/2006/metadata/properties" xmlns:ns1="http://schemas.microsoft.com/sharepoint/v3" xmlns:ns2="b4419758-8a30-462b-a703-e2b3e7f503de" targetNamespace="http://schemas.microsoft.com/office/2006/metadata/properties" ma:root="true" ma:fieldsID="5fe006c7ae255c140f9386cc930d6f42" ns1:_="" ns2:_="">
    <xsd:import namespace="http://schemas.microsoft.com/sharepoint/v3"/>
    <xsd:import namespace="b4419758-8a30-462b-a703-e2b3e7f503d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419758-8a30-462b-a703-e2b3e7f503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DF1D9C-F218-4E6C-A4A0-EF651C655D51}">
  <ds:schemaRefs>
    <ds:schemaRef ds:uri="http://www.w3.org/XML/1998/namespace"/>
    <ds:schemaRef ds:uri="http://schemas.microsoft.com/sharepoint/v3"/>
    <ds:schemaRef ds:uri="http://schemas.microsoft.com/office/infopath/2007/PartnerControls"/>
    <ds:schemaRef ds:uri="http://schemas.openxmlformats.org/package/2006/metadata/core-properties"/>
    <ds:schemaRef ds:uri="68ad8a92-5577-4143-ad86-febd52aa0919"/>
    <ds:schemaRef ds:uri="http://schemas.microsoft.com/office/2006/documentManagement/types"/>
    <ds:schemaRef ds:uri="http://purl.org/dc/dcmitype/"/>
    <ds:schemaRef ds:uri="http://schemas.microsoft.com/office/2006/metadata/properties"/>
    <ds:schemaRef ds:uri="http://purl.org/dc/terms/"/>
    <ds:schemaRef ds:uri="http://purl.org/dc/elements/1.1/"/>
  </ds:schemaRefs>
</ds:datastoreItem>
</file>

<file path=customXml/itemProps2.xml><?xml version="1.0" encoding="utf-8"?>
<ds:datastoreItem xmlns:ds="http://schemas.openxmlformats.org/officeDocument/2006/customXml" ds:itemID="{57BA3C7F-AE72-4D57-8923-87F79F0CCD6F}">
  <ds:schemaRefs>
    <ds:schemaRef ds:uri="http://schemas.microsoft.com/sharepoint/v3/contenttype/forms"/>
  </ds:schemaRefs>
</ds:datastoreItem>
</file>

<file path=customXml/itemProps3.xml><?xml version="1.0" encoding="utf-8"?>
<ds:datastoreItem xmlns:ds="http://schemas.openxmlformats.org/officeDocument/2006/customXml" ds:itemID="{87065A02-A5CB-40C4-9528-A809632A29A3}"/>
</file>

<file path=docProps/app.xml><?xml version="1.0" encoding="utf-8"?>
<Properties xmlns="http://schemas.openxmlformats.org/officeDocument/2006/extended-properties" xmlns:vt="http://schemas.openxmlformats.org/officeDocument/2006/docPropsVTypes">
  <TotalTime>132</TotalTime>
  <Words>509</Words>
  <Application>Microsoft Office PowerPoint</Application>
  <PresentationFormat>Custom</PresentationFormat>
  <Paragraphs>73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DECISION-TO-DELIVERY INTERVAL OF EMERGENCY CAESEREAN SECTIONS AND THE ASSOCIATED MATERNAL AND NEONATAL OUTCOMES AT THIKA LEVEL 5 HOSPITAL, KIAMBU COUNTY. Authors: Machoka P.K., Mburugu P.M., Ndungu S.K., Wangari L., Kamau L.W., Luchemo P., Simba J. M., Michieka N., Thuo R., Makworo D., Lusweti B.M. Affiliation: Jomo Kenyatta University of Agriculture and Technology, Thika Level V Hospital,  Health-Professionals Education Partnership Initiative (HEPI) </vt:lpstr>
      <vt:lpstr>Background information</vt:lpstr>
      <vt:lpstr>RESEARCH OBJECTIVES</vt:lpstr>
      <vt:lpstr>STUDY METHODOLOGY</vt:lpstr>
      <vt:lpstr>RESULTS</vt:lpstr>
      <vt:lpstr>RESULTS </vt:lpstr>
      <vt:lpstr>Conclusion</vt:lpstr>
      <vt:lpstr>RECOMMENDATIONS</vt:lpstr>
      <vt:lpstr>                    Acknowledgment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volunteer.pa</dc:creator>
  <cp:lastModifiedBy>Dr</cp:lastModifiedBy>
  <cp:revision>29</cp:revision>
  <dcterms:created xsi:type="dcterms:W3CDTF">2018-09-18T06:29:16Z</dcterms:created>
  <dcterms:modified xsi:type="dcterms:W3CDTF">2021-11-22T12:49:38Z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0x010100FAE14A96289B0E418393544ADF8530F8</vt:lpwstr>
  </property>
</Properties>
</file>