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3" r:id="rId2"/>
    <p:sldId id="396" r:id="rId3"/>
    <p:sldId id="334" r:id="rId4"/>
    <p:sldId id="385" r:id="rId5"/>
    <p:sldId id="369" r:id="rId6"/>
    <p:sldId id="370" r:id="rId7"/>
    <p:sldId id="377" r:id="rId8"/>
    <p:sldId id="388" r:id="rId9"/>
    <p:sldId id="392" r:id="rId10"/>
    <p:sldId id="393" r:id="rId11"/>
    <p:sldId id="397" r:id="rId12"/>
    <p:sldId id="39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8" autoAdjust="0"/>
    <p:restoredTop sz="86064" autoAdjust="0"/>
  </p:normalViewPr>
  <p:slideViewPr>
    <p:cSldViewPr>
      <p:cViewPr varScale="1">
        <p:scale>
          <a:sx n="81" d="100"/>
          <a:sy n="81" d="100"/>
        </p:scale>
        <p:origin x="7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B61F2-53CC-4D69-A5E3-234895D4824C}" type="datetimeFigureOut">
              <a:rPr lang="en-US" smtClean="0"/>
              <a:pPr/>
              <a:t>11/25/2021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6F2F6-E732-44CB-993C-A60ED537C9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2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4D49-48FB-4A21-A75F-FAF0CB6C30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07FA-63DF-4F0E-8774-B8D595CFA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38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4D49-48FB-4A21-A75F-FAF0CB6C30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07FA-63DF-4F0E-8774-B8D595CFA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4D49-48FB-4A21-A75F-FAF0CB6C30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07FA-63DF-4F0E-8774-B8D595CFA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6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4D49-48FB-4A21-A75F-FAF0CB6C30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07FA-63DF-4F0E-8774-B8D595CFA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8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4D49-48FB-4A21-A75F-FAF0CB6C30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07FA-63DF-4F0E-8774-B8D595CFA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4D49-48FB-4A21-A75F-FAF0CB6C30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07FA-63DF-4F0E-8774-B8D595CFA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68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4D49-48FB-4A21-A75F-FAF0CB6C30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07FA-63DF-4F0E-8774-B8D595CFA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3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4D49-48FB-4A21-A75F-FAF0CB6C30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07FA-63DF-4F0E-8774-B8D595CFA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26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4D49-48FB-4A21-A75F-FAF0CB6C30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07FA-63DF-4F0E-8774-B8D595CFA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9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4D49-48FB-4A21-A75F-FAF0CB6C30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07FA-63DF-4F0E-8774-B8D595CFA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86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D4D49-48FB-4A21-A75F-FAF0CB6C30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F07FA-63DF-4F0E-8774-B8D595CFA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6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D4D49-48FB-4A21-A75F-FAF0CB6C30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F07FA-63DF-4F0E-8774-B8D595CFA98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9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image" Target="../media/image4.gif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24475"/>
            <a:ext cx="9144000" cy="6665495"/>
          </a:xfrm>
          <a:ln w="38100">
            <a:solidFill>
              <a:srgbClr val="00B050">
                <a:alpha val="77000"/>
              </a:srgb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/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568" y="1779934"/>
            <a:ext cx="89525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rgbClr val="00B050"/>
                </a:solidFill>
              </a:rPr>
              <a:t>A comparative evaluation of ADAGIO and VITEK Antimicrobial Susceptibility Testing Platforms</a:t>
            </a:r>
            <a:endParaRPr lang="en-US" sz="33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6030525"/>
            <a:ext cx="304800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en-US" sz="2400" b="1" baseline="30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November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2021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3489898"/>
            <a:ext cx="90677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b="1" dirty="0"/>
              <a:t>Justin </a:t>
            </a:r>
            <a:r>
              <a:rPr lang="en-US" sz="2600" b="1" dirty="0" smtClean="0"/>
              <a:t>Nyasinga</a:t>
            </a:r>
            <a:r>
              <a:rPr lang="en-US" sz="2600" dirty="0" smtClean="0"/>
              <a:t>, </a:t>
            </a:r>
            <a:r>
              <a:rPr lang="en-US" sz="2600" dirty="0"/>
              <a:t>Njenga </a:t>
            </a:r>
            <a:r>
              <a:rPr lang="en-US" sz="2600" dirty="0" smtClean="0"/>
              <a:t>John, Mohammed Munshi</a:t>
            </a:r>
            <a:r>
              <a:rPr lang="en-US" sz="2600" baseline="30000" dirty="0"/>
              <a:t> </a:t>
            </a:r>
            <a:r>
              <a:rPr lang="en-US" sz="2600" baseline="30000" dirty="0" smtClean="0"/>
              <a:t> </a:t>
            </a:r>
            <a:r>
              <a:rPr lang="en-US" sz="2600" dirty="0" smtClean="0"/>
              <a:t>&amp; Gunturu Revathi  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76200" y="4858911"/>
            <a:ext cx="8874371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b="1" dirty="0"/>
              <a:t>5</a:t>
            </a:r>
            <a:r>
              <a:rPr lang="en-US" sz="2800" b="1" baseline="30000" dirty="0"/>
              <a:t>th</a:t>
            </a:r>
            <a:r>
              <a:rPr lang="en-US" sz="2800" b="1" dirty="0"/>
              <a:t> Annual Early-Career Health Researchers’ </a:t>
            </a:r>
            <a:r>
              <a:rPr lang="en-US" sz="2800" b="1" dirty="0" smtClean="0"/>
              <a:t>Symposium</a:t>
            </a:r>
            <a:endParaRPr lang="en-US" sz="28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Image result for aga khan university keny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r="11860"/>
          <a:stretch/>
        </p:blipFill>
        <p:spPr bwMode="auto">
          <a:xfrm>
            <a:off x="3200400" y="152400"/>
            <a:ext cx="2895600" cy="136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2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26"/>
    </mc:Choice>
    <mc:Fallback xmlns="">
      <p:transition spd="slow" advTm="2022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33400" y="30401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130908"/>
            <a:ext cx="9067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dirty="0" smtClean="0"/>
              <a:t>Conclusions and future outlook</a:t>
            </a:r>
            <a:endParaRPr lang="en-US" sz="43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87923" y="990600"/>
            <a:ext cx="90678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High levels of categorical agreement between ADAGIO and VITEK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Significant reduction in reagent and consumable costs per isolate in ADAGIO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Better technologies for AST will come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What is more relevant in the LMIC setting? 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7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11"/>
    </mc:Choice>
    <mc:Fallback xmlns="">
      <p:transition spd="slow" advTm="4361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seback Riding - Active &amp; Sa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7" y="3429000"/>
            <a:ext cx="171090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446" t="25111" r="10889" b="28666"/>
          <a:stretch/>
        </p:blipFill>
        <p:spPr>
          <a:xfrm>
            <a:off x="2057400" y="2743200"/>
            <a:ext cx="2215662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4" r="5084" b="5269"/>
          <a:stretch/>
        </p:blipFill>
        <p:spPr>
          <a:xfrm>
            <a:off x="4419600" y="1905000"/>
            <a:ext cx="1849732" cy="1376363"/>
          </a:xfrm>
          <a:prstGeom prst="rect">
            <a:avLst/>
          </a:prstGeom>
        </p:spPr>
      </p:pic>
      <p:pic>
        <p:nvPicPr>
          <p:cNvPr id="3" name="Picture 2" descr="black lamborghini aventador | Lamborghini Wallpaper | Lamborghini cars,  Lamborghini pictures, Lamborghini aventad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38" y="1056695"/>
            <a:ext cx="2362200" cy="15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086600" y="2692680"/>
            <a:ext cx="18421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VITEK-MS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31262" y="5029200"/>
            <a:ext cx="2197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Kirby-Bauer</a:t>
            </a:r>
            <a:endParaRPr lang="en-US" sz="3200" dirty="0">
              <a:solidFill>
                <a:srgbClr val="00B050"/>
              </a:solidFill>
            </a:endParaRPr>
          </a:p>
        </p:txBody>
      </p:sp>
      <p:cxnSp>
        <p:nvCxnSpPr>
          <p:cNvPr id="7" name="Straight Arrow Connector 6"/>
          <p:cNvCxnSpPr>
            <a:stCxn id="13" idx="3"/>
          </p:cNvCxnSpPr>
          <p:nvPr/>
        </p:nvCxnSpPr>
        <p:spPr>
          <a:xfrm flipV="1">
            <a:off x="2166199" y="3277456"/>
            <a:ext cx="6139601" cy="20441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9"/>
    </mc:Choice>
    <mc:Fallback xmlns="">
      <p:transition spd="slow" advTm="186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2209800"/>
            <a:ext cx="541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0" b="1" dirty="0" smtClean="0">
                <a:solidFill>
                  <a:srgbClr val="00B050"/>
                </a:solidFill>
                <a:latin typeface="Brush Script MT" panose="03060802040406070304" pitchFamily="66" charset="0"/>
              </a:rPr>
              <a:t>Thank you</a:t>
            </a:r>
            <a:endParaRPr lang="en-US" sz="12000" dirty="0">
              <a:solidFill>
                <a:srgbClr val="00B050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9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8"/>
    </mc:Choice>
    <mc:Fallback xmlns="">
      <p:transition spd="slow" advTm="425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89169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800" b="1" smtClean="0"/>
              <a:t>Antimicrobial resistance (AMR)</a:t>
            </a:r>
            <a:endParaRPr lang="en-US" sz="48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89169" y="1447800"/>
            <a:ext cx="8839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WHO-recognized threat to global health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700,000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deaths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annually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Billion USD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additional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million deaths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annually by 2050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531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68"/>
    </mc:Choice>
    <mc:Fallback xmlns="">
      <p:transition spd="slow" advTm="2326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3400" y="119826"/>
            <a:ext cx="8229600" cy="685800"/>
          </a:xfrm>
        </p:spPr>
        <p:txBody>
          <a:bodyPr>
            <a:noAutofit/>
          </a:bodyPr>
          <a:lstStyle/>
          <a:p>
            <a:r>
              <a:rPr lang="en-US" sz="4500" b="1"/>
              <a:t>D</a:t>
            </a:r>
            <a:r>
              <a:rPr lang="en-US" sz="4500" b="1" smtClean="0"/>
              <a:t>iagnostic microbiology</a:t>
            </a:r>
            <a:endParaRPr lang="en-US" sz="45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0" y="990600"/>
            <a:ext cx="91059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smtClean="0"/>
              <a:t>Reliable, rapid </a:t>
            </a:r>
            <a:r>
              <a:rPr lang="en-US" dirty="0"/>
              <a:t>and cost-effective </a:t>
            </a:r>
            <a:r>
              <a:rPr lang="en-US" dirty="0" smtClean="0"/>
              <a:t>antimicrobial susceptibility testing (AST) &gt;&gt;</a:t>
            </a:r>
          </a:p>
          <a:p>
            <a:pPr algn="just"/>
            <a:endParaRPr lang="en-US" dirty="0" smtClean="0"/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800" dirty="0"/>
              <a:t>	</a:t>
            </a:r>
            <a:r>
              <a:rPr lang="en-US" sz="2800" dirty="0" smtClean="0"/>
              <a:t>Swift transition from ET to DT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800" dirty="0"/>
              <a:t>	</a:t>
            </a:r>
            <a:r>
              <a:rPr lang="en-US" sz="2800" dirty="0" smtClean="0"/>
              <a:t>Saves money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800" dirty="0"/>
              <a:t>	</a:t>
            </a:r>
            <a:r>
              <a:rPr lang="en-US" sz="2800" dirty="0" smtClean="0"/>
              <a:t>Saves time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800" dirty="0"/>
              <a:t>	</a:t>
            </a:r>
            <a:r>
              <a:rPr lang="en-US" sz="2800" dirty="0" smtClean="0"/>
              <a:t>Diagnostic stewardship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800" dirty="0"/>
              <a:t>	A</a:t>
            </a:r>
            <a:r>
              <a:rPr lang="en-US" sz="2800" dirty="0" smtClean="0"/>
              <a:t>ntibiotic stewardship</a:t>
            </a:r>
          </a:p>
          <a:p>
            <a:pPr marL="0" indent="0" algn="just">
              <a:buNone/>
            </a:pPr>
            <a:r>
              <a:rPr lang="en-US" sz="2800" dirty="0"/>
              <a:t>	</a:t>
            </a:r>
            <a:endParaRPr lang="en-US" sz="2800" dirty="0" smtClean="0"/>
          </a:p>
          <a:p>
            <a:pPr algn="just"/>
            <a:r>
              <a:rPr lang="en-US" dirty="0" smtClean="0"/>
              <a:t>Access to these services a challenge in LMICs</a:t>
            </a:r>
            <a:endParaRPr lang="en-US" b="1" dirty="0" smtClean="0"/>
          </a:p>
          <a:p>
            <a:pPr algn="just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45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67"/>
    </mc:Choice>
    <mc:Fallback xmlns="">
      <p:transition spd="slow" advTm="3056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>
          <a:xfrm>
            <a:off x="-304800" y="-5210"/>
            <a:ext cx="8888896" cy="501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>
              <a:buNone/>
            </a:pPr>
            <a:r>
              <a:rPr lang="en-US" sz="3200" b="1" dirty="0" smtClean="0"/>
              <a:t>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Generation AST methods - </a:t>
            </a:r>
            <a:r>
              <a:rPr lang="en-US" sz="3200" dirty="0" smtClean="0"/>
              <a:t>Manual</a:t>
            </a:r>
            <a:endParaRPr lang="en-US" sz="3200" dirty="0"/>
          </a:p>
        </p:txBody>
      </p:sp>
      <p:pic>
        <p:nvPicPr>
          <p:cNvPr id="5" name="Picture 2" descr="KIRBY-BAUER DISK DIFFUSION TECHNIQUE - Microbiology Cla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"/>
          <a:stretch/>
        </p:blipFill>
        <p:spPr bwMode="auto">
          <a:xfrm>
            <a:off x="252892" y="519974"/>
            <a:ext cx="1676400" cy="13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6117" y="1790721"/>
            <a:ext cx="1315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Kirby-Bauer</a:t>
            </a:r>
            <a:endParaRPr lang="en-US" b="1" i="1" dirty="0"/>
          </a:p>
        </p:txBody>
      </p:sp>
      <p:pic>
        <p:nvPicPr>
          <p:cNvPr id="8" name="New picture"/>
          <p:cNvPicPr/>
          <p:nvPr/>
        </p:nvPicPr>
        <p:blipFill rotWithShape="1">
          <a:blip r:embed="rId3"/>
          <a:srcRect t="8889" b="15556"/>
          <a:stretch/>
        </p:blipFill>
        <p:spPr>
          <a:xfrm>
            <a:off x="3048000" y="514112"/>
            <a:ext cx="1936071" cy="12776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95206" y="1742995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Microdilution</a:t>
            </a:r>
            <a:endParaRPr lang="en-US" b="1" i="1" dirty="0"/>
          </a:p>
        </p:txBody>
      </p:sp>
      <p:pic>
        <p:nvPicPr>
          <p:cNvPr id="10" name="Picture 2" descr="A Staphylococcus aureus isolate tested by the Etest gradient diffusion method with vancomycin (VA), daptomycin (DM), and linezolid (LZ) on Mueller-Hinton agar. The minimum inhibitory concentration of each agent is determined by the intersection of the organism growth with the strip as measured using the scale inscribed on the strip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r="11519"/>
          <a:stretch/>
        </p:blipFill>
        <p:spPr bwMode="auto">
          <a:xfrm>
            <a:off x="6019800" y="514112"/>
            <a:ext cx="1371600" cy="127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163206" y="1688068"/>
            <a:ext cx="1299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E-test strips</a:t>
            </a:r>
            <a:endParaRPr lang="en-US" b="1" i="1" dirty="0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-239771" y="2032190"/>
            <a:ext cx="8888896" cy="501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>
              <a:buNone/>
            </a:pPr>
            <a:r>
              <a:rPr lang="en-US" sz="3200" b="1" dirty="0" smtClean="0"/>
              <a:t>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Generation AST methods -</a:t>
            </a:r>
            <a:r>
              <a:rPr lang="en-US" sz="3200" dirty="0"/>
              <a:t> </a:t>
            </a:r>
            <a:r>
              <a:rPr lang="en-US" sz="3200" dirty="0" smtClean="0"/>
              <a:t>Semi-automated</a:t>
            </a:r>
            <a:endParaRPr lang="en-US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44984"/>
          <a:stretch/>
        </p:blipFill>
        <p:spPr>
          <a:xfrm>
            <a:off x="4565386" y="2521399"/>
            <a:ext cx="3664214" cy="2164175"/>
          </a:xfrm>
          <a:prstGeom prst="rect">
            <a:avLst/>
          </a:prstGeom>
        </p:spPr>
      </p:pic>
      <p:pic>
        <p:nvPicPr>
          <p:cNvPr id="14" name="Picture 13" descr="C:\Users\justi\Downloads\163341763428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t="7602" r="22321"/>
          <a:stretch/>
        </p:blipFill>
        <p:spPr bwMode="auto">
          <a:xfrm>
            <a:off x="381000" y="2653703"/>
            <a:ext cx="2881923" cy="1447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91092" y="4051186"/>
            <a:ext cx="1856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ADAGIO platform</a:t>
            </a:r>
            <a:endParaRPr lang="en-US" b="1" i="1" dirty="0"/>
          </a:p>
        </p:txBody>
      </p:sp>
      <p:sp>
        <p:nvSpPr>
          <p:cNvPr id="16" name="Rectangle 15"/>
          <p:cNvSpPr/>
          <p:nvPr/>
        </p:nvSpPr>
        <p:spPr>
          <a:xfrm>
            <a:off x="7032297" y="3998919"/>
            <a:ext cx="1663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ADAGIO output</a:t>
            </a:r>
            <a:endParaRPr lang="en-US" b="1" i="1" dirty="0"/>
          </a:p>
        </p:txBody>
      </p:sp>
      <p:pic>
        <p:nvPicPr>
          <p:cNvPr id="17" name="Picture 2" descr="MicroScan WalkAway plus Syte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46" y="5078727"/>
            <a:ext cx="2011429" cy="149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TEK® 2: Healthcare | bioMérieux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764" y="5007922"/>
            <a:ext cx="2153079" cy="153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Automated ID/AST System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3" b="28000"/>
          <a:stretch/>
        </p:blipFill>
        <p:spPr bwMode="auto">
          <a:xfrm>
            <a:off x="6246284" y="4986561"/>
            <a:ext cx="2433401" cy="151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4"/>
          <p:cNvSpPr txBox="1">
            <a:spLocks/>
          </p:cNvSpPr>
          <p:nvPr/>
        </p:nvSpPr>
        <p:spPr>
          <a:xfrm>
            <a:off x="-209211" y="4529582"/>
            <a:ext cx="8888896" cy="501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just">
              <a:buNone/>
            </a:pPr>
            <a:r>
              <a:rPr lang="en-US" sz="3200" b="1" dirty="0" smtClean="0"/>
              <a:t>3rd Generation AST methods -</a:t>
            </a:r>
            <a:r>
              <a:rPr lang="en-US" sz="3200" dirty="0"/>
              <a:t> A</a:t>
            </a:r>
            <a:r>
              <a:rPr lang="en-US" sz="3200" dirty="0" smtClean="0"/>
              <a:t>utomated</a:t>
            </a:r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482440" y="6475606"/>
            <a:ext cx="1168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 smtClean="0"/>
              <a:t>Microscan</a:t>
            </a:r>
            <a:endParaRPr lang="en-US" b="1" i="1" dirty="0"/>
          </a:p>
        </p:txBody>
      </p:sp>
      <p:sp>
        <p:nvSpPr>
          <p:cNvPr id="22" name="Rectangle 21"/>
          <p:cNvSpPr/>
          <p:nvPr/>
        </p:nvSpPr>
        <p:spPr>
          <a:xfrm>
            <a:off x="4001000" y="6492855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VITEK</a:t>
            </a:r>
            <a:endParaRPr lang="en-US" b="1" i="1" dirty="0"/>
          </a:p>
        </p:txBody>
      </p:sp>
      <p:sp>
        <p:nvSpPr>
          <p:cNvPr id="23" name="Rectangle 22"/>
          <p:cNvSpPr/>
          <p:nvPr/>
        </p:nvSpPr>
        <p:spPr>
          <a:xfrm>
            <a:off x="7071957" y="6472258"/>
            <a:ext cx="949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Phoenix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409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674"/>
    </mc:Choice>
    <mc:Fallback xmlns="">
      <p:transition spd="slow" advTm="17467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2400" y="1066800"/>
            <a:ext cx="8229600" cy="685800"/>
          </a:xfrm>
        </p:spPr>
        <p:txBody>
          <a:bodyPr>
            <a:noAutofit/>
          </a:bodyPr>
          <a:lstStyle/>
          <a:p>
            <a:r>
              <a:rPr lang="en-US" sz="4700" b="1" dirty="0" smtClean="0"/>
              <a:t>Question</a:t>
            </a:r>
            <a:endParaRPr lang="en-US" sz="4700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2209800"/>
            <a:ext cx="8888896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 smtClean="0"/>
              <a:t>What is the performance of ADAGIO AST (semi-automated) in comparison to VITEK AST  (automated)?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51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46"/>
    </mc:Choice>
    <mc:Fallback xmlns="">
      <p:transition spd="slow" advTm="794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62000" y="-71945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800" b="1" smtClean="0"/>
              <a:t>Methods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186"/>
          <a:stretch/>
        </p:blipFill>
        <p:spPr>
          <a:xfrm>
            <a:off x="1828800" y="1045446"/>
            <a:ext cx="5181600" cy="52989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71800" y="676114"/>
            <a:ext cx="369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N=202 (</a:t>
            </a:r>
            <a:r>
              <a:rPr lang="en-US" b="1" smtClean="0"/>
              <a:t>Urine</a:t>
            </a:r>
            <a:r>
              <a:rPr lang="en-US" b="1"/>
              <a:t>, Blood, Stool, </a:t>
            </a:r>
            <a:r>
              <a:rPr lang="en-US" b="1" smtClean="0"/>
              <a:t>Wounds)</a:t>
            </a:r>
            <a:endParaRPr lang="en-US" b="1"/>
          </a:p>
        </p:txBody>
      </p:sp>
      <p:sp>
        <p:nvSpPr>
          <p:cNvPr id="3" name="Rectangle 2"/>
          <p:cNvSpPr/>
          <p:nvPr/>
        </p:nvSpPr>
        <p:spPr>
          <a:xfrm>
            <a:off x="320431" y="6334794"/>
            <a:ext cx="91127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/>
              <a:t>AST interpretation: </a:t>
            </a:r>
            <a:r>
              <a:rPr lang="en-US" sz="2200" b="1"/>
              <a:t>CLSI 2019 guidelines</a:t>
            </a:r>
            <a:r>
              <a:rPr lang="en-US" sz="2200"/>
              <a:t>, verified by a </a:t>
            </a:r>
            <a:r>
              <a:rPr lang="en-US" sz="2200" b="1"/>
              <a:t>clinical pathologist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96183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05"/>
    </mc:Choice>
    <mc:Fallback xmlns="">
      <p:transition spd="slow" advTm="4360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Categorical agreements</a:t>
            </a:r>
            <a:endParaRPr lang="en-US" sz="4800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-76200" y="699477"/>
            <a:ext cx="9296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 smtClean="0"/>
              <a:t>Categorical agreement: </a:t>
            </a:r>
            <a:r>
              <a:rPr lang="en-US" sz="2600" dirty="0" smtClean="0"/>
              <a:t>When two methods corresponded in assigning a phenotype (Resistant, Intermediate, Susceptible)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b="1" dirty="0" smtClean="0"/>
              <a:t>Categorical disagreements: </a:t>
            </a:r>
          </a:p>
          <a:p>
            <a:pPr marL="0" indent="0" algn="just">
              <a:buNone/>
            </a:pPr>
            <a:r>
              <a:rPr lang="en-US" sz="2600" b="1" dirty="0"/>
              <a:t>	</a:t>
            </a:r>
            <a:r>
              <a:rPr lang="en-US" sz="2600" b="1" u="sng" dirty="0" smtClean="0"/>
              <a:t>Major </a:t>
            </a:r>
            <a:r>
              <a:rPr lang="en-US" sz="2600" b="1" u="sng" dirty="0" smtClean="0"/>
              <a:t>discrepancy: </a:t>
            </a:r>
            <a:r>
              <a:rPr lang="en-US" sz="2600" dirty="0" smtClean="0"/>
              <a:t>When there was a </a:t>
            </a:r>
            <a:r>
              <a:rPr lang="en-US" sz="2600" b="1" dirty="0" smtClean="0"/>
              <a:t>Resistant/ Susceptible </a:t>
            </a:r>
            <a:r>
              <a:rPr lang="en-US" sz="2600" b="1" dirty="0" smtClean="0"/>
              <a:t>	</a:t>
            </a:r>
            <a:r>
              <a:rPr lang="en-US" sz="2600" dirty="0" smtClean="0"/>
              <a:t>conflict</a:t>
            </a:r>
            <a:endParaRPr lang="en-US" sz="2600" dirty="0" smtClean="0"/>
          </a:p>
          <a:p>
            <a:pPr algn="just"/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	</a:t>
            </a:r>
            <a:r>
              <a:rPr lang="en-US" sz="2600" b="1" u="sng" dirty="0" smtClean="0"/>
              <a:t>Minor </a:t>
            </a:r>
            <a:r>
              <a:rPr lang="en-US" sz="2600" b="1" u="sng" dirty="0" smtClean="0"/>
              <a:t>discrepancy:</a:t>
            </a:r>
            <a:r>
              <a:rPr lang="en-US" sz="2600" b="1" dirty="0" smtClean="0"/>
              <a:t> </a:t>
            </a:r>
            <a:r>
              <a:rPr lang="en-US" sz="2600" dirty="0" smtClean="0"/>
              <a:t>When there was a </a:t>
            </a:r>
            <a:r>
              <a:rPr lang="en-US" sz="2600" b="1" dirty="0" smtClean="0"/>
              <a:t>Intermediate/Susceptible 	</a:t>
            </a:r>
            <a:r>
              <a:rPr lang="en-US" sz="2600" dirty="0" smtClean="0"/>
              <a:t>or </a:t>
            </a:r>
            <a:r>
              <a:rPr lang="en-US" sz="2600" b="1" dirty="0" smtClean="0"/>
              <a:t>Intermediate/Resistant</a:t>
            </a:r>
            <a:r>
              <a:rPr lang="en-US" sz="2600" dirty="0" smtClean="0"/>
              <a:t> </a:t>
            </a:r>
            <a:r>
              <a:rPr lang="en-US" sz="2600" dirty="0" smtClean="0"/>
              <a:t>conflict</a:t>
            </a:r>
            <a:endParaRPr lang="en-US" sz="2600" dirty="0" smtClean="0"/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A total of 1, 568 drugs (784 drug pair comparisons) were tested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Categorical agreements </a:t>
            </a:r>
            <a:r>
              <a:rPr lang="en-US" sz="2600" b="1" dirty="0" smtClean="0"/>
              <a:t>averaged 92%,  </a:t>
            </a:r>
            <a:r>
              <a:rPr lang="en-US" sz="2600" dirty="0" smtClean="0"/>
              <a:t>ranged between 75% - 100%  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/>
              <a:t>None of the methods was used as the gold standard </a:t>
            </a:r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7266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82"/>
    </mc:Choice>
    <mc:Fallback xmlns="">
      <p:transition spd="slow" advTm="6068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-67558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Inter-rater reliability 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228600" y="2133600"/>
            <a:ext cx="8651242" cy="365906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7408" y="5886807"/>
            <a:ext cx="90322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/>
              <a:t>Kappa scores for inter-rator </a:t>
            </a:r>
            <a:r>
              <a:rPr lang="en-US" sz="2600" dirty="0" smtClean="0"/>
              <a:t>agreements: 0.503 </a:t>
            </a:r>
            <a:r>
              <a:rPr lang="en-US" sz="2600" dirty="0"/>
              <a:t>(Moderate) - 1.000 (Perfect)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14600" y="990600"/>
            <a:ext cx="2514600" cy="1692771"/>
            <a:chOff x="2976691" y="1886249"/>
            <a:chExt cx="2295327" cy="296279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976691" y="1886249"/>
              <a:ext cx="2295327" cy="2962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/>
              </a:r>
              <a:b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n-US" sz="2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athJax_Math-italic"/>
                  <a:cs typeface="Times New Roman" panose="02020603050405020304" pitchFamily="18" charset="0"/>
                </a:rPr>
                <a:t>κ</a:t>
              </a:r>
              <a:r>
                <a:rPr kumimoji="0" lang="en-US" sz="2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athJax_Main"/>
                  <a:cs typeface="Times New Roman" panose="02020603050405020304" pitchFamily="18" charset="0"/>
                </a:rPr>
                <a:t>=</a:t>
              </a:r>
              <a:r>
                <a:rPr kumimoji="0" lang="en-US" sz="26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athJax_Main"/>
                  <a:cs typeface="Times New Roman" panose="02020603050405020304" pitchFamily="18" charset="0"/>
                </a:rPr>
                <a:t>Pr</a:t>
              </a:r>
              <a:r>
                <a:rPr kumimoji="0" lang="en-US" sz="2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athJax_Main"/>
                  <a:cs typeface="Times New Roman" panose="02020603050405020304" pitchFamily="18" charset="0"/>
                </a:rPr>
                <a:t>(</a:t>
              </a:r>
              <a:r>
                <a:rPr kumimoji="0" lang="en-US" sz="26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athJax_Math-italic"/>
                  <a:cs typeface="Times New Roman" panose="02020603050405020304" pitchFamily="18" charset="0"/>
                </a:rPr>
                <a:t>a</a:t>
              </a: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athJax_Main"/>
                  <a:cs typeface="Times New Roman" panose="02020603050405020304" pitchFamily="18" charset="0"/>
                </a:rPr>
                <a:t>)−</a:t>
              </a:r>
              <a:r>
                <a:rPr kumimoji="0" lang="en-US" sz="26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athJax_Main"/>
                  <a:cs typeface="Times New Roman" panose="02020603050405020304" pitchFamily="18" charset="0"/>
                </a:rPr>
                <a:t>Pr</a:t>
              </a: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athJax_Main"/>
                  <a:cs typeface="Times New Roman" panose="02020603050405020304" pitchFamily="18" charset="0"/>
                </a:rPr>
                <a:t>(</a:t>
              </a: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athJax_Math-italic"/>
                  <a:cs typeface="Times New Roman" panose="02020603050405020304" pitchFamily="18" charset="0"/>
                </a:rPr>
                <a:t>e</a:t>
              </a: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athJax_Main"/>
                  <a:cs typeface="Times New Roman" panose="02020603050405020304" pitchFamily="18" charset="0"/>
                </a:rPr>
                <a:t>)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athJax_Main"/>
                  <a:cs typeface="Times New Roman" panose="02020603050405020304" pitchFamily="18" charset="0"/>
                </a:rPr>
                <a:t>1−Pr(</a:t>
              </a: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athJax_Math-italic"/>
                  <a:cs typeface="Times New Roman" panose="02020603050405020304" pitchFamily="18" charset="0"/>
                </a:rPr>
                <a:t>e</a:t>
              </a: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athJax_Main"/>
                  <a:cs typeface="Times New Roman" panose="02020603050405020304" pitchFamily="18" charset="0"/>
                </a:rPr>
                <a:t>)</a:t>
              </a:r>
              <a: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  <a:t/>
              </a:r>
              <a:br>
                <a:rPr kumimoji="0" lang="en-US" sz="2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endPara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463578" y="3353317"/>
              <a:ext cx="1599773" cy="2226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6661" y="694829"/>
            <a:ext cx="8878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Cohen’s Kappa scores (inter-rator reliability) were </a:t>
            </a:r>
            <a:r>
              <a:rPr lang="en-US" sz="2800" dirty="0" smtClean="0"/>
              <a:t>computed as: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51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523"/>
    </mc:Choice>
    <mc:Fallback xmlns="">
      <p:transition spd="slow" advTm="34523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>
            <a:noAutofit/>
          </a:bodyPr>
          <a:lstStyle/>
          <a:p>
            <a:r>
              <a:rPr lang="en-US" sz="3800" b="1" dirty="0" smtClean="0"/>
              <a:t>Reagent and consumable cost comparisons</a:t>
            </a:r>
            <a:endParaRPr lang="en-US" sz="3800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33400" y="304018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914135"/>
              </p:ext>
            </p:extLst>
          </p:nvPr>
        </p:nvGraphicFramePr>
        <p:xfrm>
          <a:off x="238088" y="1031142"/>
          <a:ext cx="8373029" cy="4313116"/>
        </p:xfrm>
        <a:graphic>
          <a:graphicData uri="http://schemas.openxmlformats.org/drawingml/2006/table">
            <a:tbl>
              <a:tblPr firstRow="1" firstCol="1" bandRow="1"/>
              <a:tblGrid>
                <a:gridCol w="2853810"/>
                <a:gridCol w="1309945"/>
                <a:gridCol w="1309945"/>
                <a:gridCol w="1688148"/>
                <a:gridCol w="1211181"/>
              </a:tblGrid>
              <a:tr h="53466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ADAGIO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VITEK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28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cost (USD)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 (USD)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 cost (USD)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 (USD)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5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Culture and identification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cost is the same for both methods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285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Vitek GP/GN cards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5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Mueller Hinton agar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850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 mm Petri plates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0.06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0.12 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-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05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 discs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0.15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-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054">
                <a:tc>
                  <a:txBody>
                    <a:bodyPr/>
                    <a:lstStyle/>
                    <a:p>
                      <a:pPr marL="0" marR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 per isolate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2.92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7923" y="5562600"/>
            <a:ext cx="8673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There was a 61% reduction in costs for ADAGIO compared to VITEK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604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44"/>
    </mc:Choice>
    <mc:Fallback xmlns="">
      <p:transition spd="slow" advTm="3734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14A96289B0E418393544ADF8530F8" ma:contentTypeVersion="2" ma:contentTypeDescription="Create a new document." ma:contentTypeScope="" ma:versionID="0c4f5b938cb505bc48d66bccbc37709a">
  <xsd:schema xmlns:xsd="http://www.w3.org/2001/XMLSchema" xmlns:xs="http://www.w3.org/2001/XMLSchema" xmlns:p="http://schemas.microsoft.com/office/2006/metadata/properties" xmlns:ns1="http://schemas.microsoft.com/sharepoint/v3" xmlns:ns2="b4419758-8a30-462b-a703-e2b3e7f503de" targetNamespace="http://schemas.microsoft.com/office/2006/metadata/properties" ma:root="true" ma:fieldsID="5fe006c7ae255c140f9386cc930d6f42" ns1:_="" ns2:_="">
    <xsd:import namespace="http://schemas.microsoft.com/sharepoint/v3"/>
    <xsd:import namespace="b4419758-8a30-462b-a703-e2b3e7f503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19758-8a30-462b-a703-e2b3e7f50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26AD827-3F18-4E39-AC68-0F48336E31F6}"/>
</file>

<file path=customXml/itemProps2.xml><?xml version="1.0" encoding="utf-8"?>
<ds:datastoreItem xmlns:ds="http://schemas.openxmlformats.org/officeDocument/2006/customXml" ds:itemID="{F0B6C424-6B0F-4946-A6F6-9E7C43954FC8}"/>
</file>

<file path=customXml/itemProps3.xml><?xml version="1.0" encoding="utf-8"?>
<ds:datastoreItem xmlns:ds="http://schemas.openxmlformats.org/officeDocument/2006/customXml" ds:itemID="{FB595314-AD66-4F54-9D4C-6963058525A7}"/>
</file>

<file path=docProps/app.xml><?xml version="1.0" encoding="utf-8"?>
<Properties xmlns="http://schemas.openxmlformats.org/officeDocument/2006/extended-properties" xmlns:vt="http://schemas.openxmlformats.org/officeDocument/2006/docPropsVTypes">
  <TotalTime>71784</TotalTime>
  <Words>327</Words>
  <Application>Microsoft Office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Brush Script MT</vt:lpstr>
      <vt:lpstr>Calibri</vt:lpstr>
      <vt:lpstr>MathJax_Main</vt:lpstr>
      <vt:lpstr>MathJax_Math-italic</vt:lpstr>
      <vt:lpstr>Times New Roman</vt:lpstr>
      <vt:lpstr>Wingdings</vt:lpstr>
      <vt:lpstr>1_Office Theme</vt:lpstr>
      <vt:lpstr>PowerPoint Presentation</vt:lpstr>
      <vt:lpstr>Antimicrobial resistance (AMR)</vt:lpstr>
      <vt:lpstr>Diagnostic microbiology</vt:lpstr>
      <vt:lpstr>PowerPoint Presentation</vt:lpstr>
      <vt:lpstr>Question</vt:lpstr>
      <vt:lpstr>Methods</vt:lpstr>
      <vt:lpstr>Categorical agreements</vt:lpstr>
      <vt:lpstr>Inter-rater reliability </vt:lpstr>
      <vt:lpstr>Reagent and consumable cost comparisons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</dc:creator>
  <cp:lastModifiedBy>Justin Tirimba</cp:lastModifiedBy>
  <cp:revision>1093</cp:revision>
  <dcterms:created xsi:type="dcterms:W3CDTF">2018-12-26T14:02:00Z</dcterms:created>
  <dcterms:modified xsi:type="dcterms:W3CDTF">2021-11-25T05:55:08Z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0x010100FAE14A96289B0E418393544ADF8530F8</vt:lpwstr>
  </property>
</Properties>
</file>