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1" r:id="rId6"/>
    <p:sldId id="277" r:id="rId7"/>
    <p:sldId id="276" r:id="rId8"/>
    <p:sldId id="265" r:id="rId9"/>
    <p:sldId id="278" r:id="rId10"/>
    <p:sldId id="269" r:id="rId11"/>
    <p:sldId id="280" r:id="rId12"/>
    <p:sldId id="281" r:id="rId13"/>
    <p:sldId id="283" r:id="rId14"/>
    <p:sldId id="284" r:id="rId15"/>
    <p:sldId id="273" r:id="rId16"/>
    <p:sldId id="274"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814" autoAdjust="0"/>
  </p:normalViewPr>
  <p:slideViewPr>
    <p:cSldViewPr snapToGrid="0">
      <p:cViewPr varScale="1">
        <p:scale>
          <a:sx n="58" d="100"/>
          <a:sy n="58" d="100"/>
        </p:scale>
        <p:origin x="12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3CD337-99CE-444D-BA78-E3F826839AE2}" type="datetimeFigureOut">
              <a:rPr lang="en-US" smtClean="0"/>
              <a:t>11/25/2021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A828C5-837A-4D6B-A0D6-36D6DEF2CB91}" type="slidenum">
              <a:rPr lang="en-US" smtClean="0"/>
              <a:t>‹#›</a:t>
            </a:fld>
            <a:endParaRPr lang="en-US"/>
          </a:p>
        </p:txBody>
      </p:sp>
    </p:spTree>
    <p:extLst>
      <p:ext uri="{BB962C8B-B14F-4D97-AF65-F5344CB8AC3E}">
        <p14:creationId xmlns:p14="http://schemas.microsoft.com/office/powerpoint/2010/main" val="68835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-Delayed delivery carries maternal risks, while early delivery increases fetal risk, so appropriate timing is important. The optimal timing of delivery for women with this condition has not been adequately addressed by available literature.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chronic hypertension in pregnancy, high level evidence to guide the appropriate timing of delivery is lacking and the available evidence is conflicting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-Objective: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review the literature that assesses the benefits and risks of a policy of planned delivery versus expectant management in pregnant women with non-severe chronic hypertension at 37 weeks gestation</a:t>
            </a:r>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2</a:t>
            </a:fld>
            <a:endParaRPr lang="en-US"/>
          </a:p>
        </p:txBody>
      </p:sp>
    </p:spTree>
    <p:extLst>
      <p:ext uri="{BB962C8B-B14F-4D97-AF65-F5344CB8AC3E}">
        <p14:creationId xmlns:p14="http://schemas.microsoft.com/office/powerpoint/2010/main" val="211733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Blinding of participants was not done. It is unclear whether outcome assessors were blinded. Inpatient monitoring for the intervention group could have led to more cases being reported due to the likelihood of more frequent monitoring than in the comparator group monitored as outpatients.</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a:r>
            <a:r>
              <a:rPr lang="en-US" dirty="0" smtClean="0"/>
              <a:t>-</a:t>
            </a:r>
            <a:r>
              <a:rPr lang="en-US" sz="1200" kern="1200" dirty="0" smtClean="0">
                <a:solidFill>
                  <a:schemeClr val="tx1"/>
                </a:solidFill>
                <a:effectLst/>
                <a:latin typeface="+mn-lt"/>
                <a:ea typeface="+mn-ea"/>
                <a:cs typeface="+mn-cs"/>
              </a:rPr>
              <a:t>Using the GRADE Pro software Guideline Development Tool (21) input data from the data extraction and risk of bias assessment tools in order to create ’Summary of findings’ tables. A summary of the intervention effect and a measure of quality for each of the outcome of interest, was obtained using the GRADE approach. This was based on five parameters namely; study limitations, consistency of effect, imprecision, indirectness and publication bias. Based on this, the evidence was downgraded from high quality by one or two levels if found to have serious or very serious limitations respectively. The quality of evidence was then classified as high, moderate or low for each outcome of interest. Table 6 displays this summary of findings.</a:t>
            </a:r>
          </a:p>
          <a:p>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12</a:t>
            </a:fld>
            <a:endParaRPr lang="en-US"/>
          </a:p>
        </p:txBody>
      </p:sp>
    </p:spTree>
    <p:extLst>
      <p:ext uri="{BB962C8B-B14F-4D97-AF65-F5344CB8AC3E}">
        <p14:creationId xmlns:p14="http://schemas.microsoft.com/office/powerpoint/2010/main" val="234425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t>
            </a:r>
            <a:r>
              <a:rPr lang="en-US" baseline="0" dirty="0" smtClean="0"/>
              <a:t> </a:t>
            </a:r>
            <a:r>
              <a:rPr lang="en-US" sz="1200" kern="1200" dirty="0" smtClean="0">
                <a:solidFill>
                  <a:schemeClr val="tx1"/>
                </a:solidFill>
                <a:effectLst/>
                <a:latin typeface="+mn-lt"/>
                <a:ea typeface="+mn-ea"/>
                <a:cs typeface="+mn-cs"/>
              </a:rPr>
              <a:t>Blinding of participants was not done. It is unclear whether outcome assessors were blinded. The standard of measurement for placental abruption was not indicated hence objectivity could not be assessed. It is also not clear whether the same standard was applied for both groups. Inpatient monitoring for the intervention group could have led to more cases being reported than in the comparator group monitored as outpatients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C-Blinding of participants was not done. It is unclear whether outcome assessors were blinded. The criteria used for admission to NICU was not indicated hence objectivity could not be assessed. However, this was presumably done by the neonatologists hence their treatment decisions were unlikely to have been affected by lack of blinding</a:t>
            </a:r>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13</a:t>
            </a:fld>
            <a:endParaRPr lang="en-US"/>
          </a:p>
        </p:txBody>
      </p:sp>
    </p:spTree>
    <p:extLst>
      <p:ext uri="{BB962C8B-B14F-4D97-AF65-F5344CB8AC3E}">
        <p14:creationId xmlns:p14="http://schemas.microsoft.com/office/powerpoint/2010/main" val="3293774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sz="1200" kern="1200" dirty="0" smtClean="0">
                <a:solidFill>
                  <a:schemeClr val="tx1"/>
                </a:solidFill>
                <a:effectLst/>
                <a:latin typeface="+mn-lt"/>
                <a:ea typeface="+mn-ea"/>
                <a:cs typeface="+mn-cs"/>
              </a:rPr>
              <a:t>While delayed delivery increases maternal risks, early delivery is associated with increased risks to the fetus and optimal timing is important.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-From the available literature, there are numerous studies done on chronic hypertension in pregnancy. The studies however, are of different study designs, looking at patients in different settings and also giving different results. There is no systematic review addressing the timing of delivery in women with non-severe chronic hypertension. For this reason, we conducted a systematic review to investigate the optimal timing in women with this condition</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3</a:t>
            </a:fld>
            <a:endParaRPr lang="en-US"/>
          </a:p>
        </p:txBody>
      </p:sp>
    </p:spTree>
    <p:extLst>
      <p:ext uri="{BB962C8B-B14F-4D97-AF65-F5344CB8AC3E}">
        <p14:creationId xmlns:p14="http://schemas.microsoft.com/office/powerpoint/2010/main" val="1447656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sz="1200" kern="1200" dirty="0" smtClean="0">
                <a:solidFill>
                  <a:schemeClr val="tx1"/>
                </a:solidFill>
                <a:effectLst/>
                <a:latin typeface="+mn-lt"/>
                <a:ea typeface="+mn-ea"/>
                <a:cs typeface="+mn-cs"/>
              </a:rPr>
              <a:t>We pooled all articles identified by electronic searches together and removed duplicates by matching author names and study titles. We resolved any disagreements arising from the title and abstract screening via consensus between the involved review authors.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-Full text reviews were also done by two independent review authors. This was done for articles deemed eligible for selection and those requiring further interrogation to determine eligibility. Disagreements were resolved by consensus. We used the </a:t>
            </a:r>
            <a:r>
              <a:rPr lang="en-US" sz="1200" kern="1200" dirty="0" err="1" smtClean="0">
                <a:solidFill>
                  <a:schemeClr val="tx1"/>
                </a:solidFill>
                <a:effectLst/>
                <a:latin typeface="+mn-lt"/>
                <a:ea typeface="+mn-ea"/>
                <a:cs typeface="+mn-cs"/>
              </a:rPr>
              <a:t>Covidence</a:t>
            </a:r>
            <a:r>
              <a:rPr lang="en-US" sz="1200" kern="1200" dirty="0" smtClean="0">
                <a:solidFill>
                  <a:schemeClr val="tx1"/>
                </a:solidFill>
                <a:effectLst/>
                <a:latin typeface="+mn-lt"/>
                <a:ea typeface="+mn-ea"/>
                <a:cs typeface="+mn-cs"/>
              </a:rPr>
              <a:t> web application software approved by the Cochrane Collaboration (16) to facilitate the review steps. We displayed the process of study selection in a flow diagram and did a detailed descriptive analysis</a:t>
            </a:r>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5</a:t>
            </a:fld>
            <a:endParaRPr lang="en-US"/>
          </a:p>
        </p:txBody>
      </p:sp>
    </p:spTree>
    <p:extLst>
      <p:ext uri="{BB962C8B-B14F-4D97-AF65-F5344CB8AC3E}">
        <p14:creationId xmlns:p14="http://schemas.microsoft.com/office/powerpoint/2010/main" val="570714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t>
            </a:r>
            <a:r>
              <a:rPr lang="en-US" dirty="0" smtClean="0"/>
              <a:t>2 arm 2 center RCT conducted between April 1, 2012 and October 31, 2013. Carried out at Maternity-Children Hospital, Al-</a:t>
            </a:r>
            <a:r>
              <a:rPr lang="en-US" dirty="0" err="1" smtClean="0"/>
              <a:t>Qassim</a:t>
            </a:r>
            <a:r>
              <a:rPr lang="en-US" dirty="0" smtClean="0"/>
              <a:t> region, Saudi Arabia and Women’s Health Center, </a:t>
            </a:r>
            <a:r>
              <a:rPr lang="en-US" dirty="0" err="1" smtClean="0"/>
              <a:t>Assiut</a:t>
            </a:r>
            <a:r>
              <a:rPr lang="en-US" dirty="0" smtClean="0"/>
              <a:t> University, Egypt.</a:t>
            </a:r>
          </a:p>
          <a:p>
            <a:r>
              <a:rPr lang="en-US" dirty="0" smtClean="0"/>
              <a:t>The sample size calculated to detect any statistical difference between the two groups in the development of SPE. </a:t>
            </a:r>
          </a:p>
          <a:p>
            <a:r>
              <a:rPr lang="en-US" dirty="0" smtClean="0"/>
              <a:t>A total of 74 participants would be needed to demonstrate this difference with 80% power and a type 1 error probability of 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authors calculated a sample size based aiming to detect any statistical difference in the development of superimposed pre-eclampsia between the two groups. The assumed risk of superimposed pre-eclampsia from the mid trimester of pregnancy was 20%–40% (mean, 30%). They hypothesized that planned delivery at 37 weeks might result in a 30%–50% reduction in this risk with considerable clinical significance. Seventy four study participants would be required to demonstrate this difference with 80% power and a type 1 error probability of 5%.</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6</a:t>
            </a:fld>
            <a:endParaRPr lang="en-US"/>
          </a:p>
        </p:txBody>
      </p:sp>
    </p:spTree>
    <p:extLst>
      <p:ext uri="{BB962C8B-B14F-4D97-AF65-F5344CB8AC3E}">
        <p14:creationId xmlns:p14="http://schemas.microsoft.com/office/powerpoint/2010/main" val="850088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sz="1200" kern="1200" dirty="0" smtClean="0">
                <a:solidFill>
                  <a:schemeClr val="tx1"/>
                </a:solidFill>
                <a:effectLst/>
                <a:latin typeface="+mn-lt"/>
                <a:ea typeface="+mn-ea"/>
                <a:cs typeface="+mn-cs"/>
              </a:rPr>
              <a:t>The authors did not indicate the racial distribution of the participants or smoking or other substance use status. From the information available, there were no significant differences in the baseline characteristics between the two </a:t>
            </a:r>
            <a:r>
              <a:rPr lang="en-US" sz="1200" kern="1200" dirty="0" smtClean="0">
                <a:solidFill>
                  <a:schemeClr val="tx1"/>
                </a:solidFill>
                <a:effectLst/>
                <a:latin typeface="+mn-lt"/>
                <a:ea typeface="+mn-ea"/>
                <a:cs typeface="+mn-cs"/>
              </a:rPr>
              <a:t>groups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t>
            </a:r>
            <a:r>
              <a:rPr lang="en-US" dirty="0" smtClean="0"/>
              <a:t>Inclusion criteria</a:t>
            </a:r>
          </a:p>
          <a:p>
            <a:pPr>
              <a:buFont typeface="Wingdings" panose="05000000000000000000" pitchFamily="2" charset="2"/>
              <a:buChar char="ü"/>
            </a:pPr>
            <a:r>
              <a:rPr lang="en-US" dirty="0" smtClean="0"/>
              <a:t>singleton pregnancy </a:t>
            </a:r>
          </a:p>
          <a:p>
            <a:pPr>
              <a:buFont typeface="Wingdings" panose="05000000000000000000" pitchFamily="2" charset="2"/>
              <a:buChar char="ü"/>
            </a:pPr>
            <a:r>
              <a:rPr lang="en-US" dirty="0" smtClean="0"/>
              <a:t>mild to moderate essential chronic HTN. </a:t>
            </a:r>
          </a:p>
          <a:p>
            <a:pPr>
              <a:buFont typeface="Wingdings" panose="05000000000000000000" pitchFamily="2" charset="2"/>
              <a:buChar char="ü"/>
            </a:pPr>
            <a:r>
              <a:rPr lang="en-US" dirty="0" smtClean="0"/>
              <a:t>No proteinuria</a:t>
            </a:r>
          </a:p>
          <a:p>
            <a:pPr>
              <a:buFont typeface="Wingdings" panose="05000000000000000000" pitchFamily="2" charset="2"/>
              <a:buChar char="ü"/>
            </a:pPr>
            <a:r>
              <a:rPr lang="en-US" dirty="0" smtClean="0"/>
              <a:t>24 to 36 weeks gestation at recruitment.</a:t>
            </a:r>
          </a:p>
          <a:p>
            <a:pPr>
              <a:buFont typeface="Wingdings" panose="05000000000000000000" pitchFamily="2" charset="2"/>
              <a:buChar char="ü"/>
            </a:pPr>
            <a:endParaRPr lang="en-US" dirty="0" smtClean="0"/>
          </a:p>
          <a:p>
            <a:r>
              <a:rPr lang="en-US" dirty="0" smtClean="0"/>
              <a:t>Exclusion Criteria</a:t>
            </a:r>
          </a:p>
          <a:p>
            <a:pPr>
              <a:buFont typeface="Wingdings" panose="05000000000000000000" pitchFamily="2" charset="2"/>
              <a:buChar char="ü"/>
            </a:pPr>
            <a:r>
              <a:rPr lang="en-US" dirty="0" smtClean="0"/>
              <a:t>Severe chronic HTN</a:t>
            </a:r>
          </a:p>
          <a:p>
            <a:pPr>
              <a:buFont typeface="Wingdings" panose="05000000000000000000" pitchFamily="2" charset="2"/>
              <a:buChar char="ü"/>
            </a:pPr>
            <a:r>
              <a:rPr lang="en-US" dirty="0" smtClean="0"/>
              <a:t>Gestational HTN</a:t>
            </a:r>
          </a:p>
          <a:p>
            <a:pPr>
              <a:buFont typeface="Wingdings" panose="05000000000000000000" pitchFamily="2" charset="2"/>
              <a:buChar char="ü"/>
            </a:pPr>
            <a:r>
              <a:rPr lang="en-US" dirty="0" smtClean="0"/>
              <a:t>New onset pre-eclampsia</a:t>
            </a:r>
          </a:p>
          <a:p>
            <a:pPr>
              <a:buFont typeface="Wingdings" panose="05000000000000000000" pitchFamily="2" charset="2"/>
              <a:buChar char="ü"/>
            </a:pPr>
            <a:r>
              <a:rPr lang="en-US" dirty="0" smtClean="0"/>
              <a:t>Secondary HTN</a:t>
            </a:r>
          </a:p>
          <a:p>
            <a:pPr>
              <a:buFont typeface="Wingdings" panose="05000000000000000000" pitchFamily="2" charset="2"/>
              <a:buChar char="ü"/>
            </a:pPr>
            <a:r>
              <a:rPr lang="en-US" dirty="0" smtClean="0"/>
              <a:t>Target organ damage</a:t>
            </a:r>
          </a:p>
          <a:p>
            <a:pPr>
              <a:buFont typeface="Wingdings" panose="05000000000000000000" pitchFamily="2" charset="2"/>
              <a:buChar char="ü"/>
            </a:pPr>
            <a:r>
              <a:rPr lang="en-US" dirty="0" smtClean="0"/>
              <a:t>Medical/obstetric risk factors</a:t>
            </a:r>
          </a:p>
          <a:p>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7</a:t>
            </a:fld>
            <a:endParaRPr lang="en-US"/>
          </a:p>
        </p:txBody>
      </p:sp>
    </p:spTree>
    <p:extLst>
      <p:ext uri="{BB962C8B-B14F-4D97-AF65-F5344CB8AC3E}">
        <p14:creationId xmlns:p14="http://schemas.microsoft.com/office/powerpoint/2010/main" val="1522378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the experimental intervention group delivery was conducted at 37 completed weeks, if there were no maternal or fetal complications that would have necessitated preterm delivery. Cervical assessment was done to determine the approach to induction of labor. Oxytocin infusion and </a:t>
            </a:r>
            <a:r>
              <a:rPr lang="en-US" sz="1200" kern="1200" dirty="0" err="1" smtClean="0">
                <a:solidFill>
                  <a:schemeClr val="tx1"/>
                </a:solidFill>
                <a:effectLst/>
                <a:latin typeface="+mn-lt"/>
                <a:ea typeface="+mn-ea"/>
                <a:cs typeface="+mn-cs"/>
              </a:rPr>
              <a:t>amniotomy</a:t>
            </a:r>
            <a:r>
              <a:rPr lang="en-US" sz="1200" kern="1200" dirty="0" smtClean="0">
                <a:solidFill>
                  <a:schemeClr val="tx1"/>
                </a:solidFill>
                <a:effectLst/>
                <a:latin typeface="+mn-lt"/>
                <a:ea typeface="+mn-ea"/>
                <a:cs typeface="+mn-cs"/>
              </a:rPr>
              <a:t> were used if the Bishop’s score was &gt; 8, while vaginal misoprostol at a dose of 50 µg every 6 hours up to a maximum of 200 µg, was used if the Bishop’s score was 8 and below. This was followed by oxytocin infusion and </a:t>
            </a:r>
            <a:r>
              <a:rPr lang="en-US" sz="1200" kern="1200" dirty="0" err="1" smtClean="0">
                <a:solidFill>
                  <a:schemeClr val="tx1"/>
                </a:solidFill>
                <a:effectLst/>
                <a:latin typeface="+mn-lt"/>
                <a:ea typeface="+mn-ea"/>
                <a:cs typeface="+mn-cs"/>
              </a:rPr>
              <a:t>amniotomy</a:t>
            </a:r>
            <a:r>
              <a:rPr lang="en-US" sz="1200" kern="1200" dirty="0" smtClean="0">
                <a:solidFill>
                  <a:schemeClr val="tx1"/>
                </a:solidFill>
                <a:effectLst/>
                <a:latin typeface="+mn-lt"/>
                <a:ea typeface="+mn-ea"/>
                <a:cs typeface="+mn-cs"/>
              </a:rPr>
              <a:t>. For women who were already on antihypertensive medication before recruitment, this was continued and with appropriate monitoring of the dose to achieve optimal blood pressure control.</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the comparator intervention group, participants were managed expectantly until labor set in spontaneously or up to 41 gestational weeks, whichever came earlier. Monitoring was done on an outpatient basis. This involved measurement of blood pressure and proteinuria screening 2 to 3 times in a week. They were admitted for the initial evaluation and if any fetal or maternal complications occurred. For women who were already on antihypertensive medication before recruitment, this was continued and with appropriate monitoring of the dose to achieve optimal blood pressure control.</a:t>
            </a:r>
          </a:p>
          <a:p>
            <a:r>
              <a:rPr lang="en-US" sz="1200" b="1" kern="1200" smtClean="0">
                <a:solidFill>
                  <a:schemeClr val="tx1"/>
                </a:solidFill>
                <a:effectLst/>
                <a:latin typeface="+mn-lt"/>
                <a:ea typeface="+mn-ea"/>
                <a:cs typeface="+mn-cs"/>
              </a:rPr>
              <a:t> </a:t>
            </a:r>
            <a:endParaRPr lang="en-US" sz="1200" kern="1200" smtClean="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E0A828C5-837A-4D6B-A0D6-36D6DEF2CB91}" type="slidenum">
              <a:rPr lang="en-US" smtClean="0"/>
              <a:t>8</a:t>
            </a:fld>
            <a:endParaRPr lang="en-US"/>
          </a:p>
        </p:txBody>
      </p:sp>
    </p:spTree>
    <p:extLst>
      <p:ext uri="{BB962C8B-B14F-4D97-AF65-F5344CB8AC3E}">
        <p14:creationId xmlns:p14="http://schemas.microsoft.com/office/powerpoint/2010/main" val="4016582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-Outcomes of interest,</a:t>
            </a:r>
            <a:r>
              <a:rPr lang="en-US" baseline="0" dirty="0" smtClean="0"/>
              <a:t> SPE, placental abruption, NICU admission.</a:t>
            </a:r>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9</a:t>
            </a:fld>
            <a:endParaRPr lang="en-US"/>
          </a:p>
        </p:txBody>
      </p:sp>
    </p:spTree>
    <p:extLst>
      <p:ext uri="{BB962C8B-B14F-4D97-AF65-F5344CB8AC3E}">
        <p14:creationId xmlns:p14="http://schemas.microsoft.com/office/powerpoint/2010/main" val="370792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the Cochrane </a:t>
            </a:r>
            <a:r>
              <a:rPr lang="en-US" dirty="0" err="1" smtClean="0"/>
              <a:t>RoB</a:t>
            </a:r>
            <a:r>
              <a:rPr lang="en-US" dirty="0" smtClean="0"/>
              <a:t> Tool version 2</a:t>
            </a:r>
          </a:p>
          <a:p>
            <a:endParaRPr lang="en-US" dirty="0" smtClean="0"/>
          </a:p>
          <a:p>
            <a:r>
              <a:rPr lang="en-US" dirty="0" smtClean="0"/>
              <a:t>-</a:t>
            </a:r>
            <a:r>
              <a:rPr lang="en-US" sz="1200" b="1" kern="1200" dirty="0" smtClean="0">
                <a:solidFill>
                  <a:schemeClr val="tx1"/>
                </a:solidFill>
                <a:effectLst/>
                <a:latin typeface="+mn-lt"/>
                <a:ea typeface="+mn-ea"/>
                <a:cs typeface="+mn-cs"/>
              </a:rPr>
              <a:t>Randomization</a:t>
            </a:r>
            <a:r>
              <a:rPr lang="en-US" sz="1200" b="1" kern="1200" baseline="0" dirty="0" smtClean="0">
                <a:solidFill>
                  <a:schemeClr val="tx1"/>
                </a:solidFill>
                <a:effectLst/>
                <a:latin typeface="+mn-lt"/>
                <a:ea typeface="+mn-ea"/>
                <a:cs typeface="+mn-cs"/>
              </a:rPr>
              <a:t> Process</a:t>
            </a:r>
            <a:r>
              <a:rPr lang="en-US" sz="1200" kern="1200" dirty="0" smtClean="0">
                <a:solidFill>
                  <a:schemeClr val="tx1"/>
                </a:solidFill>
                <a:effectLst/>
                <a:latin typeface="+mn-lt"/>
                <a:ea typeface="+mn-ea"/>
                <a:cs typeface="+mn-cs"/>
              </a:rPr>
              <a:t>-For sequence generation, the study randomized participants based on a computer generated table that assigned them to the two interventions at a ratio of 1:1. The overall judgement for the risk of bias in this domain was low. This was the same for all the outcomes. There was no information on whether allocation concealment was done in this study for all the three outcomes. It is possible that lack of allocation concealment might have had an effect on treatment decisions. As such, the overall judgement for all the outcomes was ‘some concerns’</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Deviations from intended interventions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-Blinding of participants and personnel for all the three outcomes was not done in the included studies and this applied to all the three outcomes.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On blinding outcome assessors for all outcomes, the study authors did not give information on whether this was done. This may have affected treatment or assessment decisions especially for super-imposed pre-eclampsia and placental abruption.  Regarding admission to NICU, it is also not clear whether outcome assessors were blinded but it was unlikely that this would have affected treatment or assessment outcomes.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Overall, we considered the risk of bias to be ‘high’ for superimposed pre-eclampsia and ‘some concerns’ for admission to NICU.</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Missing outcome data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-All participants recruited to the study were followed up to completion of the study and no attrition was reported. Data on all the study outcomes was available for all the participants as initially assigned to the two interventions. The participants were also analyzed based on intention to treat basis.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risk of bias in this domain was low for all the three outcomes</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Measurement of the outcome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authors described the method used to assess for super-imposed pre-eclampsia based on laboratory investigations (proteinuria or thrombocytopenia). There was no information on how placental abruption was assessed and the criteria for admission to NICU was not indicated.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It is likely that patients in the experimental intervention group who were admitted for delivery, had closer monitoring compared to the expectant management group that was monitored as outpatients. This might have affected outcome assessment with the likelihood of favoring more events in the experimental group. For admission to NICU, though the criteria for admission was not indicated, it was unlikely to affect to affect the overall result.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Overall, we found the risk of bias in this domain to be ‘high’ for the outcomes of super-imposed pre-eclampsia and ‘low’ for admission to NICU</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Selective reporting</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study authors did not make any reference to a study of protocol or trial registration. For this reason it was not possible to ascertain whether all pre-specified outcomes were assessed or not.</a:t>
            </a:r>
          </a:p>
          <a:p>
            <a:r>
              <a:rPr lang="en-US" sz="1200" kern="1200" dirty="0" smtClean="0">
                <a:solidFill>
                  <a:schemeClr val="tx1"/>
                </a:solidFill>
                <a:effectLst/>
                <a:latin typeface="+mn-lt"/>
                <a:ea typeface="+mn-ea"/>
                <a:cs typeface="+mn-cs"/>
              </a:rPr>
              <a:t>As a result, we ranked the overall risk of bias in this domain as ‘some concerns’ for all the outcomes.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10</a:t>
            </a:fld>
            <a:endParaRPr lang="en-US"/>
          </a:p>
        </p:txBody>
      </p:sp>
    </p:spTree>
    <p:extLst>
      <p:ext uri="{BB962C8B-B14F-4D97-AF65-F5344CB8AC3E}">
        <p14:creationId xmlns:p14="http://schemas.microsoft.com/office/powerpoint/2010/main" val="485940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Randomization</a:t>
            </a:r>
            <a:r>
              <a:rPr lang="en-US" sz="1200" b="1" kern="1200" baseline="0" dirty="0" smtClean="0">
                <a:solidFill>
                  <a:schemeClr val="tx1"/>
                </a:solidFill>
                <a:effectLst/>
                <a:latin typeface="+mn-lt"/>
                <a:ea typeface="+mn-ea"/>
                <a:cs typeface="+mn-cs"/>
              </a:rPr>
              <a:t> Process</a:t>
            </a:r>
            <a:r>
              <a:rPr lang="en-US" sz="1200" kern="1200" dirty="0" smtClean="0">
                <a:solidFill>
                  <a:schemeClr val="tx1"/>
                </a:solidFill>
                <a:effectLst/>
                <a:latin typeface="+mn-lt"/>
                <a:ea typeface="+mn-ea"/>
                <a:cs typeface="+mn-cs"/>
              </a:rPr>
              <a:t>-For sequence generation, the study randomized participants based on a computer generated table that assigned them to the two interventions at a ratio of 1:1. The overall judgement for the risk of bias in this domain was low. This was the same for all the outcomes. There was no information on whether allocation concealment was done in this study for all the three outcomes. It is possible that lack of allocation concealment might have had an effect on treatment decisions. As such, the overall judgement for all the outcomes was ‘some concerns’</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Deviations from intended interventions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-Blinding of participants and personnel for all the three outcomes was not done in the included studies and this applied to all the three outcomes.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On blinding outcome assessors for all outcomes, the study authors did not give information on whether this was done. This may have affected treatment or assessment decisions especially for super-imposed pre-eclampsia and placental abruption.  Regarding admission to NICU, it is also not clear whether outcome assessors were blinded but it was unlikely that this would have affected treatment or assessment outcomes.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Overall, we considered the risk of bias to be ‘high’ for superimposed pre-eclampsia and ‘some concerns’ for admission to NICU.</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Missing outcome data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-All participants recruited to the study were followed up to completion of the study and no attrition was reported. Data on all the study outcomes was available for all the participants as initially assigned to the two interventions. The participants were also analyzed based on intention to treat basis.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risk of bias in this domain was low for all the three outcomes</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Measurement of the outcome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authors described the method used to assess for super-imposed pre-eclampsia based on laboratory investigations (proteinuria or thrombocytopenia). There was no information on how placental abruption was assessed and the criteria for admission to NICU was not indicated.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It is likely that patients in the experimental intervention group who were admitted for delivery, had closer monitoring compared to the expectant management group that was monitored as outpatients. This might have affected outcome assessment with the likelihood of favoring more events in the experimental group. For admission to NICU, though the criteria for admission was not indicated, it was unlikely to affect to affect the overall result.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Overall, we found the risk of bias in this domain to be ‘high’ for the outcomes of super-imposed pre-eclampsia and ‘low’ for admission to NICU</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Selective reporting</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study authors did not make any reference to a study of protocol or trial registration. For this reason it was not possible to ascertain whether all pre-specified outcomes were assessed or not.</a:t>
            </a:r>
          </a:p>
          <a:p>
            <a:r>
              <a:rPr lang="en-US" sz="1200" kern="1200" dirty="0" smtClean="0">
                <a:solidFill>
                  <a:schemeClr val="tx1"/>
                </a:solidFill>
                <a:effectLst/>
                <a:latin typeface="+mn-lt"/>
                <a:ea typeface="+mn-ea"/>
                <a:cs typeface="+mn-cs"/>
              </a:rPr>
              <a:t>As a result, we ranked the overall risk of bias in this domain as ‘some concerns’ for all the outcomes.</a:t>
            </a:r>
          </a:p>
          <a:p>
            <a:endParaRPr lang="en-US" sz="1200" b="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E0A828C5-837A-4D6B-A0D6-36D6DEF2CB91}" type="slidenum">
              <a:rPr lang="en-US" smtClean="0"/>
              <a:t>11</a:t>
            </a:fld>
            <a:endParaRPr lang="en-US"/>
          </a:p>
        </p:txBody>
      </p:sp>
    </p:spTree>
    <p:extLst>
      <p:ext uri="{BB962C8B-B14F-4D97-AF65-F5344CB8AC3E}">
        <p14:creationId xmlns:p14="http://schemas.microsoft.com/office/powerpoint/2010/main" val="3678242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58E24F-B55E-488C-B614-A446443D6344}" type="datetimeFigureOut">
              <a:rPr lang="en-US" smtClean="0"/>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3832120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E24F-B55E-488C-B614-A446443D6344}" type="datetimeFigureOut">
              <a:rPr lang="en-US" smtClean="0"/>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2579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E24F-B55E-488C-B614-A446443D6344}" type="datetimeFigureOut">
              <a:rPr lang="en-US" smtClean="0"/>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3157966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E24F-B55E-488C-B614-A446443D6344}" type="datetimeFigureOut">
              <a:rPr lang="en-US" smtClean="0"/>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135107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58E24F-B55E-488C-B614-A446443D6344}" type="datetimeFigureOut">
              <a:rPr lang="en-US" smtClean="0"/>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4109677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58E24F-B55E-488C-B614-A446443D6344}" type="datetimeFigureOut">
              <a:rPr lang="en-US" smtClean="0"/>
              <a:t>11/25/2021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4213817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58E24F-B55E-488C-B614-A446443D6344}" type="datetimeFigureOut">
              <a:rPr lang="en-US" smtClean="0"/>
              <a:t>11/25/2021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2431893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58E24F-B55E-488C-B614-A446443D6344}" type="datetimeFigureOut">
              <a:rPr lang="en-US" smtClean="0"/>
              <a:t>11/25/2021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1003902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58E24F-B55E-488C-B614-A446443D6344}" type="datetimeFigureOut">
              <a:rPr lang="en-US" smtClean="0"/>
              <a:t>11/25/2021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1850175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8E24F-B55E-488C-B614-A446443D6344}" type="datetimeFigureOut">
              <a:rPr lang="en-US" smtClean="0"/>
              <a:t>11/25/2021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3611669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8E24F-B55E-488C-B614-A446443D6344}" type="datetimeFigureOut">
              <a:rPr lang="en-US" smtClean="0"/>
              <a:t>11/25/2021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3F0EED-DC99-4B61-B45F-217586CDFB24}" type="slidenum">
              <a:rPr lang="en-US" smtClean="0"/>
              <a:t>‹#›</a:t>
            </a:fld>
            <a:endParaRPr lang="en-US"/>
          </a:p>
        </p:txBody>
      </p:sp>
    </p:spTree>
    <p:extLst>
      <p:ext uri="{BB962C8B-B14F-4D97-AF65-F5344CB8AC3E}">
        <p14:creationId xmlns:p14="http://schemas.microsoft.com/office/powerpoint/2010/main" val="3666516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8E24F-B55E-488C-B614-A446443D6344}" type="datetimeFigureOut">
              <a:rPr lang="en-US" smtClean="0"/>
              <a:t>11/25/2021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3F0EED-DC99-4B61-B45F-217586CDFB24}" type="slidenum">
              <a:rPr lang="en-US" smtClean="0"/>
              <a:t>‹#›</a:t>
            </a:fld>
            <a:endParaRPr lang="en-US"/>
          </a:p>
        </p:txBody>
      </p:sp>
    </p:spTree>
    <p:extLst>
      <p:ext uri="{BB962C8B-B14F-4D97-AF65-F5344CB8AC3E}">
        <p14:creationId xmlns:p14="http://schemas.microsoft.com/office/powerpoint/2010/main" val="913593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i="1" dirty="0"/>
              <a:t> </a:t>
            </a:r>
            <a:r>
              <a:rPr lang="en-US" dirty="0"/>
              <a:t/>
            </a:r>
            <a:br>
              <a:rPr lang="en-US" dirty="0"/>
            </a:br>
            <a:r>
              <a:rPr lang="en-US" sz="2400" b="1" dirty="0"/>
              <a:t>PLANNED DELIVERY AT 37 WEEKS GESTATION VERSUS EXPECTANT MANAGEMENT FOR NON-SEVERE CHRONIC HYPERTENSION, A SYSTEMATIC REVIEW </a:t>
            </a:r>
            <a:endParaRPr lang="en-US" sz="2400" dirty="0"/>
          </a:p>
        </p:txBody>
      </p:sp>
      <p:sp>
        <p:nvSpPr>
          <p:cNvPr id="3" name="Subtitle 2"/>
          <p:cNvSpPr>
            <a:spLocks noGrp="1"/>
          </p:cNvSpPr>
          <p:nvPr>
            <p:ph type="subTitle" idx="1"/>
          </p:nvPr>
        </p:nvSpPr>
        <p:spPr/>
        <p:txBody>
          <a:bodyPr>
            <a:normAutofit lnSpcReduction="10000"/>
          </a:bodyPr>
          <a:lstStyle/>
          <a:p>
            <a:r>
              <a:rPr lang="en-US" dirty="0" smtClean="0"/>
              <a:t>Presenter: Jackson Njuguna</a:t>
            </a:r>
          </a:p>
          <a:p>
            <a:r>
              <a:rPr lang="en-US" dirty="0" smtClean="0"/>
              <a:t>PGY 4, Department of Obstetrics &amp; Gynecology</a:t>
            </a:r>
          </a:p>
          <a:p>
            <a:r>
              <a:rPr lang="en-US" dirty="0" smtClean="0"/>
              <a:t>Supervisors: Dr. </a:t>
            </a:r>
            <a:r>
              <a:rPr lang="en-US" dirty="0" err="1" smtClean="0"/>
              <a:t>Sikolia</a:t>
            </a:r>
            <a:r>
              <a:rPr lang="en-US" dirty="0" smtClean="0"/>
              <a:t> </a:t>
            </a:r>
            <a:r>
              <a:rPr lang="en-US" dirty="0" err="1" smtClean="0"/>
              <a:t>Wanyonyi</a:t>
            </a:r>
            <a:r>
              <a:rPr lang="en-US" dirty="0" smtClean="0"/>
              <a:t>, Dr. Angela </a:t>
            </a:r>
            <a:r>
              <a:rPr lang="en-US" dirty="0" err="1" smtClean="0"/>
              <a:t>Koech</a:t>
            </a:r>
            <a:r>
              <a:rPr lang="en-US" dirty="0" smtClean="0"/>
              <a:t>, Dr. Geoffrey </a:t>
            </a:r>
            <a:r>
              <a:rPr lang="en-US" dirty="0" err="1" smtClean="0"/>
              <a:t>Omuse</a:t>
            </a:r>
            <a:endParaRPr lang="en-US" dirty="0" smtClean="0"/>
          </a:p>
          <a:p>
            <a:r>
              <a:rPr lang="en-US" dirty="0" smtClean="0"/>
              <a:t>26/11/2021</a:t>
            </a:r>
            <a:endParaRPr lang="en-US" dirty="0"/>
          </a:p>
        </p:txBody>
      </p:sp>
    </p:spTree>
    <p:extLst>
      <p:ext uri="{BB962C8B-B14F-4D97-AF65-F5344CB8AC3E}">
        <p14:creationId xmlns:p14="http://schemas.microsoft.com/office/powerpoint/2010/main" val="2497260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p:cNvSpPr>
            <a:spLocks noChangeArrowheads="1"/>
          </p:cNvSpPr>
          <p:nvPr/>
        </p:nvSpPr>
        <p:spPr bwMode="auto">
          <a:xfrm>
            <a:off x="0" y="30861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 name="Picture 1"/>
          <p:cNvPicPr>
            <a:picLocks noChangeAspect="1"/>
          </p:cNvPicPr>
          <p:nvPr/>
        </p:nvPicPr>
        <p:blipFill>
          <a:blip r:embed="rId3"/>
          <a:stretch>
            <a:fillRect/>
          </a:stretch>
        </p:blipFill>
        <p:spPr>
          <a:xfrm>
            <a:off x="228600" y="266700"/>
            <a:ext cx="11620500" cy="6172199"/>
          </a:xfrm>
          <a:prstGeom prst="rect">
            <a:avLst/>
          </a:prstGeom>
        </p:spPr>
      </p:pic>
    </p:spTree>
    <p:extLst>
      <p:ext uri="{BB962C8B-B14F-4D97-AF65-F5344CB8AC3E}">
        <p14:creationId xmlns:p14="http://schemas.microsoft.com/office/powerpoint/2010/main" val="2536757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33350" y="0"/>
            <a:ext cx="12058650" cy="6591300"/>
          </a:xfrm>
          <a:prstGeom prst="rect">
            <a:avLst/>
          </a:prstGeom>
        </p:spPr>
      </p:pic>
    </p:spTree>
    <p:extLst>
      <p:ext uri="{BB962C8B-B14F-4D97-AF65-F5344CB8AC3E}">
        <p14:creationId xmlns:p14="http://schemas.microsoft.com/office/powerpoint/2010/main" val="2581856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09550" y="266700"/>
            <a:ext cx="11753850" cy="6457950"/>
          </a:xfrm>
          <a:prstGeom prst="rect">
            <a:avLst/>
          </a:prstGeom>
        </p:spPr>
      </p:pic>
    </p:spTree>
    <p:extLst>
      <p:ext uri="{BB962C8B-B14F-4D97-AF65-F5344CB8AC3E}">
        <p14:creationId xmlns:p14="http://schemas.microsoft.com/office/powerpoint/2010/main" val="2424780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152400"/>
            <a:ext cx="12191999" cy="6381750"/>
          </a:xfrm>
          <a:prstGeom prst="rect">
            <a:avLst/>
          </a:prstGeom>
        </p:spPr>
      </p:pic>
    </p:spTree>
    <p:extLst>
      <p:ext uri="{BB962C8B-B14F-4D97-AF65-F5344CB8AC3E}">
        <p14:creationId xmlns:p14="http://schemas.microsoft.com/office/powerpoint/2010/main" val="4267535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Completeness of the Evidence</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search </a:t>
            </a:r>
            <a:r>
              <a:rPr lang="en-US" dirty="0" smtClean="0"/>
              <a:t>strategy was broad and inclusive </a:t>
            </a:r>
            <a:r>
              <a:rPr lang="en-US" dirty="0"/>
              <a:t>and </a:t>
            </a:r>
            <a:r>
              <a:rPr lang="en-US" dirty="0" smtClean="0"/>
              <a:t>no date </a:t>
            </a:r>
            <a:r>
              <a:rPr lang="en-US" dirty="0"/>
              <a:t>or language restrictions </a:t>
            </a:r>
            <a:r>
              <a:rPr lang="en-US" dirty="0" smtClean="0"/>
              <a:t>were applied in the </a:t>
            </a:r>
            <a:r>
              <a:rPr lang="en-US" dirty="0"/>
              <a:t>primary search. </a:t>
            </a:r>
            <a:endParaRPr lang="en-US" dirty="0" smtClean="0"/>
          </a:p>
          <a:p>
            <a:r>
              <a:rPr lang="en-US" dirty="0" smtClean="0"/>
              <a:t>One RCT deemed </a:t>
            </a:r>
            <a:r>
              <a:rPr lang="en-US" dirty="0"/>
              <a:t>eligible for the final review. R</a:t>
            </a:r>
            <a:r>
              <a:rPr lang="en-US" dirty="0" smtClean="0"/>
              <a:t>eference </a:t>
            </a:r>
            <a:r>
              <a:rPr lang="en-US" dirty="0"/>
              <a:t>list of the included </a:t>
            </a:r>
            <a:r>
              <a:rPr lang="en-US" dirty="0" smtClean="0"/>
              <a:t>study was searched. </a:t>
            </a:r>
            <a:r>
              <a:rPr lang="en-US" dirty="0"/>
              <a:t>None of the referenced studies was eligible for inclusion</a:t>
            </a:r>
            <a:r>
              <a:rPr lang="en-US" dirty="0" smtClean="0"/>
              <a:t>.</a:t>
            </a:r>
            <a:endParaRPr lang="en-US" dirty="0"/>
          </a:p>
          <a:p>
            <a:r>
              <a:rPr lang="en-US" dirty="0" smtClean="0"/>
              <a:t>The </a:t>
            </a:r>
            <a:r>
              <a:rPr lang="en-US" dirty="0"/>
              <a:t>review protocol </a:t>
            </a:r>
            <a:r>
              <a:rPr lang="en-US" dirty="0" smtClean="0"/>
              <a:t>was registered with </a:t>
            </a:r>
            <a:r>
              <a:rPr lang="en-US" dirty="0"/>
              <a:t>PROSPERO </a:t>
            </a:r>
            <a:r>
              <a:rPr lang="en-US" dirty="0" smtClean="0"/>
              <a:t>prior </a:t>
            </a:r>
            <a:r>
              <a:rPr lang="en-US" dirty="0"/>
              <a:t>to starting the formal screening of </a:t>
            </a:r>
            <a:r>
              <a:rPr lang="en-US" dirty="0" smtClean="0"/>
              <a:t>articles </a:t>
            </a:r>
            <a:r>
              <a:rPr lang="en-US" dirty="0"/>
              <a:t>based on eligibility criteria. </a:t>
            </a:r>
            <a:endParaRPr lang="en-US" dirty="0" smtClean="0"/>
          </a:p>
          <a:p>
            <a:r>
              <a:rPr lang="en-US" dirty="0" smtClean="0"/>
              <a:t>The review conducted based </a:t>
            </a:r>
            <a:r>
              <a:rPr lang="en-US" dirty="0"/>
              <a:t>on the steps outlined in the protocol. </a:t>
            </a:r>
          </a:p>
          <a:p>
            <a:r>
              <a:rPr lang="en-US" dirty="0" smtClean="0"/>
              <a:t>Meta-analysis not done due to limitation by number of studies. Instead, </a:t>
            </a:r>
            <a:r>
              <a:rPr lang="en-US" dirty="0"/>
              <a:t>narrative </a:t>
            </a:r>
            <a:r>
              <a:rPr lang="en-US" dirty="0" smtClean="0"/>
              <a:t>synthesis was done </a:t>
            </a:r>
            <a:r>
              <a:rPr lang="en-US" dirty="0"/>
              <a:t>as earlier pre-specified. </a:t>
            </a:r>
            <a:endParaRPr lang="en-US" dirty="0" smtClean="0"/>
          </a:p>
          <a:p>
            <a:pPr marL="0" indent="0">
              <a:buNone/>
            </a:pPr>
            <a:endParaRPr lang="en-US" dirty="0"/>
          </a:p>
        </p:txBody>
      </p:sp>
    </p:spTree>
    <p:extLst>
      <p:ext uri="{BB962C8B-B14F-4D97-AF65-F5344CB8AC3E}">
        <p14:creationId xmlns:p14="http://schemas.microsoft.com/office/powerpoint/2010/main" val="2587288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Bias in Review Process</a:t>
            </a:r>
            <a:endParaRPr lang="en-US" dirty="0"/>
          </a:p>
        </p:txBody>
      </p:sp>
      <p:sp>
        <p:nvSpPr>
          <p:cNvPr id="3" name="Content Placeholder 2"/>
          <p:cNvSpPr>
            <a:spLocks noGrp="1"/>
          </p:cNvSpPr>
          <p:nvPr>
            <p:ph idx="1"/>
          </p:nvPr>
        </p:nvSpPr>
        <p:spPr/>
        <p:txBody>
          <a:bodyPr>
            <a:normAutofit lnSpcReduction="10000"/>
          </a:bodyPr>
          <a:lstStyle/>
          <a:p>
            <a:r>
              <a:rPr lang="en-US" dirty="0"/>
              <a:t>The assessment of risk of bias involves subjective judgements</a:t>
            </a:r>
            <a:r>
              <a:rPr lang="en-US" dirty="0" smtClean="0"/>
              <a:t>.</a:t>
            </a:r>
          </a:p>
          <a:p>
            <a:r>
              <a:rPr lang="en-US" dirty="0" smtClean="0"/>
              <a:t>This </a:t>
            </a:r>
            <a:r>
              <a:rPr lang="en-US" dirty="0"/>
              <a:t>potential limitation was minimized by following the procedures in the </a:t>
            </a:r>
            <a:r>
              <a:rPr lang="en-US" i="1" dirty="0"/>
              <a:t>Cochrane Handbook for Systematic Reviews of Interventions</a:t>
            </a:r>
            <a:r>
              <a:rPr lang="en-US" dirty="0"/>
              <a:t> </a:t>
            </a:r>
            <a:r>
              <a:rPr lang="en-US" dirty="0" smtClean="0"/>
              <a:t>.</a:t>
            </a:r>
          </a:p>
          <a:p>
            <a:r>
              <a:rPr lang="en-US" dirty="0" smtClean="0"/>
              <a:t>Measurement </a:t>
            </a:r>
            <a:r>
              <a:rPr lang="en-US" dirty="0"/>
              <a:t>of the level of agreement using the kappa statistic at the initial screening of articles and at the level of full text review indicated an acceptable level of agreement for systematic review</a:t>
            </a:r>
            <a:r>
              <a:rPr lang="en-US" dirty="0" smtClean="0"/>
              <a:t>.</a:t>
            </a:r>
            <a:r>
              <a:rPr lang="en-US" dirty="0"/>
              <a:t> </a:t>
            </a:r>
          </a:p>
          <a:p>
            <a:r>
              <a:rPr lang="en-US" dirty="0"/>
              <a:t>Our search was limited to three major electronic bibliographic databases. </a:t>
            </a:r>
            <a:endParaRPr lang="en-US" dirty="0" smtClean="0"/>
          </a:p>
          <a:p>
            <a:r>
              <a:rPr lang="en-US" dirty="0" smtClean="0"/>
              <a:t>We </a:t>
            </a:r>
            <a:r>
              <a:rPr lang="en-US" dirty="0"/>
              <a:t>did not search for unpublished trials or gray literature and no correspondence was made to experts in the area of study.</a:t>
            </a:r>
          </a:p>
        </p:txBody>
      </p:sp>
    </p:spTree>
    <p:extLst>
      <p:ext uri="{BB962C8B-B14F-4D97-AF65-F5344CB8AC3E}">
        <p14:creationId xmlns:p14="http://schemas.microsoft.com/office/powerpoint/2010/main" val="2283093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Practice</a:t>
            </a:r>
            <a:endParaRPr lang="en-US" dirty="0"/>
          </a:p>
        </p:txBody>
      </p:sp>
      <p:sp>
        <p:nvSpPr>
          <p:cNvPr id="3" name="Content Placeholder 2"/>
          <p:cNvSpPr>
            <a:spLocks noGrp="1"/>
          </p:cNvSpPr>
          <p:nvPr>
            <p:ph idx="1"/>
          </p:nvPr>
        </p:nvSpPr>
        <p:spPr/>
        <p:txBody>
          <a:bodyPr>
            <a:normAutofit/>
          </a:bodyPr>
          <a:lstStyle/>
          <a:p>
            <a:r>
              <a:rPr lang="en-US" dirty="0" smtClean="0"/>
              <a:t>In </a:t>
            </a:r>
            <a:r>
              <a:rPr lang="en-US" dirty="0"/>
              <a:t>the setting of non-severe chronic hypertension in pregnancy, the evidence shows that expectant management up to 41 weeks gestation could be chosen over planned delivery at 37 weeks gestation as this was associated with significantly lower rates of admission to NICU. </a:t>
            </a:r>
            <a:endParaRPr lang="en-US" dirty="0" smtClean="0"/>
          </a:p>
          <a:p>
            <a:r>
              <a:rPr lang="en-US" dirty="0" smtClean="0"/>
              <a:t>There </a:t>
            </a:r>
            <a:r>
              <a:rPr lang="en-US" dirty="0"/>
              <a:t>is no significant difference in rates of developing super-imposed pre-eclampsia, placental abruption or perinatal mortality</a:t>
            </a:r>
            <a:r>
              <a:rPr lang="en-US" dirty="0" smtClean="0"/>
              <a:t>.</a:t>
            </a:r>
          </a:p>
          <a:p>
            <a:pPr marL="0" indent="0">
              <a:buNone/>
            </a:pPr>
            <a:endParaRPr lang="en-US" dirty="0"/>
          </a:p>
        </p:txBody>
      </p:sp>
    </p:spTree>
    <p:extLst>
      <p:ext uri="{BB962C8B-B14F-4D97-AF65-F5344CB8AC3E}">
        <p14:creationId xmlns:p14="http://schemas.microsoft.com/office/powerpoint/2010/main" val="2087284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research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question on optimal timing of delivery for women with non-severe chronic hypertension at term is critical but not adequately addressed by currently available literature. </a:t>
            </a:r>
          </a:p>
          <a:p>
            <a:r>
              <a:rPr lang="en-US" dirty="0" smtClean="0"/>
              <a:t>There is need for high quality studies that are sufficiently powered to address the review question taking into consideration the need for allocation concealment, blinding of outcome assessors and clearly outlined methods of assessing the outcomes of interest. </a:t>
            </a:r>
          </a:p>
          <a:p>
            <a:r>
              <a:rPr lang="en-US" dirty="0" smtClean="0"/>
              <a:t>These studies should also include other outcomes like maternal admission to ICU. </a:t>
            </a:r>
          </a:p>
          <a:p>
            <a:r>
              <a:rPr lang="en-US" dirty="0" smtClean="0"/>
              <a:t>RCTs that include participants in different settings will improve the generalizability of the findings. This will enable combining of data from different studies to assess pooled effects in a meta-analysis. </a:t>
            </a:r>
          </a:p>
          <a:p>
            <a:r>
              <a:rPr lang="en-US" dirty="0" smtClean="0"/>
              <a:t>Consequently, this will enable recommendations to be made with a higher level of certainty.</a:t>
            </a:r>
            <a:endParaRPr lang="en-US" dirty="0"/>
          </a:p>
        </p:txBody>
      </p:sp>
    </p:spTree>
    <p:extLst>
      <p:ext uri="{BB962C8B-B14F-4D97-AF65-F5344CB8AC3E}">
        <p14:creationId xmlns:p14="http://schemas.microsoft.com/office/powerpoint/2010/main" val="3973588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and Objective</a:t>
            </a:r>
            <a:endParaRPr lang="en-US" dirty="0"/>
          </a:p>
        </p:txBody>
      </p:sp>
      <p:sp>
        <p:nvSpPr>
          <p:cNvPr id="3" name="Content Placeholder 2"/>
          <p:cNvSpPr>
            <a:spLocks noGrp="1"/>
          </p:cNvSpPr>
          <p:nvPr>
            <p:ph idx="1"/>
          </p:nvPr>
        </p:nvSpPr>
        <p:spPr/>
        <p:txBody>
          <a:bodyPr/>
          <a:lstStyle/>
          <a:p>
            <a:r>
              <a:rPr lang="en-US" dirty="0"/>
              <a:t>I</a:t>
            </a:r>
            <a:r>
              <a:rPr lang="en-US" dirty="0" smtClean="0"/>
              <a:t>ncidence </a:t>
            </a:r>
            <a:r>
              <a:rPr lang="en-US" dirty="0"/>
              <a:t>of chronic of hypertension in pregnancy </a:t>
            </a:r>
            <a:r>
              <a:rPr lang="en-US" dirty="0" smtClean="0"/>
              <a:t>increasing (rising </a:t>
            </a:r>
            <a:r>
              <a:rPr lang="en-US" dirty="0"/>
              <a:t>rates of obesity and delayed age at </a:t>
            </a:r>
            <a:r>
              <a:rPr lang="en-US" dirty="0" smtClean="0"/>
              <a:t>conception).</a:t>
            </a:r>
          </a:p>
          <a:p>
            <a:r>
              <a:rPr lang="en-US" dirty="0" smtClean="0"/>
              <a:t>Chronic </a:t>
            </a:r>
            <a:r>
              <a:rPr lang="en-US" dirty="0"/>
              <a:t>hypertensive disease is independently associated with an increased incidence of adverse maternal and perinatal outcomes. </a:t>
            </a:r>
            <a:endParaRPr lang="en-US" dirty="0" smtClean="0"/>
          </a:p>
          <a:p>
            <a:r>
              <a:rPr lang="en-US" dirty="0"/>
              <a:t>O</a:t>
            </a:r>
            <a:r>
              <a:rPr lang="en-US" dirty="0" smtClean="0"/>
              <a:t>ptimal </a:t>
            </a:r>
            <a:r>
              <a:rPr lang="en-US" dirty="0"/>
              <a:t>timing of delivery for women with this condition has not been adequately addressed by available </a:t>
            </a:r>
            <a:r>
              <a:rPr lang="en-US" dirty="0" smtClean="0"/>
              <a:t>literature.</a:t>
            </a:r>
          </a:p>
          <a:p>
            <a:r>
              <a:rPr lang="en-US" dirty="0"/>
              <a:t>We aimed to assess the benefits and risks of a policy of planned delivery versus expectant management in pregnant women with non-severe chronic hypertension at 37 weeks </a:t>
            </a:r>
            <a:r>
              <a:rPr lang="en-US" dirty="0" smtClean="0"/>
              <a:t>gestation.</a:t>
            </a:r>
            <a:endParaRPr lang="en-US" dirty="0"/>
          </a:p>
        </p:txBody>
      </p:sp>
    </p:spTree>
    <p:extLst>
      <p:ext uri="{BB962C8B-B14F-4D97-AF65-F5344CB8AC3E}">
        <p14:creationId xmlns:p14="http://schemas.microsoft.com/office/powerpoint/2010/main" val="1696542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Design &amp; Outcomes</a:t>
            </a:r>
            <a:endParaRPr lang="en-US" dirty="0"/>
          </a:p>
        </p:txBody>
      </p:sp>
      <p:sp>
        <p:nvSpPr>
          <p:cNvPr id="3" name="Content Placeholder 2"/>
          <p:cNvSpPr>
            <a:spLocks noGrp="1"/>
          </p:cNvSpPr>
          <p:nvPr>
            <p:ph idx="1"/>
          </p:nvPr>
        </p:nvSpPr>
        <p:spPr/>
        <p:txBody>
          <a:bodyPr>
            <a:normAutofit/>
          </a:bodyPr>
          <a:lstStyle/>
          <a:p>
            <a:r>
              <a:rPr lang="en-US" dirty="0"/>
              <a:t>A</a:t>
            </a:r>
            <a:r>
              <a:rPr lang="en-US" dirty="0" smtClean="0"/>
              <a:t> </a:t>
            </a:r>
            <a:r>
              <a:rPr lang="en-US" dirty="0"/>
              <a:t>systematic review and a narrative synthesis as we did not find enough studies for a </a:t>
            </a:r>
            <a:r>
              <a:rPr lang="en-US" dirty="0" smtClean="0"/>
              <a:t>meta-analysis.</a:t>
            </a:r>
          </a:p>
          <a:p>
            <a:r>
              <a:rPr lang="en-US" dirty="0" smtClean="0"/>
              <a:t>Study </a:t>
            </a:r>
            <a:r>
              <a:rPr lang="en-US" dirty="0"/>
              <a:t>types </a:t>
            </a:r>
            <a:r>
              <a:rPr lang="en-US" dirty="0" smtClean="0"/>
              <a:t>eligible - RCTS &amp; cohort </a:t>
            </a:r>
            <a:r>
              <a:rPr lang="en-US" dirty="0"/>
              <a:t>studies  </a:t>
            </a:r>
            <a:r>
              <a:rPr lang="en-US" dirty="0" smtClean="0"/>
              <a:t>comparing the two policies.</a:t>
            </a:r>
          </a:p>
          <a:p>
            <a:r>
              <a:rPr lang="en-US" dirty="0" smtClean="0"/>
              <a:t>Participants - women </a:t>
            </a:r>
            <a:r>
              <a:rPr lang="en-US" dirty="0"/>
              <a:t>with non-severe chronic hypertension from </a:t>
            </a:r>
            <a:r>
              <a:rPr lang="en-US" dirty="0" smtClean="0"/>
              <a:t>37+0 to 42+0 weeks </a:t>
            </a:r>
            <a:r>
              <a:rPr lang="en-US" dirty="0"/>
              <a:t>of gestation</a:t>
            </a:r>
            <a:r>
              <a:rPr lang="en-US" dirty="0" smtClean="0"/>
              <a:t>.</a:t>
            </a:r>
          </a:p>
          <a:p>
            <a:r>
              <a:rPr lang="en-US" dirty="0" smtClean="0"/>
              <a:t>Non-severe </a:t>
            </a:r>
            <a:r>
              <a:rPr lang="en-US" dirty="0"/>
              <a:t>chronic </a:t>
            </a:r>
            <a:r>
              <a:rPr lang="en-US" dirty="0" smtClean="0"/>
              <a:t>hypertension- BP &gt;140/90mmHg, &lt; 160/110mmHg at recruitment or prior to 20 weeks gestation.</a:t>
            </a:r>
          </a:p>
          <a:p>
            <a:r>
              <a:rPr lang="en-US" dirty="0"/>
              <a:t>The intervention we studied was timing of </a:t>
            </a:r>
            <a:r>
              <a:rPr lang="en-US" dirty="0" smtClean="0"/>
              <a:t>delivery.</a:t>
            </a:r>
            <a:endParaRPr lang="en-US" dirty="0"/>
          </a:p>
        </p:txBody>
      </p:sp>
    </p:spTree>
    <p:extLst>
      <p:ext uri="{BB962C8B-B14F-4D97-AF65-F5344CB8AC3E}">
        <p14:creationId xmlns:p14="http://schemas.microsoft.com/office/powerpoint/2010/main" val="269511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normAutofit/>
          </a:bodyPr>
          <a:lstStyle/>
          <a:p>
            <a:r>
              <a:rPr lang="en-US" dirty="0" smtClean="0"/>
              <a:t>Primary outcomes </a:t>
            </a:r>
          </a:p>
          <a:p>
            <a:pPr lvl="1">
              <a:buFont typeface="Wingdings" panose="05000000000000000000" pitchFamily="2" charset="2"/>
              <a:buChar char="ü"/>
            </a:pPr>
            <a:r>
              <a:rPr lang="en-US" dirty="0" smtClean="0"/>
              <a:t>Composite </a:t>
            </a:r>
            <a:r>
              <a:rPr lang="en-US" dirty="0"/>
              <a:t>maternal outcome (including pre-eclampsia, placental abruption, admission to ICU</a:t>
            </a:r>
            <a:r>
              <a:rPr lang="en-US" dirty="0" smtClean="0"/>
              <a:t>)</a:t>
            </a:r>
            <a:endParaRPr lang="en-US" dirty="0"/>
          </a:p>
          <a:p>
            <a:pPr lvl="1">
              <a:buFont typeface="Wingdings" panose="05000000000000000000" pitchFamily="2" charset="2"/>
              <a:buChar char="ü"/>
            </a:pPr>
            <a:r>
              <a:rPr lang="en-US" dirty="0"/>
              <a:t>Composite perinatal outcome (including stillbirth, NICU admission</a:t>
            </a:r>
            <a:r>
              <a:rPr lang="en-US" dirty="0" smtClean="0"/>
              <a:t>)</a:t>
            </a:r>
            <a:endParaRPr lang="en-US" dirty="0"/>
          </a:p>
          <a:p>
            <a:r>
              <a:rPr lang="en-US" dirty="0" smtClean="0"/>
              <a:t>Secondary outcomes </a:t>
            </a:r>
          </a:p>
          <a:p>
            <a:pPr lvl="1">
              <a:buFont typeface="Wingdings" panose="05000000000000000000" pitchFamily="2" charset="2"/>
              <a:buChar char="ü"/>
            </a:pPr>
            <a:r>
              <a:rPr lang="en-US" dirty="0" smtClean="0"/>
              <a:t>Maternal-pre-eclampsia</a:t>
            </a:r>
            <a:r>
              <a:rPr lang="en-US" dirty="0"/>
              <a:t>, placental abruption and admission to ICU. </a:t>
            </a:r>
          </a:p>
          <a:p>
            <a:pPr lvl="1">
              <a:buFont typeface="Wingdings" panose="05000000000000000000" pitchFamily="2" charset="2"/>
              <a:buChar char="ü"/>
            </a:pPr>
            <a:r>
              <a:rPr lang="en-US" dirty="0" smtClean="0"/>
              <a:t>Perinatal-stillbirth </a:t>
            </a:r>
            <a:r>
              <a:rPr lang="en-US" dirty="0"/>
              <a:t>and admission to NICU)</a:t>
            </a:r>
          </a:p>
        </p:txBody>
      </p:sp>
    </p:spTree>
    <p:extLst>
      <p:ext uri="{BB962C8B-B14F-4D97-AF65-F5344CB8AC3E}">
        <p14:creationId xmlns:p14="http://schemas.microsoft.com/office/powerpoint/2010/main" val="3243898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50" y="209550"/>
            <a:ext cx="11239500" cy="6419849"/>
          </a:xfrm>
          <a:prstGeom prst="rect">
            <a:avLst/>
          </a:prstGeom>
        </p:spPr>
      </p:pic>
    </p:spTree>
    <p:extLst>
      <p:ext uri="{BB962C8B-B14F-4D97-AF65-F5344CB8AC3E}">
        <p14:creationId xmlns:p14="http://schemas.microsoft.com/office/powerpoint/2010/main" val="1628550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35000" y="1662545"/>
            <a:ext cx="10718800" cy="4789054"/>
          </a:xfrm>
          <a:prstGeom prst="rect">
            <a:avLst/>
          </a:prstGeom>
        </p:spPr>
      </p:pic>
      <p:sp>
        <p:nvSpPr>
          <p:cNvPr id="5" name="Title 4"/>
          <p:cNvSpPr>
            <a:spLocks noGrp="1"/>
          </p:cNvSpPr>
          <p:nvPr>
            <p:ph type="title"/>
          </p:nvPr>
        </p:nvSpPr>
        <p:spPr/>
        <p:txBody>
          <a:bodyPr/>
          <a:lstStyle/>
          <a:p>
            <a:r>
              <a:rPr lang="en-US" dirty="0" smtClean="0"/>
              <a:t>Characteristics of included study</a:t>
            </a:r>
            <a:endParaRPr lang="en-US" dirty="0"/>
          </a:p>
        </p:txBody>
      </p:sp>
    </p:spTree>
    <p:extLst>
      <p:ext uri="{BB962C8B-B14F-4D97-AF65-F5344CB8AC3E}">
        <p14:creationId xmlns:p14="http://schemas.microsoft.com/office/powerpoint/2010/main" val="3380453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19101" y="1181100"/>
            <a:ext cx="10909300" cy="5283200"/>
          </a:xfrm>
          <a:prstGeom prst="rect">
            <a:avLst/>
          </a:prstGeom>
        </p:spPr>
      </p:pic>
      <p:sp>
        <p:nvSpPr>
          <p:cNvPr id="2" name="Title 1"/>
          <p:cNvSpPr>
            <a:spLocks noGrp="1"/>
          </p:cNvSpPr>
          <p:nvPr>
            <p:ph type="title"/>
          </p:nvPr>
        </p:nvSpPr>
        <p:spPr>
          <a:xfrm>
            <a:off x="838200" y="365125"/>
            <a:ext cx="10515600" cy="815975"/>
          </a:xfrm>
        </p:spPr>
        <p:txBody>
          <a:bodyPr/>
          <a:lstStyle/>
          <a:p>
            <a:r>
              <a:rPr lang="en-US" dirty="0" smtClean="0"/>
              <a:t>Participants</a:t>
            </a:r>
            <a:endParaRPr lang="en-US" dirty="0"/>
          </a:p>
        </p:txBody>
      </p:sp>
    </p:spTree>
    <p:extLst>
      <p:ext uri="{BB962C8B-B14F-4D97-AF65-F5344CB8AC3E}">
        <p14:creationId xmlns:p14="http://schemas.microsoft.com/office/powerpoint/2010/main" val="1655239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a:t>
            </a:r>
            <a:endParaRPr lang="en-US" dirty="0"/>
          </a:p>
        </p:txBody>
      </p:sp>
      <p:sp>
        <p:nvSpPr>
          <p:cNvPr id="3" name="Content Placeholder 2"/>
          <p:cNvSpPr>
            <a:spLocks noGrp="1"/>
          </p:cNvSpPr>
          <p:nvPr>
            <p:ph idx="1"/>
          </p:nvPr>
        </p:nvSpPr>
        <p:spPr/>
        <p:txBody>
          <a:bodyPr/>
          <a:lstStyle/>
          <a:p>
            <a:r>
              <a:rPr lang="en-US" dirty="0" smtClean="0"/>
              <a:t>Experimental </a:t>
            </a:r>
            <a:r>
              <a:rPr lang="en-US" dirty="0"/>
              <a:t>intervention </a:t>
            </a:r>
            <a:r>
              <a:rPr lang="en-US" dirty="0" smtClean="0"/>
              <a:t>group - delivery </a:t>
            </a:r>
            <a:r>
              <a:rPr lang="en-US" dirty="0"/>
              <a:t>at 37 completed </a:t>
            </a:r>
            <a:r>
              <a:rPr lang="en-US" dirty="0" smtClean="0"/>
              <a:t>weeks. </a:t>
            </a:r>
            <a:r>
              <a:rPr lang="en-US" dirty="0"/>
              <a:t>O</a:t>
            </a:r>
            <a:r>
              <a:rPr lang="en-US" dirty="0" smtClean="0"/>
              <a:t>xytocin </a:t>
            </a:r>
            <a:r>
              <a:rPr lang="en-US" dirty="0"/>
              <a:t>infusion and </a:t>
            </a:r>
            <a:r>
              <a:rPr lang="en-US" dirty="0" err="1" smtClean="0"/>
              <a:t>amniotomy</a:t>
            </a:r>
            <a:r>
              <a:rPr lang="en-US" dirty="0" smtClean="0"/>
              <a:t> or cervical ripening based on Bishop score. </a:t>
            </a:r>
          </a:p>
          <a:p>
            <a:r>
              <a:rPr lang="en-US" dirty="0" smtClean="0"/>
              <a:t>Comparator </a:t>
            </a:r>
            <a:r>
              <a:rPr lang="en-US" dirty="0"/>
              <a:t>intervention </a:t>
            </a:r>
            <a:r>
              <a:rPr lang="en-US" dirty="0" smtClean="0"/>
              <a:t>group- expectant </a:t>
            </a:r>
            <a:r>
              <a:rPr lang="en-US" dirty="0"/>
              <a:t>management until the spontaneous onset of </a:t>
            </a:r>
            <a:r>
              <a:rPr lang="en-US" dirty="0" err="1"/>
              <a:t>labour</a:t>
            </a:r>
            <a:r>
              <a:rPr lang="en-US" dirty="0"/>
              <a:t> or 41 gestational </a:t>
            </a:r>
            <a:r>
              <a:rPr lang="en-US" dirty="0" smtClean="0"/>
              <a:t>weeks. Inpatient monitoring.</a:t>
            </a:r>
          </a:p>
          <a:p>
            <a:pPr marL="0" indent="0">
              <a:buNone/>
            </a:pPr>
            <a:endParaRPr lang="en-US" dirty="0"/>
          </a:p>
        </p:txBody>
      </p:sp>
    </p:spTree>
    <p:extLst>
      <p:ext uri="{BB962C8B-B14F-4D97-AF65-F5344CB8AC3E}">
        <p14:creationId xmlns:p14="http://schemas.microsoft.com/office/powerpoint/2010/main" val="4055539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400800"/>
          </a:xfrm>
          <a:prstGeom prst="rect">
            <a:avLst/>
          </a:prstGeom>
        </p:spPr>
      </p:pic>
    </p:spTree>
    <p:extLst>
      <p:ext uri="{BB962C8B-B14F-4D97-AF65-F5344CB8AC3E}">
        <p14:creationId xmlns:p14="http://schemas.microsoft.com/office/powerpoint/2010/main" val="2649521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AE14A96289B0E418393544ADF8530F8" ma:contentTypeVersion="2" ma:contentTypeDescription="Create a new document." ma:contentTypeScope="" ma:versionID="0c4f5b938cb505bc48d66bccbc37709a">
  <xsd:schema xmlns:xsd="http://www.w3.org/2001/XMLSchema" xmlns:xs="http://www.w3.org/2001/XMLSchema" xmlns:p="http://schemas.microsoft.com/office/2006/metadata/properties" xmlns:ns1="http://schemas.microsoft.com/sharepoint/v3" xmlns:ns2="b4419758-8a30-462b-a703-e2b3e7f503de" targetNamespace="http://schemas.microsoft.com/office/2006/metadata/properties" ma:root="true" ma:fieldsID="5fe006c7ae255c140f9386cc930d6f42" ns1:_="" ns2:_="">
    <xsd:import namespace="http://schemas.microsoft.com/sharepoint/v3"/>
    <xsd:import namespace="b4419758-8a30-462b-a703-e2b3e7f503d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419758-8a30-462b-a703-e2b3e7f503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4168775-403C-48AA-9961-F9E6D67EF10D}"/>
</file>

<file path=customXml/itemProps2.xml><?xml version="1.0" encoding="utf-8"?>
<ds:datastoreItem xmlns:ds="http://schemas.openxmlformats.org/officeDocument/2006/customXml" ds:itemID="{C20660E5-8997-49F6-916D-D150C992D506}"/>
</file>

<file path=customXml/itemProps3.xml><?xml version="1.0" encoding="utf-8"?>
<ds:datastoreItem xmlns:ds="http://schemas.openxmlformats.org/officeDocument/2006/customXml" ds:itemID="{A42CED3B-71F2-402E-B578-8F20CB1170CB}"/>
</file>

<file path=docProps/app.xml><?xml version="1.0" encoding="utf-8"?>
<Properties xmlns="http://schemas.openxmlformats.org/officeDocument/2006/extended-properties" xmlns:vt="http://schemas.openxmlformats.org/officeDocument/2006/docPropsVTypes">
  <TotalTime>4907</TotalTime>
  <Words>1864</Words>
  <Application>Microsoft Office PowerPoint</Application>
  <PresentationFormat>Widescreen</PresentationFormat>
  <Paragraphs>163</Paragraphs>
  <Slides>17</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  PLANNED DELIVERY AT 37 WEEKS GESTATION VERSUS EXPECTANT MANAGEMENT FOR NON-SEVERE CHRONIC HYPERTENSION, A SYSTEMATIC REVIEW </vt:lpstr>
      <vt:lpstr>Background and Objective</vt:lpstr>
      <vt:lpstr>Research Design &amp; Outcomes</vt:lpstr>
      <vt:lpstr>Outcomes</vt:lpstr>
      <vt:lpstr>PowerPoint Presentation</vt:lpstr>
      <vt:lpstr>Characteristics of included study</vt:lpstr>
      <vt:lpstr>Participants</vt:lpstr>
      <vt:lpstr>Intervention</vt:lpstr>
      <vt:lpstr>PowerPoint Presentation</vt:lpstr>
      <vt:lpstr>PowerPoint Presentation</vt:lpstr>
      <vt:lpstr>PowerPoint Presentation</vt:lpstr>
      <vt:lpstr>PowerPoint Presentation</vt:lpstr>
      <vt:lpstr>PowerPoint Presentation</vt:lpstr>
      <vt:lpstr>Overall Completeness of the Evidence</vt:lpstr>
      <vt:lpstr>Potential Bias in Review Process</vt:lpstr>
      <vt:lpstr>Implications for Practice</vt:lpstr>
      <vt:lpstr>Implications for research</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PLANNED DELIVERY AT 37 WEEKS GESTATION VERSUS EXPECTANT MANAGEMENT FOR NON-SEVERE CHRONIC HYPERTENSION, A SYSTEMATIC REVIEW</dc:title>
  <dc:creator>Jackson</dc:creator>
  <cp:lastModifiedBy>Jackson</cp:lastModifiedBy>
  <cp:revision>49</cp:revision>
  <dcterms:created xsi:type="dcterms:W3CDTF">2021-05-25T03:01:39Z</dcterms:created>
  <dcterms:modified xsi:type="dcterms:W3CDTF">2021-11-25T06:22:16Z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0x010100FAE14A96289B0E418393544ADF8530F8</vt:lpwstr>
  </property>
</Properties>
</file>