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99" r:id="rId4"/>
  </p:sldMasterIdLst>
  <p:sldIdLst>
    <p:sldId id="266" r:id="rId5"/>
    <p:sldId id="257" r:id="rId6"/>
    <p:sldId id="258" r:id="rId7"/>
    <p:sldId id="267" r:id="rId8"/>
    <p:sldId id="268" r:id="rId9"/>
    <p:sldId id="269" r:id="rId10"/>
    <p:sldId id="270" r:id="rId11"/>
    <p:sldId id="271" r:id="rId12"/>
    <p:sldId id="27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showAnimation="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9D68"/>
    <a:srgbClr val="00843D"/>
    <a:srgbClr val="0C92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335" autoAdjust="0"/>
  </p:normalViewPr>
  <p:slideViewPr>
    <p:cSldViewPr snapToGrid="0">
      <p:cViewPr>
        <p:scale>
          <a:sx n="80" d="100"/>
          <a:sy n="80" d="100"/>
        </p:scale>
        <p:origin x="-108" y="216"/>
      </p:cViewPr>
      <p:guideLst>
        <p:guide orient="horz" pos="2160"/>
        <p:guide pos="3840"/>
      </p:guideLst>
    </p:cSldViewPr>
  </p:slideViewPr>
  <p:notesTextViewPr>
    <p:cViewPr>
      <p:scale>
        <a:sx n="1" d="1"/>
        <a:sy n="1" d="1"/>
      </p:scale>
      <p:origin x="0" y="0"/>
    </p:cViewPr>
  </p:notesTextViewPr>
  <p:sorterViewPr>
    <p:cViewPr>
      <p:scale>
        <a:sx n="100" d="100"/>
        <a:sy n="100" d="100"/>
      </p:scale>
      <p:origin x="0" y="47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A98AF03-7270-45C2-A683-C5E353EF01A5}" type="datetime4">
              <a:rPr lang="en-US" smtClean="0"/>
              <a:pPr/>
              <a:t>November 20, 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dirty="0"/>
          </a:p>
        </p:txBody>
      </p:sp>
    </p:spTree>
    <p:extLst>
      <p:ext uri="{BB962C8B-B14F-4D97-AF65-F5344CB8AC3E}">
        <p14:creationId xmlns:p14="http://schemas.microsoft.com/office/powerpoint/2010/main" val="25946926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2FB5AFD-D735-4504-A039-ADEBB6448D55}" type="datetime4">
              <a:rPr lang="en-US" smtClean="0"/>
              <a:pPr/>
              <a:t>November 20,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37607174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5C8118-FB93-4E87-B380-0175F2FE2167}" type="datetime4">
              <a:rPr lang="en-US" smtClean="0"/>
              <a:pPr/>
              <a:t>November 20,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20516641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Rectangle 6"/>
          <p:cNvSpPr/>
          <p:nvPr userDrawn="1"/>
        </p:nvSpPr>
        <p:spPr>
          <a:xfrm>
            <a:off x="0" y="2667000"/>
            <a:ext cx="12192000" cy="2164206"/>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8506" t="18045" r="10695" b="18797"/>
          <a:stretch/>
        </p:blipFill>
        <p:spPr>
          <a:xfrm>
            <a:off x="4648200" y="381000"/>
            <a:ext cx="2895601" cy="1600200"/>
          </a:xfrm>
          <a:prstGeom prst="rect">
            <a:avLst/>
          </a:prstGeom>
        </p:spPr>
      </p:pic>
      <p:sp>
        <p:nvSpPr>
          <p:cNvPr id="9" name="Title 1"/>
          <p:cNvSpPr>
            <a:spLocks noGrp="1"/>
          </p:cNvSpPr>
          <p:nvPr>
            <p:ph type="ctrTitle" hasCustomPrompt="1"/>
          </p:nvPr>
        </p:nvSpPr>
        <p:spPr>
          <a:xfrm>
            <a:off x="2209800" y="3014091"/>
            <a:ext cx="7772400" cy="1470025"/>
          </a:xfrm>
        </p:spPr>
        <p:txBody>
          <a:bodyPr>
            <a:noAutofit/>
          </a:bodyPr>
          <a:lstStyle>
            <a:lvl1pPr algn="l">
              <a:defRPr sz="6000">
                <a:solidFill>
                  <a:schemeClr val="bg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94797970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A93482-8E69-40F7-BCAD-5662A6CADB27}" type="datetime4">
              <a:rPr lang="en-US" smtClean="0"/>
              <a:pPr/>
              <a:t>November 20,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758683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B7EAE1-CAAC-4AEF-919E-158692B1E55E}" type="datetime4">
              <a:rPr lang="en-US" smtClean="0"/>
              <a:pPr/>
              <a:t>November 20,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3694725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525A706-D8F2-4D1A-855A-CADC92600C26}" type="datetime4">
              <a:rPr lang="en-US" smtClean="0"/>
              <a:pPr/>
              <a:t>November 20,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722944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B4F123-1704-49AC-9D15-C4B1462B8014}" type="datetime4">
              <a:rPr lang="en-US" smtClean="0"/>
              <a:pPr/>
              <a:t>November 20,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74023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127EC2-47FB-48A1-8644-C8A81DDAA119}" type="datetime4">
              <a:rPr lang="en-US" smtClean="0"/>
              <a:pPr/>
              <a:t>November 20, 2021</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256862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3EC3ED-7435-49F9-84C8-03CCA2F8DEDB}" type="datetime4">
              <a:rPr lang="en-US" smtClean="0"/>
              <a:pPr/>
              <a:t>November 20,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2502800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C49BF1-FCD3-4395-8FF6-0047AF66228E}" type="datetime4">
              <a:rPr lang="en-US" smtClean="0"/>
              <a:pPr/>
              <a:t>November 20, 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175173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861222-2C8B-4501-BE87-6797EC025925}" type="datetime4">
              <a:rPr lang="en-US" smtClean="0"/>
              <a:pPr/>
              <a:t>November 20, 2021</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B37D5FE-740C-46F5-801A-FA5477D9711F}" type="slidenum">
              <a:rPr lang="en-US" smtClean="0"/>
              <a:pPr/>
              <a:t>‹#›</a:t>
            </a:fld>
            <a:endParaRPr lang="en-US"/>
          </a:p>
        </p:txBody>
      </p:sp>
    </p:spTree>
    <p:extLst>
      <p:ext uri="{BB962C8B-B14F-4D97-AF65-F5344CB8AC3E}">
        <p14:creationId xmlns:p14="http://schemas.microsoft.com/office/powerpoint/2010/main" val="3369943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C01193-8287-4834-A286-6B880643E934}" type="datetime4">
              <a:rPr lang="en-US" smtClean="0"/>
              <a:pPr/>
              <a:t>November 20, 2021</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7D5FE-740C-46F5-801A-FA5477D9711F}" type="slidenum">
              <a:rPr lang="en-US" smtClean="0"/>
              <a:pPr/>
              <a:t>‹#›</a:t>
            </a:fld>
            <a:endParaRPr lang="en-US"/>
          </a:p>
        </p:txBody>
      </p:sp>
      <p:sp>
        <p:nvSpPr>
          <p:cNvPr id="7" name="Rectangle 6"/>
          <p:cNvSpPr/>
          <p:nvPr userDrawn="1"/>
        </p:nvSpPr>
        <p:spPr>
          <a:xfrm>
            <a:off x="0" y="6542331"/>
            <a:ext cx="10579814" cy="152399"/>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11437620" y="6542331"/>
            <a:ext cx="754380" cy="152399"/>
          </a:xfrm>
          <a:prstGeom prst="rect">
            <a:avLst/>
          </a:prstGeom>
          <a:solidFill>
            <a:srgbClr val="369D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0673466" y="6542331"/>
            <a:ext cx="668026" cy="152357"/>
          </a:xfrm>
          <a:prstGeom prst="rect">
            <a:avLst/>
          </a:prstGeom>
        </p:spPr>
      </p:pic>
    </p:spTree>
    <p:extLst>
      <p:ext uri="{BB962C8B-B14F-4D97-AF65-F5344CB8AC3E}">
        <p14:creationId xmlns:p14="http://schemas.microsoft.com/office/powerpoint/2010/main" val="2085976294"/>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7.jpe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0" y="2838203"/>
            <a:ext cx="11162807" cy="2173184"/>
          </a:xfrm>
        </p:spPr>
        <p:txBody>
          <a:bodyPr/>
          <a:lstStyle/>
          <a:p>
            <a:pPr algn="r"/>
            <a:r>
              <a:rPr lang="en-US" sz="2400" b="1" dirty="0"/>
              <a:t>PREVALENCE OF ANTIBIOTICS PRESCRIPTION AMONG WOMEN DURING CHILDBIRTH IN PUMWANI MATERNITY HOSPITAL, </a:t>
            </a:r>
            <a:r>
              <a:rPr lang="en-US" sz="2400" b="1" dirty="0" smtClean="0"/>
              <a:t>THE AGA </a:t>
            </a:r>
            <a:r>
              <a:rPr lang="en-US" sz="2400" b="1" dirty="0"/>
              <a:t>KHAN UNIVERSITY HOSPITAL, </a:t>
            </a:r>
            <a:r>
              <a:rPr lang="en-US" sz="2400" b="1" dirty="0" smtClean="0"/>
              <a:t> NAIROBI AND </a:t>
            </a:r>
            <a:r>
              <a:rPr lang="en-US" sz="2400" b="1" dirty="0"/>
              <a:t>KIHARA SUB COUNTY HOSPITAL- A RETROSPECTIVE </a:t>
            </a:r>
            <a:r>
              <a:rPr lang="en-US" sz="2400" b="1" dirty="0" smtClean="0"/>
              <a:t>STUDY</a:t>
            </a:r>
            <a:br>
              <a:rPr lang="en-US" sz="2400" b="1" dirty="0" smtClean="0"/>
            </a:br>
            <a:r>
              <a:rPr lang="en-US" sz="2400" b="1" dirty="0" smtClean="0"/>
              <a:t>Author: George Ireri- KRCHN, BScM </a:t>
            </a:r>
            <a:br>
              <a:rPr lang="en-US" sz="2400" b="1" dirty="0" smtClean="0"/>
            </a:br>
            <a:r>
              <a:rPr lang="en-US" sz="2400" b="1" dirty="0" smtClean="0"/>
              <a:t>Affiliation: AKUH, N</a:t>
            </a:r>
            <a:r>
              <a:rPr lang="en-US" sz="2400" dirty="0"/>
              <a:t/>
            </a:r>
            <a:br>
              <a:rPr lang="en-US" sz="2400" dirty="0"/>
            </a:br>
            <a:endParaRPr lang="en-US" sz="2400" dirty="0"/>
          </a:p>
        </p:txBody>
      </p:sp>
      <p:pic>
        <p:nvPicPr>
          <p:cNvPr id="5" name="Picture 4" descr="C:\Users\user\Desktop\th_02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01103" y="285008"/>
            <a:ext cx="1165693" cy="10569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60640632"/>
      </p:ext>
    </p:extLst>
  </p:cSld>
  <p:clrMapOvr>
    <a:masterClrMapping/>
  </p:clrMapOvr>
  <mc:AlternateContent xmlns:mc="http://schemas.openxmlformats.org/markup-compatibility/2006">
    <mc:Choice xmlns:p14="http://schemas.microsoft.com/office/powerpoint/2010/main" Requires="p14">
      <p:transition spd="slow" p14:dur="2000" advTm="16321"/>
    </mc:Choice>
    <mc:Fallback>
      <p:transition spd="slow" advTm="16321"/>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73825" y="365126"/>
            <a:ext cx="10918371" cy="964910"/>
          </a:xfrm>
        </p:spPr>
        <p:txBody>
          <a:bodyPr>
            <a:normAutofit/>
          </a:bodyPr>
          <a:lstStyle/>
          <a:p>
            <a:r>
              <a:rPr lang="en-US" b="1" dirty="0" smtClean="0">
                <a:solidFill>
                  <a:srgbClr val="0C923F"/>
                </a:solidFill>
              </a:rPr>
              <a:t>INTRODUCTION</a:t>
            </a:r>
            <a:endParaRPr lang="en-US" b="1" dirty="0">
              <a:solidFill>
                <a:srgbClr val="0C923F"/>
              </a:solidFill>
            </a:endParaRPr>
          </a:p>
        </p:txBody>
      </p:sp>
      <p:sp>
        <p:nvSpPr>
          <p:cNvPr id="3" name="Content Placeholder 2"/>
          <p:cNvSpPr>
            <a:spLocks noGrp="1"/>
          </p:cNvSpPr>
          <p:nvPr>
            <p:ph idx="1"/>
          </p:nvPr>
        </p:nvSpPr>
        <p:spPr>
          <a:xfrm>
            <a:off x="403761" y="1448790"/>
            <a:ext cx="11317184" cy="5094513"/>
          </a:xfrm>
        </p:spPr>
        <p:txBody>
          <a:bodyPr>
            <a:normAutofit fontScale="70000" lnSpcReduction="20000"/>
          </a:bodyPr>
          <a:lstStyle/>
          <a:p>
            <a:pPr marL="0" indent="0">
              <a:buNone/>
            </a:pPr>
            <a:r>
              <a:rPr lang="en-US" b="1" dirty="0"/>
              <a:t>Background: </a:t>
            </a:r>
            <a:endParaRPr lang="en-US" b="1" dirty="0" smtClean="0"/>
          </a:p>
          <a:p>
            <a:pPr algn="just"/>
            <a:r>
              <a:rPr lang="en-US" dirty="0"/>
              <a:t>There has been a substantial rise in antimicrobial prescription and intake </a:t>
            </a:r>
            <a:r>
              <a:rPr lang="en-US" dirty="0" smtClean="0"/>
              <a:t>globally.</a:t>
            </a:r>
          </a:p>
          <a:p>
            <a:pPr algn="just"/>
            <a:r>
              <a:rPr lang="en-US" dirty="0" smtClean="0"/>
              <a:t>Numerous </a:t>
            </a:r>
            <a:r>
              <a:rPr lang="en-US" dirty="0"/>
              <a:t>fears have been raised concerning unwarranted use of antimicrobials and its consequent effect on antimicrobial resistance and inflated cost of healthcare (</a:t>
            </a:r>
            <a:r>
              <a:rPr lang="en-US" dirty="0" err="1"/>
              <a:t>Mensah</a:t>
            </a:r>
            <a:r>
              <a:rPr lang="en-US" dirty="0"/>
              <a:t>, </a:t>
            </a:r>
            <a:r>
              <a:rPr lang="en-US" dirty="0" err="1"/>
              <a:t>Opoku-Agyeman</a:t>
            </a:r>
            <a:r>
              <a:rPr lang="en-US" dirty="0"/>
              <a:t>, &amp; </a:t>
            </a:r>
            <a:r>
              <a:rPr lang="en-US" dirty="0" err="1"/>
              <a:t>Ansah</a:t>
            </a:r>
            <a:r>
              <a:rPr lang="en-US" dirty="0"/>
              <a:t>, 2017</a:t>
            </a:r>
            <a:r>
              <a:rPr lang="en-US" dirty="0" smtClean="0"/>
              <a:t>).</a:t>
            </a:r>
            <a:endParaRPr lang="en-US" b="1" dirty="0" smtClean="0"/>
          </a:p>
          <a:p>
            <a:pPr algn="just"/>
            <a:r>
              <a:rPr lang="en-US" dirty="0" smtClean="0"/>
              <a:t>Maternal </a:t>
            </a:r>
            <a:r>
              <a:rPr lang="en-US" dirty="0"/>
              <a:t>sepsis remains one of the leading direct causes of maternal mortality worldwide. </a:t>
            </a:r>
            <a:endParaRPr lang="en-US" dirty="0" smtClean="0"/>
          </a:p>
          <a:p>
            <a:pPr algn="just"/>
            <a:r>
              <a:rPr lang="en-US" dirty="0" smtClean="0"/>
              <a:t>Judicious </a:t>
            </a:r>
            <a:r>
              <a:rPr lang="en-US" dirty="0"/>
              <a:t>antibiotic use can reduce morbidity and </a:t>
            </a:r>
            <a:r>
              <a:rPr lang="en-US" dirty="0" smtClean="0"/>
              <a:t>mortality.</a:t>
            </a:r>
          </a:p>
          <a:p>
            <a:pPr algn="just"/>
            <a:r>
              <a:rPr lang="en-US" dirty="0" smtClean="0"/>
              <a:t>However</a:t>
            </a:r>
            <a:r>
              <a:rPr lang="en-US" dirty="0"/>
              <a:t>, underuse, or ineffective regimen can be harmful to mother, newborn and increase antimicrobial resistance.</a:t>
            </a:r>
          </a:p>
          <a:p>
            <a:pPr marL="0" indent="0" algn="just">
              <a:buNone/>
            </a:pPr>
            <a:r>
              <a:rPr lang="en-US" b="1" dirty="0"/>
              <a:t>Aim: </a:t>
            </a:r>
            <a:endParaRPr lang="en-US" b="1" dirty="0" smtClean="0"/>
          </a:p>
          <a:p>
            <a:pPr algn="just"/>
            <a:r>
              <a:rPr lang="en-US" dirty="0" smtClean="0"/>
              <a:t>The </a:t>
            </a:r>
            <a:r>
              <a:rPr lang="en-US" dirty="0"/>
              <a:t>main aim of this study was to define the prevalence of and the type of antibiotics prescribed, when and the duration of the prescription among mothers admitted in The Aga Khan university hospital, Nairobi, Pumwani maternity hospital, and Kihara sub-county hospitals postnatal wards and whether current guidelines are being followed while prescribing the antibiotics</a:t>
            </a:r>
            <a:r>
              <a:rPr lang="en-US" dirty="0" smtClean="0"/>
              <a:t>.</a:t>
            </a:r>
          </a:p>
          <a:p>
            <a:endParaRPr lang="en-US" dirty="0"/>
          </a:p>
        </p:txBody>
      </p:sp>
    </p:spTree>
    <p:extLst>
      <p:ext uri="{BB962C8B-B14F-4D97-AF65-F5344CB8AC3E}">
        <p14:creationId xmlns:p14="http://schemas.microsoft.com/office/powerpoint/2010/main" val="1228937196"/>
      </p:ext>
    </p:extLst>
  </p:cSld>
  <p:clrMapOvr>
    <a:masterClrMapping/>
  </p:clrMapOvr>
  <mc:AlternateContent xmlns:mc="http://schemas.openxmlformats.org/markup-compatibility/2006">
    <mc:Choice xmlns:p14="http://schemas.microsoft.com/office/powerpoint/2010/main" Requires="p14">
      <p:transition spd="slow" p14:dur="2000" advTm="1070"/>
    </mc:Choice>
    <mc:Fallback>
      <p:transition spd="slow" advTm="107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598" y="486581"/>
            <a:ext cx="10580337" cy="867206"/>
          </a:xfrm>
        </p:spPr>
        <p:txBody>
          <a:bodyPr/>
          <a:lstStyle/>
          <a:p>
            <a:r>
              <a:rPr lang="en-US" dirty="0" smtClean="0">
                <a:solidFill>
                  <a:srgbClr val="0C923F"/>
                </a:solidFill>
              </a:rPr>
              <a:t>Introduction Cont.…… </a:t>
            </a:r>
            <a:endParaRPr lang="en-US" dirty="0">
              <a:solidFill>
                <a:srgbClr val="0C923F"/>
              </a:solidFill>
            </a:endParaRPr>
          </a:p>
        </p:txBody>
      </p:sp>
      <p:sp>
        <p:nvSpPr>
          <p:cNvPr id="3" name="Text Placeholder 2"/>
          <p:cNvSpPr>
            <a:spLocks noGrp="1"/>
          </p:cNvSpPr>
          <p:nvPr>
            <p:ph type="body" idx="1"/>
          </p:nvPr>
        </p:nvSpPr>
        <p:spPr>
          <a:xfrm>
            <a:off x="867475" y="1223158"/>
            <a:ext cx="10663465" cy="4667003"/>
          </a:xfrm>
        </p:spPr>
        <p:txBody>
          <a:bodyPr>
            <a:normAutofit lnSpcReduction="10000"/>
          </a:bodyPr>
          <a:lstStyle/>
          <a:p>
            <a:r>
              <a:rPr lang="en-US" dirty="0">
                <a:solidFill>
                  <a:schemeClr val="tx1"/>
                </a:solidFill>
              </a:rPr>
              <a:t> </a:t>
            </a:r>
            <a:r>
              <a:rPr lang="en-US" b="1" dirty="0" smtClean="0">
                <a:solidFill>
                  <a:schemeClr val="tx1"/>
                </a:solidFill>
              </a:rPr>
              <a:t>Specific </a:t>
            </a:r>
            <a:r>
              <a:rPr lang="en-US" b="1" dirty="0">
                <a:solidFill>
                  <a:schemeClr val="tx1"/>
                </a:solidFill>
              </a:rPr>
              <a:t>objectives</a:t>
            </a: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determine the prevalence of routine antibiotic use among mothers who delivered in The Aga Khan university hospital, Nairobi, Pumwani maternity hospital, and Kihara sub-county hospitals postnatal wards between a1st Jan 2019 to 31</a:t>
            </a:r>
            <a:r>
              <a:rPr lang="en-US" baseline="30000" dirty="0">
                <a:solidFill>
                  <a:schemeClr val="tx1"/>
                </a:solidFill>
              </a:rPr>
              <a:t>st</a:t>
            </a:r>
            <a:r>
              <a:rPr lang="en-US" dirty="0">
                <a:solidFill>
                  <a:schemeClr val="tx1"/>
                </a:solidFill>
              </a:rPr>
              <a:t> Dec </a:t>
            </a:r>
            <a:r>
              <a:rPr lang="en-US" dirty="0" smtClean="0">
                <a:solidFill>
                  <a:schemeClr val="tx1"/>
                </a:solidFill>
              </a:rPr>
              <a:t>2019?</a:t>
            </a:r>
            <a:endParaRPr lang="en-US" sz="1400"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determine types of antibiotics being prescribed to mothers during childbirth Significance of the </a:t>
            </a:r>
            <a:r>
              <a:rPr lang="en-US" dirty="0" smtClean="0">
                <a:solidFill>
                  <a:schemeClr val="tx1"/>
                </a:solidFill>
              </a:rPr>
              <a:t>study.</a:t>
            </a:r>
            <a:endParaRPr lang="en-US" sz="1400" dirty="0">
              <a:solidFill>
                <a:schemeClr val="tx1"/>
              </a:solidFill>
            </a:endParaRPr>
          </a:p>
          <a:p>
            <a:pPr marL="342900" indent="-342900">
              <a:buFont typeface="Arial" panose="020B0604020202020204" pitchFamily="34" charset="0"/>
              <a:buChar char="•"/>
            </a:pPr>
            <a:r>
              <a:rPr lang="en-US" dirty="0" smtClean="0">
                <a:solidFill>
                  <a:schemeClr val="tx1"/>
                </a:solidFill>
              </a:rPr>
              <a:t>To </a:t>
            </a:r>
            <a:r>
              <a:rPr lang="en-US" dirty="0">
                <a:solidFill>
                  <a:schemeClr val="tx1"/>
                </a:solidFill>
              </a:rPr>
              <a:t>determine when the antibiotics are being prescribed during childbirth</a:t>
            </a:r>
            <a:endParaRPr lang="en-US" sz="1400" dirty="0">
              <a:solidFill>
                <a:schemeClr val="tx1"/>
              </a:solidFill>
            </a:endParaRPr>
          </a:p>
          <a:p>
            <a:pPr marL="342900" indent="-342900">
              <a:buFont typeface="Arial" panose="020B0604020202020204" pitchFamily="34" charset="0"/>
              <a:buChar char="•"/>
            </a:pPr>
            <a:r>
              <a:rPr lang="en-US" dirty="0">
                <a:solidFill>
                  <a:schemeClr val="tx1"/>
                </a:solidFill>
              </a:rPr>
              <a:t> </a:t>
            </a:r>
            <a:r>
              <a:rPr lang="en-US" dirty="0" smtClean="0">
                <a:solidFill>
                  <a:schemeClr val="tx1"/>
                </a:solidFill>
              </a:rPr>
              <a:t>To </a:t>
            </a:r>
            <a:r>
              <a:rPr lang="en-US" dirty="0">
                <a:solidFill>
                  <a:schemeClr val="tx1"/>
                </a:solidFill>
              </a:rPr>
              <a:t>determine the duration of antibiotics </a:t>
            </a:r>
            <a:r>
              <a:rPr lang="en-US" dirty="0" smtClean="0">
                <a:solidFill>
                  <a:schemeClr val="tx1"/>
                </a:solidFill>
              </a:rPr>
              <a:t>prescription.</a:t>
            </a:r>
            <a:endParaRPr lang="en-US" sz="1400" dirty="0">
              <a:solidFill>
                <a:schemeClr val="tx1"/>
              </a:solidFill>
            </a:endParaRPr>
          </a:p>
          <a:p>
            <a:r>
              <a:rPr lang="en-US" b="1" dirty="0" smtClean="0">
                <a:solidFill>
                  <a:schemeClr val="tx1"/>
                </a:solidFill>
              </a:rPr>
              <a:t>Research questions</a:t>
            </a: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What </a:t>
            </a:r>
            <a:r>
              <a:rPr lang="en-US" dirty="0">
                <a:solidFill>
                  <a:schemeClr val="tx1"/>
                </a:solidFill>
              </a:rPr>
              <a:t>is the prevalence of antibiotic drug use during vaginal </a:t>
            </a:r>
            <a:r>
              <a:rPr lang="en-US" dirty="0" smtClean="0">
                <a:solidFill>
                  <a:schemeClr val="tx1"/>
                </a:solidFill>
              </a:rPr>
              <a:t>childbirth</a:t>
            </a: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Which </a:t>
            </a:r>
            <a:r>
              <a:rPr lang="en-US" dirty="0">
                <a:solidFill>
                  <a:schemeClr val="tx1"/>
                </a:solidFill>
              </a:rPr>
              <a:t>antibiotics are used during </a:t>
            </a:r>
            <a:r>
              <a:rPr lang="en-US" dirty="0" smtClean="0">
                <a:solidFill>
                  <a:schemeClr val="tx1"/>
                </a:solidFill>
              </a:rPr>
              <a:t>childbirth?</a:t>
            </a: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Is </a:t>
            </a:r>
            <a:r>
              <a:rPr lang="en-US" dirty="0">
                <a:solidFill>
                  <a:schemeClr val="tx1"/>
                </a:solidFill>
              </a:rPr>
              <a:t>there a difference in peripartum antibiotic use in private, public, and community hospitals in </a:t>
            </a:r>
            <a:r>
              <a:rPr lang="en-US" dirty="0" smtClean="0">
                <a:solidFill>
                  <a:schemeClr val="tx1"/>
                </a:solidFill>
              </a:rPr>
              <a:t>Kenya?</a:t>
            </a:r>
            <a:endParaRPr lang="en-US" dirty="0">
              <a:solidFill>
                <a:schemeClr val="tx1"/>
              </a:solidFill>
            </a:endParaRPr>
          </a:p>
          <a:p>
            <a:pPr marL="342900" indent="-342900">
              <a:buFont typeface="Arial" panose="020B0604020202020204" pitchFamily="34" charset="0"/>
              <a:buChar char="•"/>
            </a:pPr>
            <a:r>
              <a:rPr lang="en-US" dirty="0" smtClean="0">
                <a:solidFill>
                  <a:schemeClr val="tx1"/>
                </a:solidFill>
              </a:rPr>
              <a:t>Does </a:t>
            </a:r>
            <a:r>
              <a:rPr lang="en-US" dirty="0">
                <a:solidFill>
                  <a:schemeClr val="tx1"/>
                </a:solidFill>
              </a:rPr>
              <a:t>antibiotic use comply with national guidelines</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4263391086"/>
      </p:ext>
    </p:extLst>
  </p:cSld>
  <p:clrMapOvr>
    <a:masterClrMapping/>
  </p:clrMapOvr>
  <mc:AlternateContent xmlns:mc="http://schemas.openxmlformats.org/markup-compatibility/2006">
    <mc:Choice xmlns:p14="http://schemas.microsoft.com/office/powerpoint/2010/main" Requires="p14">
      <p:transition spd="slow" p14:dur="2000" advTm="6015"/>
    </mc:Choice>
    <mc:Fallback>
      <p:transition spd="slow" advTm="6015"/>
    </mc:Fallback>
  </mc:AlternateContent>
  <p:timing>
    <p:tnLst>
      <p:par>
        <p:cTn id="1" dur="indefinite" restart="never" nodeType="tmRoot"/>
      </p:par>
    </p:tnLst>
  </p:timing>
  <p:extLst>
    <p:ext uri="{3A86A75C-4F4B-4683-9AE1-C65F6400EC91}">
      <p14:laserTraceLst xmlns:p14="http://schemas.microsoft.com/office/powerpoint/2010/main">
        <p14:tracePtLst>
          <p14:tracePt t="6344" x="2800350" y="3895725"/>
          <p14:tracePt t="6353" x="2781300" y="3895725"/>
          <p14:tracePt t="6354" x="2752725" y="3895725"/>
          <p14:tracePt t="6363" x="2686050" y="3886200"/>
          <p14:tracePt t="6379" x="2638425" y="3876675"/>
          <p14:tracePt t="6404" x="2628900" y="3886200"/>
          <p14:tracePt t="6429" x="2619375" y="3886200"/>
          <p14:tracePt t="6544" x="2638425" y="3886200"/>
          <p14:tracePt t="6552" x="2647950" y="3876675"/>
          <p14:tracePt t="6555" x="2667000" y="3857625"/>
          <p14:tracePt t="6563" x="2733675" y="3790950"/>
          <p14:tracePt t="6579" x="2828925" y="3676650"/>
          <p14:tracePt t="6605" x="2905125" y="3543300"/>
          <p14:tracePt t="6629" x="2943225" y="3409950"/>
          <p14:tracePt t="6655" x="2952750" y="3257550"/>
          <p14:tracePt t="6679" x="2819400" y="2895600"/>
          <p14:tracePt t="6705" x="2590800" y="2657475"/>
          <p14:tracePt t="6731" x="2114550" y="2428875"/>
          <p14:tracePt t="6754" x="1219200" y="2190750"/>
          <p14:tracePt t="6779" x="352425" y="2066925"/>
          <p14:tracePt t="6805" x="0" y="2047875"/>
          <p14:tracePt t="6829" x="0" y="2105025"/>
          <p14:tracePt t="6854" x="0" y="2305050"/>
          <p14:tracePt t="6879" x="0" y="2381250"/>
          <p14:tracePt t="6906" x="0" y="2466975"/>
          <p14:tracePt t="6931" x="66675" y="2524125"/>
          <p14:tracePt t="6954" x="171450" y="2609850"/>
          <p14:tracePt t="6980" x="304800" y="2676525"/>
          <p14:tracePt t="7004" x="542925" y="2686050"/>
          <p14:tracePt t="7029" x="1038225" y="2609850"/>
          <p14:tracePt t="7055" x="1352550" y="2447925"/>
          <p14:tracePt t="7080" x="1543050" y="2295525"/>
          <p14:tracePt t="7106" x="1552575" y="2257425"/>
          <p14:tracePt t="7130" x="1562100" y="2238375"/>
          <p14:tracePt t="7154" x="1571625" y="2200275"/>
          <p14:tracePt t="7180" x="1571625" y="2190750"/>
          <p14:tracePt t="7336" x="1571625" y="2181225"/>
          <p14:tracePt t="7344" x="1581150" y="2181225"/>
          <p14:tracePt t="7352" x="1590675" y="2181225"/>
          <p14:tracePt t="7356" x="1704975" y="2181225"/>
          <p14:tracePt t="7380" x="2400300" y="2257425"/>
          <p14:tracePt t="7405" x="3390900" y="2371725"/>
          <p14:tracePt t="7430" x="4352925" y="2390775"/>
          <p14:tracePt t="7455" x="5248275" y="2352675"/>
          <p14:tracePt t="7481" x="5324475" y="2324100"/>
          <p14:tracePt t="7506" x="5343525" y="2305050"/>
          <p14:tracePt t="7600" x="5343525" y="2286000"/>
          <p14:tracePt t="7614" x="5343525" y="2257425"/>
          <p14:tracePt t="7615" x="5305425" y="2171700"/>
          <p14:tracePt t="7630" x="4562475" y="1800225"/>
          <p14:tracePt t="7655" x="3743325" y="1638300"/>
          <p14:tracePt t="7680" x="3248025" y="1600200"/>
          <p14:tracePt t="7706" x="2914650" y="1628775"/>
          <p14:tracePt t="7730" x="2705100" y="1828800"/>
          <p14:tracePt t="7755" x="2619375" y="2076450"/>
          <p14:tracePt t="7781" x="2600325" y="2257425"/>
          <p14:tracePt t="7805" x="2600325" y="2381250"/>
          <p14:tracePt t="7831" x="2847975" y="2686050"/>
          <p14:tracePt t="7857" x="3590925" y="2962275"/>
          <p14:tracePt t="7881" x="5019675" y="3095625"/>
          <p14:tracePt t="7906" x="6429375" y="2914650"/>
          <p14:tracePt t="7930" x="7419975" y="2505075"/>
          <p14:tracePt t="7955" x="7848600" y="2228850"/>
          <p14:tracePt t="7980" x="7877175" y="2219325"/>
          <p14:tracePt t="8005" x="7877175" y="2181225"/>
          <p14:tracePt t="8031" x="7762875" y="2038350"/>
          <p14:tracePt t="8055" x="6981825" y="1762125"/>
          <p14:tracePt t="8081" x="5410200" y="1514475"/>
          <p14:tracePt t="8107" x="3619500" y="1381125"/>
          <p14:tracePt t="8130" x="1933575" y="1485900"/>
          <p14:tracePt t="8156" x="895350" y="1809750"/>
          <p14:tracePt t="8180" x="466725" y="2085975"/>
          <p14:tracePt t="8205" x="438150" y="2228850"/>
          <p14:tracePt t="8230" x="466725" y="2409825"/>
          <p14:tracePt t="8255" x="1028700" y="2847975"/>
          <p14:tracePt t="8282" x="2038350" y="3248025"/>
          <p14:tracePt t="8306" x="3867150" y="3486150"/>
          <p14:tracePt t="8330" x="5619750" y="3457575"/>
          <p14:tracePt t="8356" x="6905625" y="2990850"/>
          <p14:tracePt t="8381" x="7591425" y="2600325"/>
          <p14:tracePt t="8406" x="7686675" y="2495550"/>
          <p14:tracePt t="8430" x="7696200" y="2476500"/>
          <p14:tracePt t="8456" x="7696200" y="2447925"/>
          <p14:tracePt t="8483" x="7648575" y="2390775"/>
          <p14:tracePt t="8505" x="6886575" y="2219325"/>
          <p14:tracePt t="8531" x="5353050" y="2162175"/>
          <p14:tracePt t="8557" x="3848100" y="2247900"/>
          <p14:tracePt t="8581" x="3009900" y="2552700"/>
          <p14:tracePt t="8606" x="2800350" y="2762250"/>
          <p14:tracePt t="8631" x="2809875" y="2933700"/>
          <p14:tracePt t="8655" x="3171825" y="3400425"/>
          <p14:tracePt t="8682" x="3924300" y="3810000"/>
          <p14:tracePt t="8706" x="4857750" y="3981450"/>
          <p14:tracePt t="8731" x="6353175" y="3952875"/>
          <p14:tracePt t="8756" x="7896225" y="3571875"/>
          <p14:tracePt t="8781" x="8820150" y="3133725"/>
          <p14:tracePt t="8806" x="9020175" y="2981325"/>
          <p14:tracePt t="8831" x="9020175" y="2962275"/>
          <p14:tracePt t="8856" x="8953500" y="2886075"/>
          <p14:tracePt t="8882" x="8505825" y="2743200"/>
          <p14:tracePt t="8906" x="7658100" y="2609850"/>
          <p14:tracePt t="8931" x="6600825" y="2609850"/>
          <p14:tracePt t="8956" x="5543550" y="2771775"/>
          <p14:tracePt t="8981" x="5095875" y="2971800"/>
          <p14:tracePt t="9006" x="5029200" y="3048000"/>
          <p14:tracePt t="9031" x="5086350" y="3305175"/>
          <p14:tracePt t="9057" x="5419725" y="3667125"/>
          <p14:tracePt t="9082" x="5810250" y="3895725"/>
          <p14:tracePt t="9106" x="6143625" y="3981450"/>
          <p14:tracePt t="9132" x="6648450" y="3990975"/>
          <p14:tracePt t="9156" x="7296150" y="3800475"/>
          <p14:tracePt t="9181" x="7696200" y="3524250"/>
          <p14:tracePt t="9207" x="7734300" y="3495675"/>
          <p14:tracePt t="9264" x="7734300" y="3486150"/>
          <p14:tracePt t="9272" x="7562850" y="3400425"/>
          <p14:tracePt t="9283" x="6791325" y="3276600"/>
          <p14:tracePt t="9306" x="5286375" y="3276600"/>
          <p14:tracePt t="9332" x="4086225" y="3390900"/>
          <p14:tracePt t="9356" x="3409950" y="3629025"/>
          <p14:tracePt t="9381" x="3276600" y="3686175"/>
          <p14:tracePt t="9407" x="3276600" y="3695700"/>
          <p14:tracePt t="9431" x="3276600" y="3724275"/>
          <p14:tracePt t="9457" x="3352800" y="3771900"/>
          <p14:tracePt t="9482" x="3486150" y="3810000"/>
          <p14:tracePt t="9506" x="3705225" y="3781425"/>
          <p14:tracePt t="9532" x="3933825" y="3533775"/>
          <p14:tracePt t="9556" x="4076700" y="3352800"/>
          <p14:tracePt t="9583" x="4086225" y="3333750"/>
          <p14:tracePt t="9607" x="3810000" y="3143250"/>
          <p14:tracePt t="9632" x="2876550" y="2952750"/>
          <p14:tracePt t="9659" x="1914525" y="2914650"/>
          <p14:tracePt t="9683" x="923925" y="3028950"/>
          <p14:tracePt t="9707" x="180975" y="3238500"/>
          <p14:tracePt t="9732" x="19050" y="3390900"/>
          <p14:tracePt t="9756" x="9525" y="3505200"/>
          <p14:tracePt t="9782" x="9525" y="3667125"/>
          <p14:tracePt t="9807" x="171450" y="3914775"/>
          <p14:tracePt t="9833" x="428625" y="4114800"/>
          <p14:tracePt t="9858" x="952500" y="4238625"/>
          <p14:tracePt t="9882" x="1828800" y="4295775"/>
          <p14:tracePt t="9907" x="2524125" y="4162425"/>
          <p14:tracePt t="9932" x="2933700" y="3800475"/>
          <p14:tracePt t="9957" x="3028950" y="3581400"/>
          <p14:tracePt t="9982" x="3028950" y="3448050"/>
          <p14:tracePt t="10007" x="2609850" y="3076575"/>
          <p14:tracePt t="10032" x="2066925" y="2905125"/>
          <p14:tracePt t="10058" x="1609725" y="2867025"/>
          <p14:tracePt t="10083" x="1295400" y="2876550"/>
          <p14:tracePt t="10107" x="1133475" y="3019425"/>
          <p14:tracePt t="10132" x="1076325" y="3286125"/>
          <p14:tracePt t="10157" x="1057275" y="3695700"/>
          <p14:tracePt t="10183" x="1314450" y="4191000"/>
          <p14:tracePt t="10207" x="2143125" y="4895850"/>
          <p14:tracePt t="10233" x="3248025" y="5172075"/>
          <p14:tracePt t="10259" x="4714875" y="5200650"/>
          <p14:tracePt t="10282" x="5715000" y="4819650"/>
          <p14:tracePt t="10307" x="6543675" y="4133850"/>
          <p14:tracePt t="10332" x="6991350" y="3533775"/>
          <p14:tracePt t="10357" x="7239000" y="3105150"/>
          <p14:tracePt t="10382" x="7277100" y="2981325"/>
          <p14:tracePt t="10407" x="7258050" y="2924175"/>
          <p14:tracePt t="10434" x="6858000" y="2828925"/>
          <p14:tracePt t="10458" x="5772150" y="2828925"/>
          <p14:tracePt t="10482" x="3914775" y="3038475"/>
          <p14:tracePt t="10508" x="2352675" y="3543300"/>
          <p14:tracePt t="10532" x="1447800" y="4010025"/>
          <p14:tracePt t="10558" x="1285875" y="4219575"/>
          <p14:tracePt t="10583" x="1400175" y="4429125"/>
          <p14:tracePt t="10608" x="1800225" y="4772025"/>
          <p14:tracePt t="10635" x="2676525" y="5095875"/>
          <p14:tracePt t="10658" x="3695700" y="5229225"/>
          <p14:tracePt t="10682" x="4581525" y="5029200"/>
          <p14:tracePt t="10708" x="5257800" y="4552950"/>
          <p14:tracePt t="10732" x="5534025" y="4257675"/>
          <p14:tracePt t="10758" x="5543550" y="4210050"/>
          <p14:tracePt t="10783" x="5419725" y="4095750"/>
          <p14:tracePt t="10808" x="4933950" y="3981450"/>
          <p14:tracePt t="10835" x="4095750" y="3990975"/>
          <p14:tracePt t="10860" x="3114675" y="4248150"/>
          <p14:tracePt t="10882" x="2457450" y="4591050"/>
          <p14:tracePt t="10908" x="2276475" y="4781550"/>
          <p14:tracePt t="10932" x="2276475" y="4829175"/>
          <p14:tracePt t="10958" x="2390775" y="4933950"/>
          <p14:tracePt t="10982" x="3286125" y="5095875"/>
          <p14:tracePt t="11008" x="4267200" y="5076825"/>
          <p14:tracePt t="11033" x="4924425" y="4752975"/>
          <p14:tracePt t="11058" x="5210175" y="4457700"/>
          <p14:tracePt t="11083" x="5219700" y="4429125"/>
          <p14:tracePt t="11108" x="5019675" y="4238625"/>
          <p14:tracePt t="11133" x="4067175" y="3962400"/>
          <p14:tracePt t="11158" x="2695575" y="3867150"/>
          <p14:tracePt t="11182" x="1228725" y="4114800"/>
          <p14:tracePt t="11208" x="771525" y="4276725"/>
          <p14:tracePt t="11235" x="723900" y="4314825"/>
          <p14:tracePt t="11258" x="723900" y="4362450"/>
          <p14:tracePt t="11283" x="1057275" y="4562475"/>
          <p14:tracePt t="11308" x="1943100" y="4772025"/>
          <p14:tracePt t="11333" x="3028950" y="4810125"/>
          <p14:tracePt t="11358" x="3705225" y="4495800"/>
          <p14:tracePt t="11358" x="3895725" y="4333875"/>
          <p14:tracePt t="11384" x="4105275" y="4057650"/>
          <p14:tracePt t="11408" x="4114800" y="4029075"/>
          <p14:tracePt t="11434" x="3943350" y="3886200"/>
          <p14:tracePt t="11458" x="3114675" y="3781425"/>
          <p14:tracePt t="11484" x="2295525" y="3895725"/>
          <p14:tracePt t="11508" x="1600200" y="4381500"/>
          <p14:tracePt t="11533" x="1190625" y="5086350"/>
          <p14:tracePt t="11558" x="1123950" y="5657850"/>
          <p14:tracePt t="11583" x="1333500" y="6162675"/>
          <p14:tracePt t="11610" x="1981200" y="6829425"/>
          <p14:tracePt t="11634" x="3048000" y="6848475"/>
          <p14:tracePt t="11658" x="4400550" y="6848475"/>
          <p14:tracePt t="11684" x="5086350" y="6743700"/>
          <p14:tracePt t="11708" x="5410200" y="6353175"/>
          <p14:tracePt t="11733" x="5553075" y="5953125"/>
          <p14:tracePt t="11759" x="5562600" y="5695950"/>
          <p14:tracePt t="11785" x="5400675" y="5505450"/>
          <p14:tracePt t="11810" x="4943475" y="5324475"/>
          <p14:tracePt t="11835" x="4105275" y="5267325"/>
          <p14:tracePt t="11858" x="3171825" y="5267325"/>
          <p14:tracePt t="11884" x="2343150" y="5410200"/>
          <p14:tracePt t="11908" x="2038350" y="5562600"/>
          <p14:tracePt t="11934" x="2000250" y="5638800"/>
          <p14:tracePt t="11958" x="2019300" y="5819775"/>
          <p14:tracePt t="11984" x="2238375" y="6029325"/>
          <p14:tracePt t="12010" x="2628900" y="6219825"/>
          <p14:tracePt t="12033" x="3133725" y="6315075"/>
          <p14:tracePt t="12059" x="3629025" y="6296025"/>
          <p14:tracePt t="12084" x="4257675" y="5838825"/>
          <p14:tracePt t="12108" x="4448175" y="5438775"/>
          <p14:tracePt t="12134" x="4371975" y="5038725"/>
          <p14:tracePt t="12158" x="3486150" y="4391025"/>
          <p14:tracePt t="12158" x="2905125" y="4210050"/>
          <p14:tracePt t="12184" x="1181100" y="3810000"/>
          <p14:tracePt t="12210" x="0" y="3714750"/>
          <p14:tracePt t="12234" x="0" y="3943350"/>
          <p14:tracePt t="12259" x="0" y="4210050"/>
          <p14:tracePt t="12284" x="0" y="4391025"/>
          <p14:tracePt t="12309" x="104775" y="4686300"/>
          <p14:tracePt t="12334" x="819150" y="5133975"/>
          <p14:tracePt t="12358" x="2438400" y="5486400"/>
          <p14:tracePt t="12384" x="4029075" y="5514975"/>
          <p14:tracePt t="12410" x="5467350" y="5200650"/>
          <p14:tracePt t="12434" x="6296025" y="4610100"/>
          <p14:tracePt t="12459" x="6419850" y="4410075"/>
          <p14:tracePt t="12484" x="6419850" y="4343400"/>
          <p14:tracePt t="12509" x="5953125" y="4143375"/>
          <p14:tracePt t="12534" x="4781550" y="4086225"/>
          <p14:tracePt t="12560" x="3876675" y="4362450"/>
          <p14:tracePt t="12584" x="3409950" y="4695825"/>
          <p14:tracePt t="12611" x="3324225" y="4886325"/>
          <p14:tracePt t="12634" x="3390900" y="4991100"/>
          <p14:tracePt t="12660" x="4019550" y="5181600"/>
          <p14:tracePt t="12684" x="5267325" y="5305425"/>
          <p14:tracePt t="12709" x="6553200" y="5295900"/>
          <p14:tracePt t="12734" x="7848600" y="5029200"/>
          <p14:tracePt t="12759" x="8315325" y="4876800"/>
          <p14:tracePt t="12824" x="8305800" y="4876800"/>
          <p14:tracePt t="12831" x="8258175" y="4876800"/>
          <p14:tracePt t="12839" x="8039100" y="4953000"/>
          <p14:tracePt t="12859" x="7934325" y="5038725"/>
          <p14:tracePt t="12883" x="7934325" y="5124450"/>
          <p14:tracePt t="12909" x="8067675" y="5295900"/>
          <p14:tracePt t="12933" x="8553450" y="5429250"/>
          <p14:tracePt t="12958" x="9334500" y="5553075"/>
          <p14:tracePt t="12985" x="9648825" y="5553075"/>
          <p14:tracePt t="13008" x="9734550" y="5534025"/>
          <p14:tracePt t="13119" x="9734550" y="5553075"/>
          <p14:tracePt t="13127" x="9734550" y="5610225"/>
          <p14:tracePt t="13135" x="9753600" y="5695950"/>
          <p14:tracePt t="13142" x="9820275" y="5838825"/>
          <p14:tracePt t="13158" x="10039350" y="6086475"/>
          <p14:tracePt t="13184" x="10401300" y="6191250"/>
          <p14:tracePt t="13208" x="10963275" y="6248400"/>
          <p14:tracePt t="13234" x="11353800" y="6248400"/>
          <p14:tracePt t="13259" x="11439525" y="6248400"/>
          <p14:tracePt t="13525" x="0" y="0"/>
        </p14:tracePtLst>
      </p14:laserTraceLst>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0598" y="284699"/>
            <a:ext cx="10675340" cy="950335"/>
          </a:xfrm>
        </p:spPr>
        <p:txBody>
          <a:bodyPr/>
          <a:lstStyle/>
          <a:p>
            <a:r>
              <a:rPr lang="en-US" dirty="0" smtClean="0">
                <a:solidFill>
                  <a:srgbClr val="0C923F"/>
                </a:solidFill>
              </a:rPr>
              <a:t>Method:</a:t>
            </a:r>
            <a:endParaRPr lang="en-US" dirty="0">
              <a:solidFill>
                <a:srgbClr val="0C923F"/>
              </a:solidFill>
            </a:endParaRPr>
          </a:p>
        </p:txBody>
      </p:sp>
      <p:sp>
        <p:nvSpPr>
          <p:cNvPr id="3" name="Text Placeholder 2"/>
          <p:cNvSpPr>
            <a:spLocks noGrp="1"/>
          </p:cNvSpPr>
          <p:nvPr>
            <p:ph type="body" idx="1"/>
          </p:nvPr>
        </p:nvSpPr>
        <p:spPr>
          <a:xfrm>
            <a:off x="807523" y="1235032"/>
            <a:ext cx="10675916" cy="3693227"/>
          </a:xfrm>
        </p:spPr>
        <p:txBody>
          <a:bodyPr>
            <a:normAutofit/>
          </a:bodyPr>
          <a:lstStyle/>
          <a:p>
            <a:pPr algn="just"/>
            <a:r>
              <a:rPr lang="en-US" dirty="0">
                <a:solidFill>
                  <a:schemeClr val="tx1"/>
                </a:solidFill>
              </a:rPr>
              <a:t>The researcher used a quantitative retrospective chart review </a:t>
            </a:r>
            <a:r>
              <a:rPr lang="en-US" dirty="0" smtClean="0">
                <a:solidFill>
                  <a:schemeClr val="tx1"/>
                </a:solidFill>
              </a:rPr>
              <a:t>for the files of all mothers who delivered at The </a:t>
            </a:r>
            <a:r>
              <a:rPr lang="en-US" dirty="0">
                <a:solidFill>
                  <a:schemeClr val="tx1"/>
                </a:solidFill>
              </a:rPr>
              <a:t>A</a:t>
            </a:r>
            <a:r>
              <a:rPr lang="en-US" dirty="0" smtClean="0">
                <a:solidFill>
                  <a:schemeClr val="tx1"/>
                </a:solidFill>
              </a:rPr>
              <a:t>ga Khan University Hospital, Nairobi, Pumwani Maternity hospital and Kihara Sub-county Hospitals between 1</a:t>
            </a:r>
            <a:r>
              <a:rPr lang="en-US" baseline="30000" dirty="0" smtClean="0">
                <a:solidFill>
                  <a:schemeClr val="tx1"/>
                </a:solidFill>
              </a:rPr>
              <a:t>st</a:t>
            </a:r>
            <a:r>
              <a:rPr lang="en-US" dirty="0" smtClean="0">
                <a:solidFill>
                  <a:schemeClr val="tx1"/>
                </a:solidFill>
              </a:rPr>
              <a:t> Jan to 31</a:t>
            </a:r>
            <a:r>
              <a:rPr lang="en-US" baseline="30000" dirty="0" smtClean="0">
                <a:solidFill>
                  <a:schemeClr val="tx1"/>
                </a:solidFill>
              </a:rPr>
              <a:t>st</a:t>
            </a:r>
            <a:r>
              <a:rPr lang="en-US" dirty="0" smtClean="0">
                <a:solidFill>
                  <a:schemeClr val="tx1"/>
                </a:solidFill>
              </a:rPr>
              <a:t> Dec 2019. </a:t>
            </a:r>
            <a:endParaRPr lang="en-US" dirty="0">
              <a:solidFill>
                <a:schemeClr val="tx1"/>
              </a:solidFill>
            </a:endParaRPr>
          </a:p>
          <a:p>
            <a:pPr algn="just"/>
            <a:r>
              <a:rPr lang="en-US" b="1" dirty="0" smtClean="0">
                <a:solidFill>
                  <a:schemeClr val="tx1"/>
                </a:solidFill>
              </a:rPr>
              <a:t>Inclusion criteria</a:t>
            </a:r>
            <a:endParaRPr lang="en-US" dirty="0">
              <a:solidFill>
                <a:schemeClr val="tx1"/>
              </a:solidFill>
            </a:endParaRPr>
          </a:p>
          <a:p>
            <a:pPr marL="342900" indent="-342900" algn="just">
              <a:buFont typeface="Arial" panose="020B0604020202020204" pitchFamily="34" charset="0"/>
              <a:buChar char="•"/>
            </a:pPr>
            <a:r>
              <a:rPr lang="en-US" dirty="0">
                <a:solidFill>
                  <a:schemeClr val="tx1"/>
                </a:solidFill>
              </a:rPr>
              <a:t>All </a:t>
            </a:r>
            <a:r>
              <a:rPr lang="en-US" dirty="0" smtClean="0">
                <a:solidFill>
                  <a:schemeClr val="tx1"/>
                </a:solidFill>
              </a:rPr>
              <a:t>files for women </a:t>
            </a:r>
            <a:r>
              <a:rPr lang="en-US" dirty="0">
                <a:solidFill>
                  <a:schemeClr val="tx1"/>
                </a:solidFill>
              </a:rPr>
              <a:t>who delivered in Pumwani maternity hospital, The Aga Khan University hospital, Nairobi and Kihara sub-county hospital between </a:t>
            </a:r>
            <a:r>
              <a:rPr lang="en-US" dirty="0" smtClean="0">
                <a:solidFill>
                  <a:schemeClr val="tx1"/>
                </a:solidFill>
              </a:rPr>
              <a:t>1</a:t>
            </a:r>
            <a:r>
              <a:rPr lang="en-US" baseline="30000" dirty="0" smtClean="0">
                <a:solidFill>
                  <a:schemeClr val="tx1"/>
                </a:solidFill>
              </a:rPr>
              <a:t>st</a:t>
            </a:r>
            <a:r>
              <a:rPr lang="en-US" dirty="0" smtClean="0">
                <a:solidFill>
                  <a:schemeClr val="tx1"/>
                </a:solidFill>
              </a:rPr>
              <a:t> </a:t>
            </a:r>
            <a:r>
              <a:rPr lang="en-US" dirty="0">
                <a:solidFill>
                  <a:schemeClr val="tx1"/>
                </a:solidFill>
              </a:rPr>
              <a:t>Jan-31</a:t>
            </a:r>
            <a:r>
              <a:rPr lang="en-US" baseline="30000" dirty="0">
                <a:solidFill>
                  <a:schemeClr val="tx1"/>
                </a:solidFill>
              </a:rPr>
              <a:t>st</a:t>
            </a:r>
            <a:r>
              <a:rPr lang="en-US" dirty="0">
                <a:solidFill>
                  <a:schemeClr val="tx1"/>
                </a:solidFill>
              </a:rPr>
              <a:t> Dec 2019.</a:t>
            </a:r>
          </a:p>
          <a:p>
            <a:pPr algn="just"/>
            <a:r>
              <a:rPr lang="en-US" b="1" dirty="0" smtClean="0">
                <a:solidFill>
                  <a:schemeClr val="tx1"/>
                </a:solidFill>
              </a:rPr>
              <a:t>Exclusion </a:t>
            </a:r>
            <a:r>
              <a:rPr lang="en-US" b="1" dirty="0">
                <a:solidFill>
                  <a:schemeClr val="tx1"/>
                </a:solidFill>
              </a:rPr>
              <a:t>criteria</a:t>
            </a:r>
            <a:endParaRPr lang="en-US" sz="1600" dirty="0">
              <a:solidFill>
                <a:schemeClr val="tx1"/>
              </a:solidFill>
            </a:endParaRPr>
          </a:p>
          <a:p>
            <a:pPr marL="342900" indent="-342900" algn="just">
              <a:buFont typeface="Arial" panose="020B0604020202020204" pitchFamily="34" charset="0"/>
              <a:buChar char="•"/>
            </a:pPr>
            <a:r>
              <a:rPr lang="en-US" dirty="0" smtClean="0">
                <a:solidFill>
                  <a:schemeClr val="tx1"/>
                </a:solidFill>
              </a:rPr>
              <a:t>Any file for a </a:t>
            </a:r>
            <a:r>
              <a:rPr lang="en-US" dirty="0">
                <a:solidFill>
                  <a:schemeClr val="tx1"/>
                </a:solidFill>
              </a:rPr>
              <a:t>mother who delivered in another health facility or delivered at home and was transferred to Pumwani maternity hospital, The Aga Khan Hospital, Nairobi and Kihara sub-county hospital for further management </a:t>
            </a:r>
            <a:r>
              <a:rPr lang="en-US" dirty="0" smtClean="0">
                <a:solidFill>
                  <a:schemeClr val="tx1"/>
                </a:solidFill>
              </a:rPr>
              <a:t>were </a:t>
            </a:r>
            <a:r>
              <a:rPr lang="en-US" dirty="0">
                <a:solidFill>
                  <a:schemeClr val="tx1"/>
                </a:solidFill>
              </a:rPr>
              <a:t>excluded from the study</a:t>
            </a:r>
          </a:p>
          <a:p>
            <a:endParaRPr lang="en-US" dirty="0"/>
          </a:p>
        </p:txBody>
      </p:sp>
    </p:spTree>
    <p:extLst>
      <p:ext uri="{BB962C8B-B14F-4D97-AF65-F5344CB8AC3E}">
        <p14:creationId xmlns:p14="http://schemas.microsoft.com/office/powerpoint/2010/main" val="972967630"/>
      </p:ext>
    </p:extLst>
  </p:cSld>
  <p:clrMapOvr>
    <a:masterClrMapping/>
  </p:clrMapOvr>
  <mc:AlternateContent xmlns:mc="http://schemas.openxmlformats.org/markup-compatibility/2006">
    <mc:Choice xmlns:p14="http://schemas.microsoft.com/office/powerpoint/2010/main" Requires="p14">
      <p:transition spd="slow" p14:dur="2000" advTm="6814"/>
    </mc:Choice>
    <mc:Fallback>
      <p:transition spd="slow" advTm="6814"/>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3661" y="178130"/>
            <a:ext cx="10544711" cy="748145"/>
          </a:xfrm>
        </p:spPr>
        <p:txBody>
          <a:bodyPr>
            <a:normAutofit/>
          </a:bodyPr>
          <a:lstStyle/>
          <a:p>
            <a:pPr algn="ctr"/>
            <a:r>
              <a:rPr lang="en-US" dirty="0" smtClean="0">
                <a:solidFill>
                  <a:srgbClr val="00843D"/>
                </a:solidFill>
              </a:rPr>
              <a:t>Results</a:t>
            </a:r>
            <a:endParaRPr lang="en-US" dirty="0">
              <a:solidFill>
                <a:srgbClr val="00843D"/>
              </a:solidFill>
            </a:endParaRPr>
          </a:p>
        </p:txBody>
      </p:sp>
      <p:sp>
        <p:nvSpPr>
          <p:cNvPr id="4" name="Rectangle 2"/>
          <p:cNvSpPr>
            <a:spLocks noChangeArrowheads="1"/>
          </p:cNvSpPr>
          <p:nvPr/>
        </p:nvSpPr>
        <p:spPr bwMode="auto">
          <a:xfrm>
            <a:off x="3970939" y="907184"/>
            <a:ext cx="3463009" cy="610268"/>
          </a:xfrm>
          <a:prstGeom prst="rect">
            <a:avLst/>
          </a:prstGeom>
          <a:solidFill>
            <a:srgbClr val="000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333372" tIns="171449" rIns="333372" bIns="171449" anchor="ctr"/>
          <a:lstStyle>
            <a:lvl1pPr defTabSz="3319463">
              <a:defRPr sz="10300">
                <a:solidFill>
                  <a:schemeClr val="tx1"/>
                </a:solidFill>
                <a:latin typeface="Arial" panose="020B0604020202020204" pitchFamily="34" charset="0"/>
              </a:defRPr>
            </a:lvl1pPr>
            <a:lvl2pPr marL="742950" indent="-285750" defTabSz="3319463">
              <a:defRPr sz="10300">
                <a:solidFill>
                  <a:schemeClr val="tx1"/>
                </a:solidFill>
                <a:latin typeface="Arial" panose="020B0604020202020204" pitchFamily="34" charset="0"/>
              </a:defRPr>
            </a:lvl2pPr>
            <a:lvl3pPr marL="1143000" indent="-228600" defTabSz="3319463">
              <a:defRPr sz="10300">
                <a:solidFill>
                  <a:schemeClr val="tx1"/>
                </a:solidFill>
                <a:latin typeface="Arial" panose="020B0604020202020204" pitchFamily="34" charset="0"/>
              </a:defRPr>
            </a:lvl3pPr>
            <a:lvl4pPr marL="1600200" indent="-228600" defTabSz="3319463">
              <a:defRPr sz="10300">
                <a:solidFill>
                  <a:schemeClr val="tx1"/>
                </a:solidFill>
                <a:latin typeface="Arial" panose="020B0604020202020204" pitchFamily="34" charset="0"/>
              </a:defRPr>
            </a:lvl4pPr>
            <a:lvl5pPr marL="2057400" indent="-228600" defTabSz="3319463">
              <a:defRPr sz="10300">
                <a:solidFill>
                  <a:schemeClr val="tx1"/>
                </a:solidFill>
                <a:latin typeface="Arial" panose="020B0604020202020204" pitchFamily="34" charset="0"/>
              </a:defRPr>
            </a:lvl5pPr>
            <a:lvl6pPr marL="2514600" indent="-228600" defTabSz="3319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3319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3319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3319463" eaLnBrk="0" fontAlgn="base" hangingPunct="0">
              <a:spcBef>
                <a:spcPct val="0"/>
              </a:spcBef>
              <a:spcAft>
                <a:spcPct val="0"/>
              </a:spcAft>
              <a:defRPr sz="10300">
                <a:solidFill>
                  <a:schemeClr val="tx1"/>
                </a:solidFill>
                <a:latin typeface="Arial" panose="020B0604020202020204" pitchFamily="34" charset="0"/>
              </a:defRPr>
            </a:lvl9pPr>
          </a:lstStyle>
          <a:p>
            <a:pPr algn="ctr">
              <a:spcBef>
                <a:spcPct val="25000"/>
              </a:spcBef>
            </a:pPr>
            <a:r>
              <a:rPr lang="en-US" altLang="en-US" sz="1600" b="1" dirty="0" smtClean="0">
                <a:solidFill>
                  <a:srgbClr val="FFFF00"/>
                </a:solidFill>
                <a:cs typeface="Arial" panose="020B0604020202020204" pitchFamily="34" charset="0"/>
              </a:rPr>
              <a:t>Table 2: Antibiotics information</a:t>
            </a:r>
            <a:endParaRPr lang="en-US" altLang="en-US" sz="1600" b="1" dirty="0">
              <a:solidFill>
                <a:srgbClr val="FFFF00"/>
              </a:solidFill>
              <a:cs typeface="Arial" panose="020B0604020202020204" pitchFamily="34" charset="0"/>
            </a:endParaRPr>
          </a:p>
        </p:txBody>
      </p:sp>
      <p:sp>
        <p:nvSpPr>
          <p:cNvPr id="5" name="Rectangle 4"/>
          <p:cNvSpPr>
            <a:spLocks noChangeArrowheads="1"/>
          </p:cNvSpPr>
          <p:nvPr/>
        </p:nvSpPr>
        <p:spPr bwMode="auto">
          <a:xfrm>
            <a:off x="320634" y="4809506"/>
            <a:ext cx="11252120" cy="1638795"/>
          </a:xfrm>
          <a:prstGeom prst="rect">
            <a:avLst/>
          </a:prstGeom>
          <a:solidFill>
            <a:srgbClr val="000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333372" tIns="171449" rIns="333372" bIns="171449" anchor="ctr"/>
          <a:lstStyle>
            <a:lvl1pPr defTabSz="3319463">
              <a:defRPr sz="10300">
                <a:solidFill>
                  <a:schemeClr val="tx1"/>
                </a:solidFill>
                <a:latin typeface="Arial" panose="020B0604020202020204" pitchFamily="34" charset="0"/>
              </a:defRPr>
            </a:lvl1pPr>
            <a:lvl2pPr marL="742950" indent="-285750" defTabSz="3319463">
              <a:defRPr sz="10300">
                <a:solidFill>
                  <a:schemeClr val="tx1"/>
                </a:solidFill>
                <a:latin typeface="Arial" panose="020B0604020202020204" pitchFamily="34" charset="0"/>
              </a:defRPr>
            </a:lvl2pPr>
            <a:lvl3pPr marL="1143000" indent="-228600" defTabSz="3319463">
              <a:defRPr sz="10300">
                <a:solidFill>
                  <a:schemeClr val="tx1"/>
                </a:solidFill>
                <a:latin typeface="Arial" panose="020B0604020202020204" pitchFamily="34" charset="0"/>
              </a:defRPr>
            </a:lvl3pPr>
            <a:lvl4pPr marL="1600200" indent="-228600" defTabSz="3319463">
              <a:defRPr sz="10300">
                <a:solidFill>
                  <a:schemeClr val="tx1"/>
                </a:solidFill>
                <a:latin typeface="Arial" panose="020B0604020202020204" pitchFamily="34" charset="0"/>
              </a:defRPr>
            </a:lvl4pPr>
            <a:lvl5pPr marL="2057400" indent="-228600" defTabSz="3319463">
              <a:defRPr sz="10300">
                <a:solidFill>
                  <a:schemeClr val="tx1"/>
                </a:solidFill>
                <a:latin typeface="Arial" panose="020B0604020202020204" pitchFamily="34" charset="0"/>
              </a:defRPr>
            </a:lvl5pPr>
            <a:lvl6pPr marL="2514600" indent="-228600" defTabSz="3319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3319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3319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3319463" eaLnBrk="0" fontAlgn="base" hangingPunct="0">
              <a:spcBef>
                <a:spcPct val="0"/>
              </a:spcBef>
              <a:spcAft>
                <a:spcPct val="0"/>
              </a:spcAft>
              <a:defRPr sz="10300">
                <a:solidFill>
                  <a:schemeClr val="tx1"/>
                </a:solidFill>
                <a:latin typeface="Arial" panose="020B0604020202020204" pitchFamily="34" charset="0"/>
              </a:defRPr>
            </a:lvl9pPr>
          </a:lstStyle>
          <a:p>
            <a:pPr marL="285750" indent="-285750">
              <a:spcBef>
                <a:spcPct val="25000"/>
              </a:spcBef>
              <a:buFont typeface="Arial" panose="020B0604020202020204" pitchFamily="34" charset="0"/>
              <a:buChar char="•"/>
            </a:pPr>
            <a:r>
              <a:rPr lang="en-US" altLang="en-US" sz="1400" b="1" dirty="0" smtClean="0">
                <a:solidFill>
                  <a:srgbClr val="FFFF00"/>
                </a:solidFill>
                <a:cs typeface="Arial" panose="020B0604020202020204" pitchFamily="34" charset="0"/>
              </a:rPr>
              <a:t>The most commonly used cephalosporins were Zinacef and Rocephine </a:t>
            </a:r>
          </a:p>
          <a:p>
            <a:pPr marL="285750" indent="-285750">
              <a:spcBef>
                <a:spcPct val="25000"/>
              </a:spcBef>
              <a:buFont typeface="Arial" panose="020B0604020202020204" pitchFamily="34" charset="0"/>
              <a:buChar char="•"/>
            </a:pPr>
            <a:r>
              <a:rPr lang="en-US" sz="1400" b="1" dirty="0" smtClean="0">
                <a:solidFill>
                  <a:srgbClr val="FFFF00"/>
                </a:solidFill>
              </a:rPr>
              <a:t>Penicillins used were Benzyl-penicillin and Augmentin </a:t>
            </a:r>
          </a:p>
          <a:p>
            <a:pPr marL="285750" indent="-285750">
              <a:spcBef>
                <a:spcPct val="25000"/>
              </a:spcBef>
              <a:buFont typeface="Arial" panose="020B0604020202020204" pitchFamily="34" charset="0"/>
              <a:buChar char="•"/>
            </a:pPr>
            <a:r>
              <a:rPr lang="en-US" sz="1400" b="1" dirty="0" smtClean="0">
                <a:solidFill>
                  <a:srgbClr val="FFFF00"/>
                </a:solidFill>
              </a:rPr>
              <a:t>Aminoglycosides used </a:t>
            </a:r>
            <a:r>
              <a:rPr lang="en-US" sz="1400" b="1" dirty="0">
                <a:solidFill>
                  <a:srgbClr val="FFFF00"/>
                </a:solidFill>
              </a:rPr>
              <a:t>were G</a:t>
            </a:r>
            <a:r>
              <a:rPr lang="en-US" sz="1400" b="1" dirty="0" smtClean="0">
                <a:solidFill>
                  <a:srgbClr val="FFFF00"/>
                </a:solidFill>
              </a:rPr>
              <a:t>entamycin and Amikacin </a:t>
            </a:r>
          </a:p>
          <a:p>
            <a:pPr marL="285750" indent="-285750">
              <a:spcBef>
                <a:spcPct val="25000"/>
              </a:spcBef>
              <a:buFont typeface="Arial" panose="020B0604020202020204" pitchFamily="34" charset="0"/>
              <a:buChar char="•"/>
            </a:pPr>
            <a:r>
              <a:rPr lang="en-US" sz="1400" b="1" dirty="0" smtClean="0">
                <a:solidFill>
                  <a:srgbClr val="FFFF00"/>
                </a:solidFill>
              </a:rPr>
              <a:t>Nitroimidazoles used were metronidazole while,</a:t>
            </a:r>
          </a:p>
          <a:p>
            <a:pPr marL="285750" indent="-285750">
              <a:spcBef>
                <a:spcPct val="25000"/>
              </a:spcBef>
              <a:buFont typeface="Arial" panose="020B0604020202020204" pitchFamily="34" charset="0"/>
              <a:buChar char="•"/>
            </a:pPr>
            <a:r>
              <a:rPr lang="en-US" sz="1400" b="1" dirty="0">
                <a:solidFill>
                  <a:srgbClr val="FFFF00"/>
                </a:solidFill>
              </a:rPr>
              <a:t>M</a:t>
            </a:r>
            <a:r>
              <a:rPr lang="en-US" sz="1400" b="1" dirty="0" smtClean="0">
                <a:solidFill>
                  <a:srgbClr val="FFFF00"/>
                </a:solidFill>
              </a:rPr>
              <a:t>acrolides used were Azithromycin, Erythromycin and clarithromycin.</a:t>
            </a:r>
          </a:p>
          <a:p>
            <a:pPr>
              <a:spcBef>
                <a:spcPct val="25000"/>
              </a:spcBef>
            </a:pPr>
            <a:r>
              <a:rPr lang="en-US" sz="1400" b="1" dirty="0" smtClean="0">
                <a:solidFill>
                  <a:srgbClr val="FFFF00"/>
                </a:solidFill>
              </a:rPr>
              <a:t>N/B </a:t>
            </a:r>
            <a:r>
              <a:rPr lang="en-US" sz="1400" b="1" dirty="0" smtClean="0">
                <a:solidFill>
                  <a:srgbClr val="FFFF00"/>
                </a:solidFill>
              </a:rPr>
              <a:t>Rocephine</a:t>
            </a:r>
            <a:r>
              <a:rPr lang="en-US" sz="1400" b="1" dirty="0" smtClean="0">
                <a:solidFill>
                  <a:srgbClr val="FFFF00"/>
                </a:solidFill>
              </a:rPr>
              <a:t>, Amikacin and  Clarithromycin were only used in Aga Khan. </a:t>
            </a:r>
            <a:endParaRPr lang="en-US" altLang="en-US" sz="1400" b="1" dirty="0" smtClean="0">
              <a:solidFill>
                <a:srgbClr val="FFFF00"/>
              </a:solidFill>
              <a:cs typeface="Arial" panose="020B0604020202020204" pitchFamily="34" charset="0"/>
            </a:endParaRPr>
          </a:p>
        </p:txBody>
      </p:sp>
      <p:sp>
        <p:nvSpPr>
          <p:cNvPr id="7" name="Rectangle 6"/>
          <p:cNvSpPr>
            <a:spLocks noChangeArrowheads="1"/>
          </p:cNvSpPr>
          <p:nvPr/>
        </p:nvSpPr>
        <p:spPr bwMode="auto">
          <a:xfrm>
            <a:off x="364490" y="1099384"/>
            <a:ext cx="3507806" cy="563842"/>
          </a:xfrm>
          <a:prstGeom prst="rect">
            <a:avLst/>
          </a:prstGeom>
          <a:solidFill>
            <a:srgbClr val="000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333372" tIns="171449" rIns="333372" bIns="171449" anchor="ctr"/>
          <a:lstStyle>
            <a:lvl1pPr defTabSz="3319463">
              <a:defRPr sz="10300">
                <a:solidFill>
                  <a:schemeClr val="tx1"/>
                </a:solidFill>
                <a:latin typeface="Arial" panose="020B0604020202020204" pitchFamily="34" charset="0"/>
              </a:defRPr>
            </a:lvl1pPr>
            <a:lvl2pPr marL="742950" indent="-285750" defTabSz="3319463">
              <a:defRPr sz="10300">
                <a:solidFill>
                  <a:schemeClr val="tx1"/>
                </a:solidFill>
                <a:latin typeface="Arial" panose="020B0604020202020204" pitchFamily="34" charset="0"/>
              </a:defRPr>
            </a:lvl2pPr>
            <a:lvl3pPr marL="1143000" indent="-228600" defTabSz="3319463">
              <a:defRPr sz="10300">
                <a:solidFill>
                  <a:schemeClr val="tx1"/>
                </a:solidFill>
                <a:latin typeface="Arial" panose="020B0604020202020204" pitchFamily="34" charset="0"/>
              </a:defRPr>
            </a:lvl3pPr>
            <a:lvl4pPr marL="1600200" indent="-228600" defTabSz="3319463">
              <a:defRPr sz="10300">
                <a:solidFill>
                  <a:schemeClr val="tx1"/>
                </a:solidFill>
                <a:latin typeface="Arial" panose="020B0604020202020204" pitchFamily="34" charset="0"/>
              </a:defRPr>
            </a:lvl4pPr>
            <a:lvl5pPr marL="2057400" indent="-228600" defTabSz="3319463">
              <a:defRPr sz="10300">
                <a:solidFill>
                  <a:schemeClr val="tx1"/>
                </a:solidFill>
                <a:latin typeface="Arial" panose="020B0604020202020204" pitchFamily="34" charset="0"/>
              </a:defRPr>
            </a:lvl5pPr>
            <a:lvl6pPr marL="2514600" indent="-228600" defTabSz="3319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3319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3319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3319463" eaLnBrk="0" fontAlgn="base" hangingPunct="0">
              <a:spcBef>
                <a:spcPct val="0"/>
              </a:spcBef>
              <a:spcAft>
                <a:spcPct val="0"/>
              </a:spcAft>
              <a:defRPr sz="10300">
                <a:solidFill>
                  <a:schemeClr val="tx1"/>
                </a:solidFill>
                <a:latin typeface="Arial" panose="020B0604020202020204" pitchFamily="34" charset="0"/>
              </a:defRPr>
            </a:lvl9pPr>
          </a:lstStyle>
          <a:p>
            <a:pPr algn="ctr">
              <a:spcBef>
                <a:spcPct val="25000"/>
              </a:spcBef>
            </a:pPr>
            <a:r>
              <a:rPr lang="en-US" altLang="en-US" sz="1600" b="1" dirty="0" smtClean="0">
                <a:solidFill>
                  <a:srgbClr val="FFFF00"/>
                </a:solidFill>
                <a:cs typeface="Arial" panose="020B0604020202020204" pitchFamily="34" charset="0"/>
              </a:rPr>
              <a:t>Table 1: Maternal characteristics</a:t>
            </a:r>
            <a:endParaRPr lang="en-US" altLang="en-US" sz="1600" b="1" dirty="0">
              <a:solidFill>
                <a:srgbClr val="FFFF00"/>
              </a:solidFill>
              <a:cs typeface="Arial" panose="020B0604020202020204" pitchFamily="34" charset="0"/>
            </a:endParaRPr>
          </a:p>
        </p:txBody>
      </p:sp>
      <p:sp>
        <p:nvSpPr>
          <p:cNvPr id="9" name="Rectangle 8"/>
          <p:cNvSpPr>
            <a:spLocks noChangeArrowheads="1"/>
          </p:cNvSpPr>
          <p:nvPr/>
        </p:nvSpPr>
        <p:spPr bwMode="auto">
          <a:xfrm>
            <a:off x="7533948" y="1265171"/>
            <a:ext cx="4038806" cy="651537"/>
          </a:xfrm>
          <a:prstGeom prst="rect">
            <a:avLst/>
          </a:prstGeom>
          <a:solidFill>
            <a:srgbClr val="000080"/>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lIns="333372" tIns="171449" rIns="333372" bIns="171449" anchor="ctr"/>
          <a:lstStyle>
            <a:lvl1pPr defTabSz="3319463">
              <a:defRPr sz="10300">
                <a:solidFill>
                  <a:schemeClr val="tx1"/>
                </a:solidFill>
                <a:latin typeface="Arial" panose="020B0604020202020204" pitchFamily="34" charset="0"/>
              </a:defRPr>
            </a:lvl1pPr>
            <a:lvl2pPr marL="742950" indent="-285750" defTabSz="3319463">
              <a:defRPr sz="10300">
                <a:solidFill>
                  <a:schemeClr val="tx1"/>
                </a:solidFill>
                <a:latin typeface="Arial" panose="020B0604020202020204" pitchFamily="34" charset="0"/>
              </a:defRPr>
            </a:lvl2pPr>
            <a:lvl3pPr marL="1143000" indent="-228600" defTabSz="3319463">
              <a:defRPr sz="10300">
                <a:solidFill>
                  <a:schemeClr val="tx1"/>
                </a:solidFill>
                <a:latin typeface="Arial" panose="020B0604020202020204" pitchFamily="34" charset="0"/>
              </a:defRPr>
            </a:lvl3pPr>
            <a:lvl4pPr marL="1600200" indent="-228600" defTabSz="3319463">
              <a:defRPr sz="10300">
                <a:solidFill>
                  <a:schemeClr val="tx1"/>
                </a:solidFill>
                <a:latin typeface="Arial" panose="020B0604020202020204" pitchFamily="34" charset="0"/>
              </a:defRPr>
            </a:lvl4pPr>
            <a:lvl5pPr marL="2057400" indent="-228600" defTabSz="3319463">
              <a:defRPr sz="10300">
                <a:solidFill>
                  <a:schemeClr val="tx1"/>
                </a:solidFill>
                <a:latin typeface="Arial" panose="020B0604020202020204" pitchFamily="34" charset="0"/>
              </a:defRPr>
            </a:lvl5pPr>
            <a:lvl6pPr marL="2514600" indent="-228600" defTabSz="3319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3319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3319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3319463" eaLnBrk="0" fontAlgn="base" hangingPunct="0">
              <a:spcBef>
                <a:spcPct val="0"/>
              </a:spcBef>
              <a:spcAft>
                <a:spcPct val="0"/>
              </a:spcAft>
              <a:defRPr sz="10300">
                <a:solidFill>
                  <a:schemeClr val="tx1"/>
                </a:solidFill>
                <a:latin typeface="Arial" panose="020B0604020202020204" pitchFamily="34" charset="0"/>
              </a:defRPr>
            </a:lvl9pPr>
          </a:lstStyle>
          <a:p>
            <a:pPr algn="ctr">
              <a:spcBef>
                <a:spcPct val="25000"/>
              </a:spcBef>
            </a:pPr>
            <a:r>
              <a:rPr lang="en-US" altLang="en-US" sz="1600" b="1" dirty="0" smtClean="0">
                <a:solidFill>
                  <a:srgbClr val="FFFF00"/>
                </a:solidFill>
                <a:cs typeface="Arial" panose="020B0604020202020204" pitchFamily="34" charset="0"/>
              </a:rPr>
              <a:t>Table 3: Types of antibiotics</a:t>
            </a:r>
            <a:endParaRPr lang="en-US" altLang="en-US" sz="1600" b="1" dirty="0">
              <a:solidFill>
                <a:srgbClr val="FFFF00"/>
              </a:solidFill>
              <a:cs typeface="Arial" panose="020B0604020202020204" pitchFamily="34" charset="0"/>
            </a:endParaRPr>
          </a:p>
        </p:txBody>
      </p:sp>
      <p:pic>
        <p:nvPicPr>
          <p:cNvPr id="14" name="Picture 14" descr="tble1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56175" y="28163838"/>
            <a:ext cx="8347075" cy="555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5" descr="tble2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965438" y="28163838"/>
            <a:ext cx="8586787" cy="938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7" descr="tble4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08563" y="34869438"/>
            <a:ext cx="8294687" cy="2579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18" descr="ambulance final"/>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882725" y="28163838"/>
            <a:ext cx="13104813" cy="938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Text Box 20"/>
          <p:cNvSpPr txBox="1">
            <a:spLocks noChangeArrowheads="1"/>
          </p:cNvSpPr>
          <p:nvPr/>
        </p:nvSpPr>
        <p:spPr bwMode="auto">
          <a:xfrm>
            <a:off x="20908169" y="15715944"/>
            <a:ext cx="11949112" cy="1204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2506" tIns="261253" rIns="522506" bIns="261253">
            <a:spAutoFit/>
          </a:bodyPr>
          <a:lstStyle>
            <a:lvl1pPr defTabSz="5224463">
              <a:defRPr sz="10300">
                <a:solidFill>
                  <a:schemeClr val="tx1"/>
                </a:solidFill>
                <a:latin typeface="Arial" panose="020B0604020202020204" pitchFamily="34" charset="0"/>
              </a:defRPr>
            </a:lvl1pPr>
            <a:lvl2pPr marL="742950" indent="-285750" defTabSz="5224463">
              <a:defRPr sz="10300">
                <a:solidFill>
                  <a:schemeClr val="tx1"/>
                </a:solidFill>
                <a:latin typeface="Arial" panose="020B0604020202020204" pitchFamily="34" charset="0"/>
              </a:defRPr>
            </a:lvl2pPr>
            <a:lvl3pPr marL="1143000" indent="-228600" defTabSz="5224463">
              <a:defRPr sz="10300">
                <a:solidFill>
                  <a:schemeClr val="tx1"/>
                </a:solidFill>
                <a:latin typeface="Arial" panose="020B0604020202020204" pitchFamily="34" charset="0"/>
              </a:defRPr>
            </a:lvl3pPr>
            <a:lvl4pPr marL="1600200" indent="-228600" defTabSz="5224463">
              <a:defRPr sz="10300">
                <a:solidFill>
                  <a:schemeClr val="tx1"/>
                </a:solidFill>
                <a:latin typeface="Arial" panose="020B0604020202020204" pitchFamily="34" charset="0"/>
              </a:defRPr>
            </a:lvl4pPr>
            <a:lvl5pPr marL="2057400" indent="-228600" defTabSz="5224463">
              <a:defRPr sz="10300">
                <a:solidFill>
                  <a:schemeClr val="tx1"/>
                </a:solidFill>
                <a:latin typeface="Arial" panose="020B0604020202020204" pitchFamily="34" charset="0"/>
              </a:defRPr>
            </a:lvl5pPr>
            <a:lvl6pPr marL="2514600" indent="-228600" defTabSz="5224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5224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5224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5224463" eaLnBrk="0" fontAlgn="base" hangingPunct="0">
              <a:spcBef>
                <a:spcPct val="0"/>
              </a:spcBef>
              <a:spcAft>
                <a:spcPct val="0"/>
              </a:spcAft>
              <a:defRPr sz="10300">
                <a:solidFill>
                  <a:schemeClr val="tx1"/>
                </a:solidFill>
                <a:latin typeface="Arial" panose="020B0604020202020204" pitchFamily="34" charset="0"/>
              </a:defRPr>
            </a:lvl9pPr>
          </a:lstStyle>
          <a:p>
            <a:pPr eaLnBrk="1" hangingPunct="1">
              <a:spcBef>
                <a:spcPct val="50000"/>
              </a:spcBef>
            </a:pPr>
            <a:r>
              <a:rPr lang="en-US" altLang="en-US" sz="4400"/>
              <a:t>GRAPH</a:t>
            </a:r>
          </a:p>
        </p:txBody>
      </p:sp>
      <p:sp>
        <p:nvSpPr>
          <p:cNvPr id="22" name="Text Box 23"/>
          <p:cNvSpPr txBox="1">
            <a:spLocks noChangeArrowheads="1"/>
          </p:cNvSpPr>
          <p:nvPr/>
        </p:nvSpPr>
        <p:spPr bwMode="auto">
          <a:xfrm>
            <a:off x="42244963" y="31292800"/>
            <a:ext cx="6489700" cy="12047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22506" tIns="261253" rIns="522506" bIns="261253">
            <a:spAutoFit/>
          </a:bodyPr>
          <a:lstStyle>
            <a:lvl1pPr defTabSz="5224463">
              <a:defRPr sz="10300">
                <a:solidFill>
                  <a:schemeClr val="tx1"/>
                </a:solidFill>
                <a:latin typeface="Arial" panose="020B0604020202020204" pitchFamily="34" charset="0"/>
              </a:defRPr>
            </a:lvl1pPr>
            <a:lvl2pPr marL="742950" indent="-285750" defTabSz="5224463">
              <a:defRPr sz="10300">
                <a:solidFill>
                  <a:schemeClr val="tx1"/>
                </a:solidFill>
                <a:latin typeface="Arial" panose="020B0604020202020204" pitchFamily="34" charset="0"/>
              </a:defRPr>
            </a:lvl2pPr>
            <a:lvl3pPr marL="1143000" indent="-228600" defTabSz="5224463">
              <a:defRPr sz="10300">
                <a:solidFill>
                  <a:schemeClr val="tx1"/>
                </a:solidFill>
                <a:latin typeface="Arial" panose="020B0604020202020204" pitchFamily="34" charset="0"/>
              </a:defRPr>
            </a:lvl3pPr>
            <a:lvl4pPr marL="1600200" indent="-228600" defTabSz="5224463">
              <a:defRPr sz="10300">
                <a:solidFill>
                  <a:schemeClr val="tx1"/>
                </a:solidFill>
                <a:latin typeface="Arial" panose="020B0604020202020204" pitchFamily="34" charset="0"/>
              </a:defRPr>
            </a:lvl4pPr>
            <a:lvl5pPr marL="2057400" indent="-228600" defTabSz="5224463">
              <a:defRPr sz="10300">
                <a:solidFill>
                  <a:schemeClr val="tx1"/>
                </a:solidFill>
                <a:latin typeface="Arial" panose="020B0604020202020204" pitchFamily="34" charset="0"/>
              </a:defRPr>
            </a:lvl5pPr>
            <a:lvl6pPr marL="2514600" indent="-228600" defTabSz="5224463" eaLnBrk="0" fontAlgn="base" hangingPunct="0">
              <a:spcBef>
                <a:spcPct val="0"/>
              </a:spcBef>
              <a:spcAft>
                <a:spcPct val="0"/>
              </a:spcAft>
              <a:defRPr sz="10300">
                <a:solidFill>
                  <a:schemeClr val="tx1"/>
                </a:solidFill>
                <a:latin typeface="Arial" panose="020B0604020202020204" pitchFamily="34" charset="0"/>
              </a:defRPr>
            </a:lvl6pPr>
            <a:lvl7pPr marL="2971800" indent="-228600" defTabSz="5224463" eaLnBrk="0" fontAlgn="base" hangingPunct="0">
              <a:spcBef>
                <a:spcPct val="0"/>
              </a:spcBef>
              <a:spcAft>
                <a:spcPct val="0"/>
              </a:spcAft>
              <a:defRPr sz="10300">
                <a:solidFill>
                  <a:schemeClr val="tx1"/>
                </a:solidFill>
                <a:latin typeface="Arial" panose="020B0604020202020204" pitchFamily="34" charset="0"/>
              </a:defRPr>
            </a:lvl7pPr>
            <a:lvl8pPr marL="3429000" indent="-228600" defTabSz="5224463" eaLnBrk="0" fontAlgn="base" hangingPunct="0">
              <a:spcBef>
                <a:spcPct val="0"/>
              </a:spcBef>
              <a:spcAft>
                <a:spcPct val="0"/>
              </a:spcAft>
              <a:defRPr sz="10300">
                <a:solidFill>
                  <a:schemeClr val="tx1"/>
                </a:solidFill>
                <a:latin typeface="Arial" panose="020B0604020202020204" pitchFamily="34" charset="0"/>
              </a:defRPr>
            </a:lvl8pPr>
            <a:lvl9pPr marL="3886200" indent="-228600" defTabSz="5224463" eaLnBrk="0" fontAlgn="base" hangingPunct="0">
              <a:spcBef>
                <a:spcPct val="0"/>
              </a:spcBef>
              <a:spcAft>
                <a:spcPct val="0"/>
              </a:spcAft>
              <a:defRPr sz="10300">
                <a:solidFill>
                  <a:schemeClr val="tx1"/>
                </a:solidFill>
                <a:latin typeface="Arial" panose="020B0604020202020204" pitchFamily="34" charset="0"/>
              </a:defRPr>
            </a:lvl9pPr>
          </a:lstStyle>
          <a:p>
            <a:pPr eaLnBrk="1" hangingPunct="1"/>
            <a:r>
              <a:rPr lang="en-US" altLang="en-US" sz="4400" dirty="0"/>
              <a:t>GRAPH</a:t>
            </a:r>
          </a:p>
        </p:txBody>
      </p:sp>
      <p:graphicFrame>
        <p:nvGraphicFramePr>
          <p:cNvPr id="24" name="Table 23"/>
          <p:cNvGraphicFramePr>
            <a:graphicFrameLocks noGrp="1"/>
          </p:cNvGraphicFramePr>
          <p:nvPr>
            <p:extLst>
              <p:ext uri="{D42A27DB-BD31-4B8C-83A1-F6EECF244321}">
                <p14:modId xmlns:p14="http://schemas.microsoft.com/office/powerpoint/2010/main" val="3856370942"/>
              </p:ext>
            </p:extLst>
          </p:nvPr>
        </p:nvGraphicFramePr>
        <p:xfrm>
          <a:off x="372321" y="1761974"/>
          <a:ext cx="3499975" cy="2787239"/>
        </p:xfrm>
        <a:graphic>
          <a:graphicData uri="http://schemas.openxmlformats.org/drawingml/2006/table">
            <a:tbl>
              <a:tblPr firstRow="1" firstCol="1" bandRow="1">
                <a:tableStyleId>{5C22544A-7EE6-4342-B048-85BDC9FD1C3A}</a:tableStyleId>
              </a:tblPr>
              <a:tblGrid>
                <a:gridCol w="1007971"/>
                <a:gridCol w="1007971"/>
                <a:gridCol w="1484033"/>
              </a:tblGrid>
              <a:tr h="155634">
                <a:tc>
                  <a:txBody>
                    <a:bodyPr/>
                    <a:lstStyle/>
                    <a:p>
                      <a:pPr algn="just"/>
                      <a:r>
                        <a:rPr lang="en-US" sz="1200" dirty="0">
                          <a:effectLst/>
                        </a:rPr>
                        <a:t>Parameter</a:t>
                      </a:r>
                      <a:endParaRPr lang="en-US" sz="1100" dirty="0">
                        <a:effectLst/>
                        <a:latin typeface="Calibri"/>
                      </a:endParaRPr>
                    </a:p>
                  </a:txBody>
                  <a:tcPr marL="68580" marR="68580" marT="0" marB="0"/>
                </a:tc>
                <a:tc>
                  <a:txBody>
                    <a:bodyPr/>
                    <a:lstStyle/>
                    <a:p>
                      <a:pPr algn="just"/>
                      <a:r>
                        <a:rPr lang="en-US" sz="1200">
                          <a:effectLst/>
                        </a:rPr>
                        <a:t>Category</a:t>
                      </a:r>
                      <a:endParaRPr lang="en-US" sz="1100">
                        <a:effectLst/>
                        <a:latin typeface="Calibri"/>
                      </a:endParaRPr>
                    </a:p>
                  </a:txBody>
                  <a:tcPr marL="68580" marR="68580" marT="0" marB="0"/>
                </a:tc>
                <a:tc>
                  <a:txBody>
                    <a:bodyPr/>
                    <a:lstStyle/>
                    <a:p>
                      <a:pPr algn="just"/>
                      <a:r>
                        <a:rPr lang="en-US" sz="1200" dirty="0">
                          <a:effectLst/>
                        </a:rPr>
                        <a:t>Value n (%)</a:t>
                      </a:r>
                      <a:endParaRPr lang="en-US" sz="1100" dirty="0">
                        <a:effectLst/>
                        <a:latin typeface="Calibri"/>
                      </a:endParaRPr>
                    </a:p>
                  </a:txBody>
                  <a:tcPr marL="68580" marR="68580" marT="0" marB="0"/>
                </a:tc>
              </a:tr>
              <a:tr h="1141319">
                <a:tc>
                  <a:txBody>
                    <a:bodyPr/>
                    <a:lstStyle/>
                    <a:p>
                      <a:pPr marL="0" marR="0" algn="just">
                        <a:spcBef>
                          <a:spcPts val="0"/>
                        </a:spcBef>
                        <a:spcAft>
                          <a:spcPts val="0"/>
                        </a:spcAft>
                      </a:pPr>
                      <a:r>
                        <a:rPr lang="en-US" sz="1100" dirty="0">
                          <a:effectLst/>
                        </a:rPr>
                        <a:t>Age in years</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100" dirty="0">
                          <a:effectLst/>
                        </a:rPr>
                        <a:t>15-20 Years</a:t>
                      </a:r>
                    </a:p>
                    <a:p>
                      <a:pPr marL="0" marR="0" algn="just">
                        <a:spcBef>
                          <a:spcPts val="0"/>
                        </a:spcBef>
                        <a:spcAft>
                          <a:spcPts val="0"/>
                        </a:spcAft>
                      </a:pPr>
                      <a:r>
                        <a:rPr lang="en-US" sz="1100" dirty="0">
                          <a:effectLst/>
                        </a:rPr>
                        <a:t>21-25 Years</a:t>
                      </a:r>
                    </a:p>
                    <a:p>
                      <a:pPr marL="0" marR="0" algn="just">
                        <a:spcBef>
                          <a:spcPts val="0"/>
                        </a:spcBef>
                        <a:spcAft>
                          <a:spcPts val="0"/>
                        </a:spcAft>
                      </a:pPr>
                      <a:r>
                        <a:rPr lang="en-US" sz="1100" dirty="0" smtClean="0">
                          <a:effectLst/>
                        </a:rPr>
                        <a:t>26-30</a:t>
                      </a:r>
                      <a:r>
                        <a:rPr lang="en-US" sz="1100" baseline="0" dirty="0" smtClean="0">
                          <a:effectLst/>
                        </a:rPr>
                        <a:t> </a:t>
                      </a:r>
                      <a:r>
                        <a:rPr lang="en-US" sz="1100" dirty="0" smtClean="0">
                          <a:effectLst/>
                        </a:rPr>
                        <a:t>Years</a:t>
                      </a:r>
                    </a:p>
                    <a:p>
                      <a:pPr marL="0" marR="0" algn="just">
                        <a:spcBef>
                          <a:spcPts val="0"/>
                        </a:spcBef>
                        <a:spcAft>
                          <a:spcPts val="0"/>
                        </a:spcAft>
                      </a:pPr>
                      <a:r>
                        <a:rPr lang="en-US" sz="1100" dirty="0" smtClean="0">
                          <a:effectLst/>
                        </a:rPr>
                        <a:t>31-35</a:t>
                      </a:r>
                      <a:r>
                        <a:rPr lang="en-US" sz="1100" baseline="0" dirty="0" smtClean="0">
                          <a:effectLst/>
                        </a:rPr>
                        <a:t> </a:t>
                      </a:r>
                      <a:r>
                        <a:rPr lang="en-US" sz="1100" dirty="0" smtClean="0">
                          <a:effectLst/>
                        </a:rPr>
                        <a:t>Years</a:t>
                      </a:r>
                      <a:endParaRPr lang="en-US" sz="1100" dirty="0">
                        <a:effectLst/>
                      </a:endParaRPr>
                    </a:p>
                    <a:p>
                      <a:pPr marL="0" marR="0" algn="just">
                        <a:spcBef>
                          <a:spcPts val="0"/>
                        </a:spcBef>
                        <a:spcAft>
                          <a:spcPts val="0"/>
                        </a:spcAft>
                      </a:pPr>
                      <a:r>
                        <a:rPr lang="en-US" sz="1100" dirty="0">
                          <a:effectLst/>
                        </a:rPr>
                        <a:t>&gt;35 Years</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100" dirty="0">
                          <a:effectLst/>
                        </a:rPr>
                        <a:t>70 (12.2%)</a:t>
                      </a:r>
                    </a:p>
                    <a:p>
                      <a:pPr marL="0" marR="0" algn="just">
                        <a:spcBef>
                          <a:spcPts val="0"/>
                        </a:spcBef>
                        <a:spcAft>
                          <a:spcPts val="0"/>
                        </a:spcAft>
                      </a:pPr>
                      <a:r>
                        <a:rPr lang="en-US" sz="1100" dirty="0">
                          <a:effectLst/>
                        </a:rPr>
                        <a:t>252 (44.2%)</a:t>
                      </a:r>
                    </a:p>
                    <a:p>
                      <a:pPr marL="0" marR="0" algn="just">
                        <a:spcBef>
                          <a:spcPts val="0"/>
                        </a:spcBef>
                        <a:spcAft>
                          <a:spcPts val="0"/>
                        </a:spcAft>
                      </a:pPr>
                      <a:r>
                        <a:rPr lang="en-US" sz="1100" dirty="0">
                          <a:effectLst/>
                        </a:rPr>
                        <a:t>84 (14.7%)</a:t>
                      </a:r>
                    </a:p>
                    <a:p>
                      <a:pPr marL="0" marR="0" algn="just">
                        <a:spcBef>
                          <a:spcPts val="0"/>
                        </a:spcBef>
                        <a:spcAft>
                          <a:spcPts val="0"/>
                        </a:spcAft>
                      </a:pPr>
                      <a:r>
                        <a:rPr lang="en-US" sz="1100" dirty="0">
                          <a:effectLst/>
                        </a:rPr>
                        <a:t>91 (15.9%)</a:t>
                      </a:r>
                    </a:p>
                    <a:p>
                      <a:pPr marL="0" marR="0" algn="just">
                        <a:spcBef>
                          <a:spcPts val="0"/>
                        </a:spcBef>
                        <a:spcAft>
                          <a:spcPts val="0"/>
                        </a:spcAft>
                      </a:pPr>
                      <a:r>
                        <a:rPr lang="en-US" sz="1100" dirty="0">
                          <a:effectLst/>
                        </a:rPr>
                        <a:t>62 (10.8%)</a:t>
                      </a:r>
                      <a:endParaRPr lang="en-US" sz="1100" dirty="0">
                        <a:effectLst/>
                        <a:latin typeface="Times New Roman"/>
                        <a:ea typeface="Times New Roman"/>
                      </a:endParaRPr>
                    </a:p>
                  </a:txBody>
                  <a:tcPr marL="68580" marR="68580" marT="0" marB="0"/>
                </a:tc>
              </a:tr>
              <a:tr h="311269">
                <a:tc>
                  <a:txBody>
                    <a:bodyPr/>
                    <a:lstStyle/>
                    <a:p>
                      <a:pPr marL="0" marR="0" algn="just">
                        <a:spcBef>
                          <a:spcPts val="0"/>
                        </a:spcBef>
                        <a:spcAft>
                          <a:spcPts val="0"/>
                        </a:spcAft>
                      </a:pPr>
                      <a:r>
                        <a:rPr lang="en-US" sz="1200">
                          <a:effectLst/>
                        </a:rPr>
                        <a:t>Parity</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Primi-parous</a:t>
                      </a:r>
                      <a:endParaRPr lang="en-US" sz="1100">
                        <a:effectLst/>
                      </a:endParaRPr>
                    </a:p>
                    <a:p>
                      <a:pPr marL="0" marR="0" algn="just">
                        <a:spcBef>
                          <a:spcPts val="0"/>
                        </a:spcBef>
                        <a:spcAft>
                          <a:spcPts val="0"/>
                        </a:spcAft>
                      </a:pPr>
                      <a:r>
                        <a:rPr lang="en-US" sz="1200">
                          <a:effectLst/>
                        </a:rPr>
                        <a:t>Multiparous</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258 (45.2%)</a:t>
                      </a:r>
                      <a:endParaRPr lang="en-US" sz="1100" dirty="0">
                        <a:effectLst/>
                      </a:endParaRPr>
                    </a:p>
                    <a:p>
                      <a:pPr marL="0" marR="0" algn="just">
                        <a:spcBef>
                          <a:spcPts val="0"/>
                        </a:spcBef>
                        <a:spcAft>
                          <a:spcPts val="0"/>
                        </a:spcAft>
                      </a:pPr>
                      <a:r>
                        <a:rPr lang="en-US" sz="1200" dirty="0">
                          <a:effectLst/>
                        </a:rPr>
                        <a:t>297(52.1%)</a:t>
                      </a:r>
                      <a:endParaRPr lang="en-US" sz="1100" dirty="0">
                        <a:effectLst/>
                        <a:latin typeface="Times New Roman"/>
                        <a:ea typeface="Times New Roman"/>
                      </a:endParaRPr>
                    </a:p>
                  </a:txBody>
                  <a:tcPr marL="68580" marR="68580" marT="0" marB="0"/>
                </a:tc>
              </a:tr>
              <a:tr h="622537">
                <a:tc>
                  <a:txBody>
                    <a:bodyPr/>
                    <a:lstStyle/>
                    <a:p>
                      <a:pPr marL="0" marR="0" algn="just">
                        <a:spcBef>
                          <a:spcPts val="0"/>
                        </a:spcBef>
                        <a:spcAft>
                          <a:spcPts val="0"/>
                        </a:spcAft>
                      </a:pPr>
                      <a:r>
                        <a:rPr lang="en-US" sz="1200" dirty="0">
                          <a:effectLst/>
                        </a:rPr>
                        <a:t>Pregnancy intervals </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1 Year</a:t>
                      </a:r>
                      <a:endParaRPr lang="en-US" sz="1100">
                        <a:effectLst/>
                      </a:endParaRPr>
                    </a:p>
                    <a:p>
                      <a:pPr marL="0" marR="0" algn="just">
                        <a:spcBef>
                          <a:spcPts val="0"/>
                        </a:spcBef>
                        <a:spcAft>
                          <a:spcPts val="0"/>
                        </a:spcAft>
                      </a:pPr>
                      <a:r>
                        <a:rPr lang="en-US" sz="1200">
                          <a:effectLst/>
                        </a:rPr>
                        <a:t>1-2 Years</a:t>
                      </a:r>
                      <a:endParaRPr lang="en-US" sz="1100">
                        <a:effectLst/>
                      </a:endParaRPr>
                    </a:p>
                    <a:p>
                      <a:pPr marL="0" marR="0" algn="just">
                        <a:spcBef>
                          <a:spcPts val="0"/>
                        </a:spcBef>
                        <a:spcAft>
                          <a:spcPts val="0"/>
                        </a:spcAft>
                      </a:pPr>
                      <a:r>
                        <a:rPr lang="en-US" sz="1200">
                          <a:effectLst/>
                        </a:rPr>
                        <a:t>2-5 Years</a:t>
                      </a:r>
                      <a:endParaRPr lang="en-US" sz="1100">
                        <a:effectLst/>
                      </a:endParaRPr>
                    </a:p>
                    <a:p>
                      <a:pPr marL="0" marR="0" algn="just">
                        <a:spcBef>
                          <a:spcPts val="0"/>
                        </a:spcBef>
                        <a:spcAft>
                          <a:spcPts val="0"/>
                        </a:spcAft>
                      </a:pPr>
                      <a:r>
                        <a:rPr lang="en-US" sz="1200">
                          <a:effectLst/>
                        </a:rPr>
                        <a:t>&gt;5Years</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0</a:t>
                      </a:r>
                      <a:endParaRPr lang="en-US" sz="1100" dirty="0">
                        <a:effectLst/>
                      </a:endParaRPr>
                    </a:p>
                    <a:p>
                      <a:pPr marL="0" marR="0" algn="just">
                        <a:spcBef>
                          <a:spcPts val="0"/>
                        </a:spcBef>
                        <a:spcAft>
                          <a:spcPts val="0"/>
                        </a:spcAft>
                      </a:pPr>
                      <a:r>
                        <a:rPr lang="en-US" sz="1200" dirty="0">
                          <a:effectLst/>
                        </a:rPr>
                        <a:t>77 (13.5%)</a:t>
                      </a:r>
                      <a:endParaRPr lang="en-US" sz="1100" dirty="0">
                        <a:effectLst/>
                      </a:endParaRPr>
                    </a:p>
                    <a:p>
                      <a:pPr marL="0" marR="0" algn="just">
                        <a:spcBef>
                          <a:spcPts val="0"/>
                        </a:spcBef>
                        <a:spcAft>
                          <a:spcPts val="0"/>
                        </a:spcAft>
                      </a:pPr>
                      <a:r>
                        <a:rPr lang="en-US" sz="1200" dirty="0">
                          <a:effectLst/>
                        </a:rPr>
                        <a:t>201(35.2%)</a:t>
                      </a:r>
                      <a:endParaRPr lang="en-US" sz="1100" dirty="0">
                        <a:effectLst/>
                      </a:endParaRPr>
                    </a:p>
                    <a:p>
                      <a:pPr marL="0" marR="0" algn="just">
                        <a:spcBef>
                          <a:spcPts val="0"/>
                        </a:spcBef>
                        <a:spcAft>
                          <a:spcPts val="0"/>
                        </a:spcAft>
                      </a:pPr>
                      <a:r>
                        <a:rPr lang="en-US" sz="1200" dirty="0">
                          <a:effectLst/>
                        </a:rPr>
                        <a:t>37 (6.5%)</a:t>
                      </a:r>
                      <a:endParaRPr lang="en-US" sz="1100" dirty="0">
                        <a:effectLst/>
                        <a:latin typeface="Times New Roman"/>
                        <a:ea typeface="Times New Roman"/>
                      </a:endParaRPr>
                    </a:p>
                  </a:txBody>
                  <a:tcPr marL="68580" marR="68580" marT="0" marB="0"/>
                </a:tc>
              </a:tr>
              <a:tr h="311269">
                <a:tc>
                  <a:txBody>
                    <a:bodyPr/>
                    <a:lstStyle/>
                    <a:p>
                      <a:pPr marL="0" marR="0" algn="just">
                        <a:spcBef>
                          <a:spcPts val="0"/>
                        </a:spcBef>
                        <a:spcAft>
                          <a:spcPts val="0"/>
                        </a:spcAft>
                      </a:pPr>
                      <a:r>
                        <a:rPr lang="en-US" sz="1200">
                          <a:effectLst/>
                        </a:rPr>
                        <a:t>Mode Of delivery</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Vaginal</a:t>
                      </a:r>
                      <a:endParaRPr lang="en-US" sz="1100" dirty="0">
                        <a:effectLst/>
                      </a:endParaRPr>
                    </a:p>
                    <a:p>
                      <a:pPr marL="0" marR="0" algn="just">
                        <a:spcBef>
                          <a:spcPts val="0"/>
                        </a:spcBef>
                        <a:spcAft>
                          <a:spcPts val="0"/>
                        </a:spcAft>
                      </a:pPr>
                      <a:r>
                        <a:rPr lang="en-US" sz="1200" dirty="0">
                          <a:effectLst/>
                        </a:rPr>
                        <a:t>C-Section</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357(62.6%)</a:t>
                      </a:r>
                      <a:endParaRPr lang="en-US" sz="1100" dirty="0">
                        <a:effectLst/>
                      </a:endParaRPr>
                    </a:p>
                    <a:p>
                      <a:pPr marL="0" marR="0" algn="just">
                        <a:spcBef>
                          <a:spcPts val="0"/>
                        </a:spcBef>
                        <a:spcAft>
                          <a:spcPts val="0"/>
                        </a:spcAft>
                      </a:pPr>
                      <a:r>
                        <a:rPr lang="en-US" sz="1200" dirty="0">
                          <a:effectLst/>
                        </a:rPr>
                        <a:t>214 (37.5%)</a:t>
                      </a:r>
                      <a:endParaRPr lang="en-US" sz="1100" dirty="0">
                        <a:effectLst/>
                        <a:latin typeface="Times New Roman"/>
                        <a:ea typeface="Times New Roman"/>
                      </a:endParaRPr>
                    </a:p>
                  </a:txBody>
                  <a:tcPr marL="68580" marR="68580" marT="0" marB="0"/>
                </a:tc>
              </a:tr>
            </a:tbl>
          </a:graphicData>
        </a:graphic>
      </p:graphicFrame>
      <p:graphicFrame>
        <p:nvGraphicFramePr>
          <p:cNvPr id="26" name="Table 25"/>
          <p:cNvGraphicFramePr>
            <a:graphicFrameLocks noGrp="1"/>
          </p:cNvGraphicFramePr>
          <p:nvPr>
            <p:extLst>
              <p:ext uri="{D42A27DB-BD31-4B8C-83A1-F6EECF244321}">
                <p14:modId xmlns:p14="http://schemas.microsoft.com/office/powerpoint/2010/main" val="2604792304"/>
              </p:ext>
            </p:extLst>
          </p:nvPr>
        </p:nvGraphicFramePr>
        <p:xfrm>
          <a:off x="3956500" y="1590939"/>
          <a:ext cx="3491887" cy="3201532"/>
        </p:xfrm>
        <a:graphic>
          <a:graphicData uri="http://schemas.openxmlformats.org/drawingml/2006/table">
            <a:tbl>
              <a:tblPr firstRow="1" firstCol="1" bandRow="1">
                <a:tableStyleId>{5C22544A-7EE6-4342-B048-85BDC9FD1C3A}</a:tableStyleId>
              </a:tblPr>
              <a:tblGrid>
                <a:gridCol w="1167921"/>
                <a:gridCol w="1167921"/>
                <a:gridCol w="1156045"/>
              </a:tblGrid>
              <a:tr h="159652">
                <a:tc>
                  <a:txBody>
                    <a:bodyPr/>
                    <a:lstStyle/>
                    <a:p>
                      <a:pPr marL="0" marR="0" algn="just">
                        <a:spcBef>
                          <a:spcPts val="0"/>
                        </a:spcBef>
                        <a:spcAft>
                          <a:spcPts val="0"/>
                        </a:spcAft>
                      </a:pPr>
                      <a:r>
                        <a:rPr lang="en-US" sz="1200" dirty="0">
                          <a:effectLst/>
                        </a:rPr>
                        <a:t>Parameter</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Category</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Value</a:t>
                      </a:r>
                      <a:endParaRPr lang="en-US" sz="1100" dirty="0">
                        <a:effectLst/>
                        <a:latin typeface="Times New Roman"/>
                        <a:ea typeface="Times New Roman"/>
                      </a:endParaRPr>
                    </a:p>
                  </a:txBody>
                  <a:tcPr marL="68580" marR="68580" marT="0" marB="0"/>
                </a:tc>
              </a:tr>
              <a:tr h="319304">
                <a:tc>
                  <a:txBody>
                    <a:bodyPr/>
                    <a:lstStyle/>
                    <a:p>
                      <a:pPr marL="0" marR="0" algn="just">
                        <a:spcBef>
                          <a:spcPts val="0"/>
                        </a:spcBef>
                        <a:spcAft>
                          <a:spcPts val="0"/>
                        </a:spcAft>
                      </a:pPr>
                      <a:r>
                        <a:rPr lang="en-US" sz="1200">
                          <a:effectLst/>
                        </a:rPr>
                        <a:t>Antibiotics</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Yes</a:t>
                      </a:r>
                      <a:endParaRPr lang="en-US" sz="1100" dirty="0">
                        <a:effectLst/>
                      </a:endParaRPr>
                    </a:p>
                    <a:p>
                      <a:pPr marL="0" marR="0" algn="just">
                        <a:spcBef>
                          <a:spcPts val="0"/>
                        </a:spcBef>
                        <a:spcAft>
                          <a:spcPts val="0"/>
                        </a:spcAft>
                      </a:pPr>
                      <a:r>
                        <a:rPr lang="en-US" sz="1200" dirty="0">
                          <a:effectLst/>
                        </a:rPr>
                        <a:t>No</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271 (47.5%)</a:t>
                      </a:r>
                      <a:endParaRPr lang="en-US" sz="1100" dirty="0">
                        <a:effectLst/>
                      </a:endParaRPr>
                    </a:p>
                    <a:p>
                      <a:pPr marL="0" marR="0" algn="just">
                        <a:spcBef>
                          <a:spcPts val="0"/>
                        </a:spcBef>
                        <a:spcAft>
                          <a:spcPts val="0"/>
                        </a:spcAft>
                      </a:pPr>
                      <a:r>
                        <a:rPr lang="en-US" sz="1200" dirty="0" smtClean="0">
                          <a:effectLst/>
                        </a:rPr>
                        <a:t>299 </a:t>
                      </a:r>
                      <a:r>
                        <a:rPr lang="en-US" sz="1200" dirty="0">
                          <a:effectLst/>
                        </a:rPr>
                        <a:t>(52.3%)</a:t>
                      </a:r>
                      <a:endParaRPr lang="en-US" sz="1100" dirty="0">
                        <a:effectLst/>
                        <a:latin typeface="Times New Roman"/>
                        <a:ea typeface="Times New Roman"/>
                      </a:endParaRPr>
                    </a:p>
                  </a:txBody>
                  <a:tcPr marL="68580" marR="68580" marT="0" marB="0"/>
                </a:tc>
              </a:tr>
              <a:tr h="478957">
                <a:tc>
                  <a:txBody>
                    <a:bodyPr/>
                    <a:lstStyle/>
                    <a:p>
                      <a:pPr marL="0" marR="0" algn="just">
                        <a:spcBef>
                          <a:spcPts val="0"/>
                        </a:spcBef>
                        <a:spcAft>
                          <a:spcPts val="0"/>
                        </a:spcAft>
                      </a:pPr>
                      <a:r>
                        <a:rPr lang="en-US" sz="1200">
                          <a:effectLst/>
                        </a:rPr>
                        <a:t>Time antibiotics started</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Antepartum</a:t>
                      </a:r>
                      <a:endParaRPr lang="en-US" sz="1100" dirty="0">
                        <a:effectLst/>
                      </a:endParaRPr>
                    </a:p>
                    <a:p>
                      <a:pPr marL="0" marR="0" algn="just">
                        <a:spcBef>
                          <a:spcPts val="0"/>
                        </a:spcBef>
                        <a:spcAft>
                          <a:spcPts val="0"/>
                        </a:spcAft>
                      </a:pPr>
                      <a:r>
                        <a:rPr lang="en-US" sz="1200" dirty="0">
                          <a:effectLst/>
                        </a:rPr>
                        <a:t>Intrapartum</a:t>
                      </a:r>
                      <a:endParaRPr lang="en-US" sz="1100" dirty="0">
                        <a:effectLst/>
                      </a:endParaRPr>
                    </a:p>
                    <a:p>
                      <a:pPr marL="0" marR="0" algn="just">
                        <a:spcBef>
                          <a:spcPts val="0"/>
                        </a:spcBef>
                        <a:spcAft>
                          <a:spcPts val="0"/>
                        </a:spcAft>
                      </a:pPr>
                      <a:r>
                        <a:rPr lang="en-US" sz="1200" dirty="0">
                          <a:effectLst/>
                        </a:rPr>
                        <a:t>Postpartum</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smtClean="0">
                          <a:effectLst/>
                        </a:rPr>
                        <a:t>32 (11.8%)</a:t>
                      </a:r>
                      <a:endParaRPr lang="en-US" sz="1100" dirty="0">
                        <a:effectLst/>
                      </a:endParaRPr>
                    </a:p>
                    <a:p>
                      <a:pPr marL="0" marR="0" algn="just">
                        <a:spcBef>
                          <a:spcPts val="0"/>
                        </a:spcBef>
                        <a:spcAft>
                          <a:spcPts val="0"/>
                        </a:spcAft>
                      </a:pPr>
                      <a:r>
                        <a:rPr lang="en-US" sz="1200" dirty="0" smtClean="0">
                          <a:effectLst/>
                        </a:rPr>
                        <a:t>144 (53.1%)</a:t>
                      </a:r>
                      <a:endParaRPr lang="en-US" sz="1100" dirty="0">
                        <a:effectLst/>
                      </a:endParaRPr>
                    </a:p>
                    <a:p>
                      <a:pPr marL="0" marR="0" algn="just">
                        <a:spcBef>
                          <a:spcPts val="0"/>
                        </a:spcBef>
                        <a:spcAft>
                          <a:spcPts val="0"/>
                        </a:spcAft>
                      </a:pPr>
                      <a:r>
                        <a:rPr lang="en-US" sz="1200" dirty="0" smtClean="0">
                          <a:effectLst/>
                        </a:rPr>
                        <a:t>95 (35%)</a:t>
                      </a:r>
                      <a:endParaRPr lang="en-US" sz="1100" dirty="0">
                        <a:effectLst/>
                        <a:latin typeface="Times New Roman"/>
                        <a:ea typeface="Times New Roman"/>
                      </a:endParaRPr>
                    </a:p>
                  </a:txBody>
                  <a:tcPr marL="68580" marR="68580" marT="0" marB="0"/>
                </a:tc>
              </a:tr>
              <a:tr h="478957">
                <a:tc>
                  <a:txBody>
                    <a:bodyPr/>
                    <a:lstStyle/>
                    <a:p>
                      <a:pPr marL="0" marR="0" algn="just">
                        <a:spcBef>
                          <a:spcPts val="0"/>
                        </a:spcBef>
                        <a:spcAft>
                          <a:spcPts val="0"/>
                        </a:spcAft>
                      </a:pPr>
                      <a:r>
                        <a:rPr lang="en-US" sz="1200">
                          <a:effectLst/>
                        </a:rPr>
                        <a:t>Prescribed dose completed</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Yes</a:t>
                      </a:r>
                      <a:endParaRPr lang="en-US" sz="1100" dirty="0">
                        <a:effectLst/>
                      </a:endParaRPr>
                    </a:p>
                    <a:p>
                      <a:pPr marL="0" marR="0" algn="just">
                        <a:spcBef>
                          <a:spcPts val="0"/>
                        </a:spcBef>
                        <a:spcAft>
                          <a:spcPts val="0"/>
                        </a:spcAft>
                      </a:pPr>
                      <a:r>
                        <a:rPr lang="en-US" sz="1200" dirty="0">
                          <a:effectLst/>
                        </a:rPr>
                        <a:t>No</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139 (51.2%)</a:t>
                      </a:r>
                      <a:endParaRPr lang="en-US" sz="1100" dirty="0">
                        <a:effectLst/>
                      </a:endParaRPr>
                    </a:p>
                    <a:p>
                      <a:pPr marL="0" marR="0" algn="just">
                        <a:spcBef>
                          <a:spcPts val="0"/>
                        </a:spcBef>
                        <a:spcAft>
                          <a:spcPts val="0"/>
                        </a:spcAft>
                      </a:pPr>
                      <a:r>
                        <a:rPr lang="en-US" sz="1200" dirty="0" smtClean="0">
                          <a:effectLst/>
                        </a:rPr>
                        <a:t>132 (48.7.1</a:t>
                      </a:r>
                      <a:r>
                        <a:rPr lang="en-US" sz="1200" dirty="0">
                          <a:effectLst/>
                        </a:rPr>
                        <a:t>%)</a:t>
                      </a:r>
                      <a:endParaRPr lang="en-US" sz="1100" dirty="0">
                        <a:effectLst/>
                        <a:latin typeface="Times New Roman"/>
                        <a:ea typeface="Times New Roman"/>
                      </a:endParaRPr>
                    </a:p>
                  </a:txBody>
                  <a:tcPr marL="68580" marR="68580" marT="0" marB="0"/>
                </a:tc>
              </a:tr>
              <a:tr h="738770">
                <a:tc>
                  <a:txBody>
                    <a:bodyPr/>
                    <a:lstStyle/>
                    <a:p>
                      <a:pPr marL="0" marR="0" algn="just">
                        <a:spcBef>
                          <a:spcPts val="0"/>
                        </a:spcBef>
                        <a:spcAft>
                          <a:spcPts val="0"/>
                        </a:spcAft>
                      </a:pPr>
                      <a:r>
                        <a:rPr lang="en-US" sz="1200">
                          <a:effectLst/>
                        </a:rPr>
                        <a:t>Remaining doses prescribed on discharge</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Yes</a:t>
                      </a:r>
                      <a:endParaRPr lang="en-US" sz="1100">
                        <a:effectLst/>
                      </a:endParaRPr>
                    </a:p>
                    <a:p>
                      <a:pPr marL="0" marR="0" algn="just">
                        <a:spcBef>
                          <a:spcPts val="0"/>
                        </a:spcBef>
                        <a:spcAft>
                          <a:spcPts val="0"/>
                        </a:spcAft>
                      </a:pPr>
                      <a:r>
                        <a:rPr lang="en-US" sz="1200">
                          <a:effectLst/>
                        </a:rPr>
                        <a:t>No</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61 (57.5%)</a:t>
                      </a:r>
                      <a:endParaRPr lang="en-US" sz="1100" dirty="0">
                        <a:effectLst/>
                      </a:endParaRPr>
                    </a:p>
                    <a:p>
                      <a:pPr marL="0" marR="0" algn="just">
                        <a:spcBef>
                          <a:spcPts val="0"/>
                        </a:spcBef>
                        <a:spcAft>
                          <a:spcPts val="0"/>
                        </a:spcAft>
                      </a:pPr>
                      <a:r>
                        <a:rPr lang="en-US" sz="1200" dirty="0" smtClean="0">
                          <a:effectLst/>
                        </a:rPr>
                        <a:t>45 (42.5%)</a:t>
                      </a:r>
                      <a:endParaRPr lang="en-US" sz="1100" dirty="0">
                        <a:effectLst/>
                        <a:latin typeface="Times New Roman"/>
                        <a:ea typeface="Times New Roman"/>
                      </a:endParaRPr>
                    </a:p>
                  </a:txBody>
                  <a:tcPr marL="68580" marR="68580" marT="0" marB="0"/>
                </a:tc>
              </a:tr>
              <a:tr h="886525">
                <a:tc>
                  <a:txBody>
                    <a:bodyPr/>
                    <a:lstStyle/>
                    <a:p>
                      <a:pPr marL="0" marR="0" algn="just">
                        <a:spcBef>
                          <a:spcPts val="0"/>
                        </a:spcBef>
                        <a:spcAft>
                          <a:spcPts val="0"/>
                        </a:spcAft>
                      </a:pPr>
                      <a:r>
                        <a:rPr lang="en-US" sz="1200" dirty="0">
                          <a:effectLst/>
                        </a:rPr>
                        <a:t>Documented Indications for Antibiotics prescription</a:t>
                      </a:r>
                      <a:endParaRPr lang="en-US" sz="1100" dirty="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Yes</a:t>
                      </a:r>
                      <a:endParaRPr lang="en-US" sz="1100">
                        <a:effectLst/>
                      </a:endParaRPr>
                    </a:p>
                    <a:p>
                      <a:pPr marL="0" marR="0" algn="just">
                        <a:spcBef>
                          <a:spcPts val="0"/>
                        </a:spcBef>
                        <a:spcAft>
                          <a:spcPts val="0"/>
                        </a:spcAft>
                      </a:pPr>
                      <a:r>
                        <a:rPr lang="en-US" sz="1200">
                          <a:effectLst/>
                        </a:rPr>
                        <a:t>No</a:t>
                      </a:r>
                      <a:endParaRPr lang="en-US" sz="1100">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183 (67.5%)</a:t>
                      </a:r>
                      <a:endParaRPr lang="en-US" sz="1100" dirty="0">
                        <a:effectLst/>
                      </a:endParaRPr>
                    </a:p>
                    <a:p>
                      <a:pPr marL="0" marR="0" algn="just">
                        <a:spcBef>
                          <a:spcPts val="0"/>
                        </a:spcBef>
                        <a:spcAft>
                          <a:spcPts val="0"/>
                        </a:spcAft>
                      </a:pPr>
                      <a:r>
                        <a:rPr lang="en-US" sz="1200" dirty="0" smtClean="0">
                          <a:effectLst/>
                        </a:rPr>
                        <a:t>88 (32.5%)</a:t>
                      </a:r>
                      <a:endParaRPr lang="en-US" sz="1100" dirty="0">
                        <a:effectLst/>
                        <a:latin typeface="Times New Roman"/>
                        <a:ea typeface="Times New Roman"/>
                      </a:endParaRPr>
                    </a:p>
                  </a:txBody>
                  <a:tcPr marL="68580" marR="68580" marT="0" marB="0"/>
                </a:tc>
              </a:tr>
            </a:tbl>
          </a:graphicData>
        </a:graphic>
      </p:graphicFrame>
      <p:graphicFrame>
        <p:nvGraphicFramePr>
          <p:cNvPr id="28" name="Table 27"/>
          <p:cNvGraphicFramePr>
            <a:graphicFrameLocks noGrp="1"/>
          </p:cNvGraphicFramePr>
          <p:nvPr>
            <p:extLst>
              <p:ext uri="{D42A27DB-BD31-4B8C-83A1-F6EECF244321}">
                <p14:modId xmlns:p14="http://schemas.microsoft.com/office/powerpoint/2010/main" val="2717065843"/>
              </p:ext>
            </p:extLst>
          </p:nvPr>
        </p:nvGraphicFramePr>
        <p:xfrm>
          <a:off x="7533949" y="1958037"/>
          <a:ext cx="4038805" cy="2774389"/>
        </p:xfrm>
        <a:graphic>
          <a:graphicData uri="http://schemas.openxmlformats.org/drawingml/2006/table">
            <a:tbl>
              <a:tblPr firstRow="1" firstCol="1" bandRow="1">
                <a:tableStyleId>{5C22544A-7EE6-4342-B048-85BDC9FD1C3A}</a:tableStyleId>
              </a:tblPr>
              <a:tblGrid>
                <a:gridCol w="2304948"/>
                <a:gridCol w="1733857"/>
              </a:tblGrid>
              <a:tr h="226342">
                <a:tc>
                  <a:txBody>
                    <a:bodyPr/>
                    <a:lstStyle/>
                    <a:p>
                      <a:pPr algn="just"/>
                      <a:r>
                        <a:rPr lang="en-US" sz="1200" dirty="0">
                          <a:effectLst/>
                        </a:rPr>
                        <a:t>Antibiotics</a:t>
                      </a:r>
                      <a:endParaRPr lang="en-US" sz="1100" dirty="0">
                        <a:solidFill>
                          <a:srgbClr val="943634"/>
                        </a:solidFill>
                        <a:effectLst/>
                        <a:latin typeface="Calibri"/>
                      </a:endParaRPr>
                    </a:p>
                  </a:txBody>
                  <a:tcPr marL="68580" marR="68580" marT="0" marB="0"/>
                </a:tc>
                <a:tc>
                  <a:txBody>
                    <a:bodyPr/>
                    <a:lstStyle/>
                    <a:p>
                      <a:pPr algn="just"/>
                      <a:r>
                        <a:rPr lang="en-US" sz="1200" dirty="0">
                          <a:effectLst/>
                        </a:rPr>
                        <a:t>Value (%)</a:t>
                      </a:r>
                      <a:endParaRPr lang="en-US" sz="1100" dirty="0">
                        <a:solidFill>
                          <a:srgbClr val="943634"/>
                        </a:solidFill>
                        <a:effectLst/>
                        <a:latin typeface="Calibri"/>
                      </a:endParaRPr>
                    </a:p>
                  </a:txBody>
                  <a:tcPr marL="68580" marR="68580" marT="0" marB="0"/>
                </a:tc>
              </a:tr>
              <a:tr h="627045">
                <a:tc>
                  <a:txBody>
                    <a:bodyPr/>
                    <a:lstStyle/>
                    <a:p>
                      <a:pPr marL="0" marR="0" algn="just">
                        <a:spcBef>
                          <a:spcPts val="0"/>
                        </a:spcBef>
                        <a:spcAft>
                          <a:spcPts val="0"/>
                        </a:spcAft>
                      </a:pPr>
                      <a:r>
                        <a:rPr lang="en-US" sz="1200" dirty="0">
                          <a:effectLst/>
                        </a:rPr>
                        <a:t>Cephalosporins, Nitroimidazoles, Aminoglycosides</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71(26%)</a:t>
                      </a:r>
                      <a:endParaRPr lang="en-US" sz="1100" dirty="0">
                        <a:solidFill>
                          <a:srgbClr val="943634"/>
                        </a:solidFill>
                        <a:effectLst/>
                        <a:latin typeface="Times New Roman"/>
                        <a:ea typeface="Times New Roman"/>
                      </a:endParaRPr>
                    </a:p>
                  </a:txBody>
                  <a:tcPr marL="68580" marR="68580" marT="0" marB="0"/>
                </a:tc>
              </a:tr>
              <a:tr h="354221">
                <a:tc>
                  <a:txBody>
                    <a:bodyPr/>
                    <a:lstStyle/>
                    <a:p>
                      <a:pPr marL="0" marR="0" algn="just">
                        <a:spcBef>
                          <a:spcPts val="0"/>
                        </a:spcBef>
                        <a:spcAft>
                          <a:spcPts val="0"/>
                        </a:spcAft>
                      </a:pPr>
                      <a:r>
                        <a:rPr lang="en-US" sz="1200" dirty="0">
                          <a:effectLst/>
                        </a:rPr>
                        <a:t>Penicillins, Aminoglycosides</a:t>
                      </a:r>
                      <a:endParaRPr lang="en-US" sz="1100" dirty="0">
                        <a:solidFill>
                          <a:srgbClr val="943634"/>
                        </a:solidFill>
                        <a:effectLst/>
                        <a:latin typeface="Times New Roman"/>
                        <a:ea typeface="Times New Roman"/>
                      </a:endParaRPr>
                    </a:p>
                  </a:txBody>
                  <a:tcPr marL="68580" marR="68580" marT="0" marB="0"/>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1200" dirty="0">
                          <a:effectLst/>
                        </a:rPr>
                        <a:t> </a:t>
                      </a:r>
                      <a:r>
                        <a:rPr lang="en-US" sz="1100" dirty="0" smtClean="0">
                          <a:effectLst/>
                        </a:rPr>
                        <a:t>68 (25.1%)</a:t>
                      </a:r>
                      <a:endParaRPr lang="en-US" sz="1050" dirty="0" smtClean="0">
                        <a:solidFill>
                          <a:srgbClr val="943634"/>
                        </a:solidFill>
                        <a:effectLst/>
                        <a:latin typeface="Times New Roman"/>
                        <a:ea typeface="Times New Roman"/>
                      </a:endParaRPr>
                    </a:p>
                  </a:txBody>
                  <a:tcPr marL="68580" marR="68580" marT="0" marB="0"/>
                </a:tc>
              </a:tr>
              <a:tr h="354221">
                <a:tc>
                  <a:txBody>
                    <a:bodyPr/>
                    <a:lstStyle/>
                    <a:p>
                      <a:pPr marL="0" marR="0" algn="just">
                        <a:spcBef>
                          <a:spcPts val="0"/>
                        </a:spcBef>
                        <a:spcAft>
                          <a:spcPts val="0"/>
                        </a:spcAft>
                      </a:pPr>
                      <a:r>
                        <a:rPr lang="en-US" sz="1200" dirty="0">
                          <a:effectLst/>
                        </a:rPr>
                        <a:t>cephalosporin</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36(13.3%)</a:t>
                      </a:r>
                      <a:endParaRPr lang="en-US" sz="1100" dirty="0">
                        <a:solidFill>
                          <a:srgbClr val="943634"/>
                        </a:solidFill>
                        <a:effectLst/>
                        <a:latin typeface="Times New Roman"/>
                        <a:ea typeface="Times New Roman"/>
                      </a:endParaRPr>
                    </a:p>
                  </a:txBody>
                  <a:tcPr marL="68580" marR="68580" marT="0" marB="0"/>
                </a:tc>
              </a:tr>
              <a:tr h="397265">
                <a:tc>
                  <a:txBody>
                    <a:bodyPr/>
                    <a:lstStyle/>
                    <a:p>
                      <a:pPr marL="0" marR="0" algn="just">
                        <a:spcBef>
                          <a:spcPts val="0"/>
                        </a:spcBef>
                        <a:spcAft>
                          <a:spcPts val="0"/>
                        </a:spcAft>
                      </a:pPr>
                      <a:r>
                        <a:rPr lang="en-US" sz="1200" dirty="0">
                          <a:effectLst/>
                        </a:rPr>
                        <a:t>Penicillins, Aminoglycosides, Nitroimidazoles</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32 (11.8%)</a:t>
                      </a:r>
                      <a:endParaRPr lang="en-US" sz="1100" dirty="0">
                        <a:solidFill>
                          <a:srgbClr val="943634"/>
                        </a:solidFill>
                        <a:effectLst/>
                        <a:latin typeface="Times New Roman"/>
                        <a:ea typeface="Times New Roman"/>
                      </a:endParaRPr>
                    </a:p>
                  </a:txBody>
                  <a:tcPr marL="68580" marR="68580" marT="0" marB="0"/>
                </a:tc>
              </a:tr>
              <a:tr h="209015">
                <a:tc>
                  <a:txBody>
                    <a:bodyPr/>
                    <a:lstStyle/>
                    <a:p>
                      <a:pPr marL="0" marR="0" algn="just">
                        <a:spcBef>
                          <a:spcPts val="0"/>
                        </a:spcBef>
                        <a:spcAft>
                          <a:spcPts val="0"/>
                        </a:spcAft>
                      </a:pPr>
                      <a:r>
                        <a:rPr lang="en-US" sz="1200" dirty="0">
                          <a:effectLst/>
                        </a:rPr>
                        <a:t>Macrolide</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a:effectLst/>
                        </a:rPr>
                        <a:t>29 (10.7%)</a:t>
                      </a:r>
                      <a:endParaRPr lang="en-US" sz="1100">
                        <a:solidFill>
                          <a:srgbClr val="943634"/>
                        </a:solidFill>
                        <a:effectLst/>
                        <a:latin typeface="Times New Roman"/>
                        <a:ea typeface="Times New Roman"/>
                      </a:endParaRPr>
                    </a:p>
                  </a:txBody>
                  <a:tcPr marL="68580" marR="68580" marT="0" marB="0"/>
                </a:tc>
              </a:tr>
              <a:tr h="209015">
                <a:tc>
                  <a:txBody>
                    <a:bodyPr/>
                    <a:lstStyle/>
                    <a:p>
                      <a:pPr marL="0" marR="0" algn="just">
                        <a:spcBef>
                          <a:spcPts val="0"/>
                        </a:spcBef>
                        <a:spcAft>
                          <a:spcPts val="0"/>
                        </a:spcAft>
                      </a:pPr>
                      <a:r>
                        <a:rPr lang="en-US" sz="1200" dirty="0">
                          <a:effectLst/>
                        </a:rPr>
                        <a:t>Penicillins</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29 (10.7%)</a:t>
                      </a:r>
                      <a:endParaRPr lang="en-US" sz="1100" dirty="0">
                        <a:solidFill>
                          <a:srgbClr val="943634"/>
                        </a:solidFill>
                        <a:effectLst/>
                        <a:latin typeface="Times New Roman"/>
                        <a:ea typeface="Times New Roman"/>
                      </a:endParaRPr>
                    </a:p>
                  </a:txBody>
                  <a:tcPr marL="68580" marR="68580" marT="0" marB="0"/>
                </a:tc>
              </a:tr>
              <a:tr h="397265">
                <a:tc>
                  <a:txBody>
                    <a:bodyPr/>
                    <a:lstStyle/>
                    <a:p>
                      <a:pPr marL="0" marR="0" algn="just">
                        <a:spcBef>
                          <a:spcPts val="0"/>
                        </a:spcBef>
                        <a:spcAft>
                          <a:spcPts val="0"/>
                        </a:spcAft>
                      </a:pPr>
                      <a:r>
                        <a:rPr lang="en-US" sz="1200" dirty="0">
                          <a:effectLst/>
                        </a:rPr>
                        <a:t>Penicillins, Nitroimidazoles, Aminoglycosides</a:t>
                      </a:r>
                      <a:endParaRPr lang="en-US" sz="1100" dirty="0">
                        <a:solidFill>
                          <a:srgbClr val="943634"/>
                        </a:solidFill>
                        <a:effectLst/>
                        <a:latin typeface="Times New Roman"/>
                        <a:ea typeface="Times New Roman"/>
                      </a:endParaRPr>
                    </a:p>
                  </a:txBody>
                  <a:tcPr marL="68580" marR="68580" marT="0" marB="0"/>
                </a:tc>
                <a:tc>
                  <a:txBody>
                    <a:bodyPr/>
                    <a:lstStyle/>
                    <a:p>
                      <a:pPr marL="0" marR="0" algn="just">
                        <a:spcBef>
                          <a:spcPts val="0"/>
                        </a:spcBef>
                        <a:spcAft>
                          <a:spcPts val="0"/>
                        </a:spcAft>
                      </a:pPr>
                      <a:r>
                        <a:rPr lang="en-US" sz="1200" dirty="0">
                          <a:effectLst/>
                        </a:rPr>
                        <a:t>6(2.2%)</a:t>
                      </a:r>
                      <a:endParaRPr lang="en-US" sz="1100" dirty="0">
                        <a:solidFill>
                          <a:srgbClr val="943634"/>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79836918"/>
      </p:ext>
    </p:extLst>
  </p:cSld>
  <p:clrMapOvr>
    <a:masterClrMapping/>
  </p:clrMapOvr>
  <mc:AlternateContent xmlns:mc="http://schemas.openxmlformats.org/markup-compatibility/2006">
    <mc:Choice xmlns:p14="http://schemas.microsoft.com/office/powerpoint/2010/main" Requires="p14">
      <p:transition spd="slow" p14:dur="2000" advTm="5491"/>
    </mc:Choice>
    <mc:Fallback>
      <p:transition spd="slow" advTm="5491"/>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2474" y="308450"/>
            <a:ext cx="10556586" cy="1306594"/>
          </a:xfrm>
        </p:spPr>
        <p:txBody>
          <a:bodyPr>
            <a:normAutofit/>
          </a:bodyPr>
          <a:lstStyle/>
          <a:p>
            <a:r>
              <a:rPr lang="en-US" b="1" dirty="0" smtClean="0">
                <a:solidFill>
                  <a:srgbClr val="00843D"/>
                </a:solidFill>
              </a:rPr>
              <a:t>Conclusion</a:t>
            </a:r>
            <a:endParaRPr lang="en-US" dirty="0">
              <a:solidFill>
                <a:srgbClr val="00843D"/>
              </a:solidFill>
            </a:endParaRPr>
          </a:p>
        </p:txBody>
      </p:sp>
      <p:sp>
        <p:nvSpPr>
          <p:cNvPr id="3" name="Text Placeholder 2"/>
          <p:cNvSpPr>
            <a:spLocks noGrp="1"/>
          </p:cNvSpPr>
          <p:nvPr>
            <p:ph type="body" idx="1"/>
          </p:nvPr>
        </p:nvSpPr>
        <p:spPr>
          <a:xfrm>
            <a:off x="712520" y="1567542"/>
            <a:ext cx="10611180" cy="4001985"/>
          </a:xfrm>
        </p:spPr>
        <p:txBody>
          <a:bodyPr>
            <a:normAutofit/>
          </a:bodyPr>
          <a:lstStyle/>
          <a:p>
            <a:endParaRPr lang="en-US" dirty="0" smtClean="0">
              <a:solidFill>
                <a:schemeClr val="tx1"/>
              </a:solidFill>
            </a:endParaRPr>
          </a:p>
          <a:p>
            <a:r>
              <a:rPr lang="en-US" dirty="0" smtClean="0">
                <a:solidFill>
                  <a:schemeClr val="tx1"/>
                </a:solidFill>
              </a:rPr>
              <a:t>This sturdy concludes that:-</a:t>
            </a:r>
          </a:p>
          <a:p>
            <a:pPr marL="342900" indent="-342900" algn="just">
              <a:buFont typeface="Arial" panose="020B0604020202020204" pitchFamily="34" charset="0"/>
              <a:buChar char="•"/>
            </a:pPr>
            <a:r>
              <a:rPr lang="en-US" dirty="0" smtClean="0">
                <a:solidFill>
                  <a:schemeClr val="tx1"/>
                </a:solidFill>
              </a:rPr>
              <a:t>Significant </a:t>
            </a:r>
            <a:r>
              <a:rPr lang="en-US" dirty="0">
                <a:solidFill>
                  <a:schemeClr val="tx1"/>
                </a:solidFill>
              </a:rPr>
              <a:t>number of patients </a:t>
            </a:r>
            <a:r>
              <a:rPr lang="en-US" dirty="0" smtClean="0">
                <a:solidFill>
                  <a:schemeClr val="tx1"/>
                </a:solidFill>
              </a:rPr>
              <a:t>are being </a:t>
            </a:r>
            <a:r>
              <a:rPr lang="en-US" dirty="0">
                <a:solidFill>
                  <a:schemeClr val="tx1"/>
                </a:solidFill>
              </a:rPr>
              <a:t>prescribed for antibiotics </a:t>
            </a:r>
            <a:r>
              <a:rPr lang="en-US" dirty="0" smtClean="0">
                <a:solidFill>
                  <a:schemeClr val="tx1"/>
                </a:solidFill>
              </a:rPr>
              <a:t>during Childbirth. </a:t>
            </a:r>
          </a:p>
          <a:p>
            <a:pPr marL="342900" indent="-342900" algn="just">
              <a:buFont typeface="Arial" panose="020B0604020202020204" pitchFamily="34" charset="0"/>
              <a:buChar char="•"/>
            </a:pPr>
            <a:r>
              <a:rPr lang="en-US" dirty="0" smtClean="0">
                <a:solidFill>
                  <a:schemeClr val="tx1"/>
                </a:solidFill>
              </a:rPr>
              <a:t>The available guideline</a:t>
            </a:r>
            <a:r>
              <a:rPr lang="en-US" dirty="0" smtClean="0">
                <a:solidFill>
                  <a:schemeClr val="tx1"/>
                </a:solidFill>
              </a:rPr>
              <a:t>s are not being followed during prescriptions</a:t>
            </a:r>
            <a:r>
              <a:rPr lang="en-US" dirty="0" smtClean="0">
                <a:solidFill>
                  <a:schemeClr val="tx1"/>
                </a:solidFill>
              </a:rPr>
              <a:t> </a:t>
            </a:r>
            <a:endParaRPr lang="en-US" dirty="0" smtClean="0">
              <a:solidFill>
                <a:schemeClr val="tx1"/>
              </a:solidFill>
            </a:endParaRPr>
          </a:p>
          <a:p>
            <a:pPr marL="342900" indent="-342900" algn="just">
              <a:buFont typeface="Arial" panose="020B0604020202020204" pitchFamily="34" charset="0"/>
              <a:buChar char="•"/>
            </a:pPr>
            <a:r>
              <a:rPr lang="en-US" dirty="0" smtClean="0">
                <a:solidFill>
                  <a:schemeClr val="tx1"/>
                </a:solidFill>
              </a:rPr>
              <a:t>A </a:t>
            </a:r>
            <a:r>
              <a:rPr lang="en-US" dirty="0">
                <a:solidFill>
                  <a:schemeClr val="tx1"/>
                </a:solidFill>
              </a:rPr>
              <a:t>significant number of clinicians prescribe the antibiotics without documented </a:t>
            </a:r>
            <a:r>
              <a:rPr lang="en-US" dirty="0" smtClean="0">
                <a:solidFill>
                  <a:schemeClr val="tx1"/>
                </a:solidFill>
              </a:rPr>
              <a:t>indication. </a:t>
            </a:r>
          </a:p>
          <a:p>
            <a:pPr marL="342900" indent="-342900" algn="just">
              <a:buFont typeface="Arial" panose="020B0604020202020204" pitchFamily="34" charset="0"/>
              <a:buChar char="•"/>
            </a:pPr>
            <a:r>
              <a:rPr lang="en-US" dirty="0" smtClean="0">
                <a:solidFill>
                  <a:schemeClr val="tx1"/>
                </a:solidFill>
              </a:rPr>
              <a:t>2</a:t>
            </a:r>
            <a:r>
              <a:rPr lang="en-US" baseline="30000" dirty="0" smtClean="0">
                <a:solidFill>
                  <a:schemeClr val="tx1"/>
                </a:solidFill>
              </a:rPr>
              <a:t>nd</a:t>
            </a:r>
            <a:r>
              <a:rPr lang="en-US" dirty="0" smtClean="0">
                <a:solidFill>
                  <a:schemeClr val="tx1"/>
                </a:solidFill>
              </a:rPr>
              <a:t> </a:t>
            </a:r>
            <a:r>
              <a:rPr lang="en-US" dirty="0">
                <a:solidFill>
                  <a:schemeClr val="tx1"/>
                </a:solidFill>
              </a:rPr>
              <a:t>and 3</a:t>
            </a:r>
            <a:r>
              <a:rPr lang="en-US" baseline="30000" dirty="0">
                <a:solidFill>
                  <a:schemeClr val="tx1"/>
                </a:solidFill>
              </a:rPr>
              <a:t>rd</a:t>
            </a:r>
            <a:r>
              <a:rPr lang="en-US" dirty="0">
                <a:solidFill>
                  <a:schemeClr val="tx1"/>
                </a:solidFill>
              </a:rPr>
              <a:t> </a:t>
            </a:r>
            <a:r>
              <a:rPr lang="en-US" dirty="0" smtClean="0">
                <a:solidFill>
                  <a:schemeClr val="tx1"/>
                </a:solidFill>
              </a:rPr>
              <a:t>line antibiotics </a:t>
            </a:r>
            <a:r>
              <a:rPr lang="en-US" dirty="0">
                <a:solidFill>
                  <a:schemeClr val="tx1"/>
                </a:solidFill>
              </a:rPr>
              <a:t>are being used without evidence of resistance to 1</a:t>
            </a:r>
            <a:r>
              <a:rPr lang="en-US" baseline="30000" dirty="0">
                <a:solidFill>
                  <a:schemeClr val="tx1"/>
                </a:solidFill>
              </a:rPr>
              <a:t>st</a:t>
            </a:r>
            <a:r>
              <a:rPr lang="en-US" dirty="0">
                <a:solidFill>
                  <a:schemeClr val="tx1"/>
                </a:solidFill>
              </a:rPr>
              <a:t> line antibiotics. </a:t>
            </a:r>
            <a:endParaRPr lang="en-US" dirty="0" smtClean="0">
              <a:solidFill>
                <a:schemeClr val="tx1"/>
              </a:solidFill>
            </a:endParaRPr>
          </a:p>
          <a:p>
            <a:pPr marL="342900" indent="-342900" algn="just">
              <a:buFont typeface="Arial" panose="020B0604020202020204" pitchFamily="34" charset="0"/>
              <a:buChar char="•"/>
            </a:pPr>
            <a:r>
              <a:rPr lang="en-GB" dirty="0" smtClean="0">
                <a:solidFill>
                  <a:schemeClr val="tx1"/>
                </a:solidFill>
              </a:rPr>
              <a:t>This </a:t>
            </a:r>
            <a:r>
              <a:rPr lang="en-GB" dirty="0">
                <a:solidFill>
                  <a:schemeClr val="tx1"/>
                </a:solidFill>
              </a:rPr>
              <a:t>study </a:t>
            </a:r>
            <a:r>
              <a:rPr lang="en-GB" dirty="0" smtClean="0">
                <a:solidFill>
                  <a:schemeClr val="tx1"/>
                </a:solidFill>
              </a:rPr>
              <a:t>highlights </a:t>
            </a:r>
            <a:r>
              <a:rPr lang="en-GB" dirty="0">
                <a:solidFill>
                  <a:schemeClr val="tx1"/>
                </a:solidFill>
              </a:rPr>
              <a:t>the need for prompt and adequate regulations on the use of antibiotics during </a:t>
            </a:r>
            <a:r>
              <a:rPr lang="en-GB" dirty="0" smtClean="0">
                <a:solidFill>
                  <a:schemeClr val="tx1"/>
                </a:solidFill>
              </a:rPr>
              <a:t>childbirth.</a:t>
            </a:r>
          </a:p>
          <a:p>
            <a:pPr marL="342900" indent="-342900" algn="just">
              <a:buFont typeface="Arial" panose="020B0604020202020204" pitchFamily="34" charset="0"/>
              <a:buChar char="•"/>
            </a:pPr>
            <a:r>
              <a:rPr lang="en-US" dirty="0">
                <a:solidFill>
                  <a:schemeClr val="tx1"/>
                </a:solidFill>
              </a:rPr>
              <a:t>The findings from this study can be used in formulation of policies regulating use of antibiotics during </a:t>
            </a:r>
            <a:r>
              <a:rPr lang="en-US" dirty="0" smtClean="0">
                <a:solidFill>
                  <a:schemeClr val="tx1"/>
                </a:solidFill>
              </a:rPr>
              <a:t>childbirth.</a:t>
            </a:r>
          </a:p>
          <a:p>
            <a:pPr marL="342900" indent="-342900" algn="just">
              <a:buFont typeface="Arial" panose="020B0604020202020204" pitchFamily="34" charset="0"/>
              <a:buChar char="•"/>
            </a:pPr>
            <a:endParaRPr lang="en-US" dirty="0">
              <a:solidFill>
                <a:schemeClr val="tx1"/>
              </a:solidFill>
            </a:endParaRPr>
          </a:p>
          <a:p>
            <a:endParaRPr lang="en-US" dirty="0"/>
          </a:p>
        </p:txBody>
      </p:sp>
    </p:spTree>
    <p:extLst>
      <p:ext uri="{BB962C8B-B14F-4D97-AF65-F5344CB8AC3E}">
        <p14:creationId xmlns:p14="http://schemas.microsoft.com/office/powerpoint/2010/main" val="2153454089"/>
      </p:ext>
    </p:extLst>
  </p:cSld>
  <p:clrMapOvr>
    <a:masterClrMapping/>
  </p:clrMapOvr>
  <mc:AlternateContent xmlns:mc="http://schemas.openxmlformats.org/markup-compatibility/2006">
    <mc:Choice xmlns:p14="http://schemas.microsoft.com/office/powerpoint/2010/main" Requires="p14">
      <p:transition spd="slow" p14:dur="2000" advTm="7841"/>
    </mc:Choice>
    <mc:Fallback>
      <p:transition spd="slow" advTm="7841"/>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4348" y="391578"/>
            <a:ext cx="10615964" cy="1140339"/>
          </a:xfrm>
        </p:spPr>
        <p:txBody>
          <a:bodyPr/>
          <a:lstStyle/>
          <a:p>
            <a:r>
              <a:rPr lang="en-US" dirty="0" smtClean="0">
                <a:solidFill>
                  <a:srgbClr val="00843D"/>
                </a:solidFill>
              </a:rPr>
              <a:t>Recommendations</a:t>
            </a:r>
            <a:endParaRPr lang="en-US" dirty="0">
              <a:solidFill>
                <a:srgbClr val="00843D"/>
              </a:solidFill>
            </a:endParaRPr>
          </a:p>
        </p:txBody>
      </p:sp>
      <p:sp>
        <p:nvSpPr>
          <p:cNvPr id="3" name="Text Placeholder 2"/>
          <p:cNvSpPr>
            <a:spLocks noGrp="1"/>
          </p:cNvSpPr>
          <p:nvPr>
            <p:ph type="body" idx="1"/>
          </p:nvPr>
        </p:nvSpPr>
        <p:spPr>
          <a:xfrm>
            <a:off x="879352" y="1353787"/>
            <a:ext cx="10515600" cy="3132694"/>
          </a:xfrm>
        </p:spPr>
        <p:txBody>
          <a:bodyPr/>
          <a:lstStyle/>
          <a:p>
            <a:pPr marL="342900" lvl="0" indent="-342900" algn="just">
              <a:buFont typeface="Arial" panose="020B0604020202020204" pitchFamily="34" charset="0"/>
              <a:buChar char="•"/>
            </a:pPr>
            <a:r>
              <a:rPr lang="en-US" dirty="0">
                <a:solidFill>
                  <a:schemeClr val="tx1"/>
                </a:solidFill>
              </a:rPr>
              <a:t>There is need to standardize the regimens for the antibiotics across all hospitals because different hospitals used different regiments of the antibiotics</a:t>
            </a:r>
          </a:p>
          <a:p>
            <a:pPr marL="342900" lvl="0" indent="-342900" algn="just">
              <a:buFont typeface="Arial" panose="020B0604020202020204" pitchFamily="34" charset="0"/>
              <a:buChar char="•"/>
            </a:pPr>
            <a:r>
              <a:rPr lang="en-US" dirty="0">
                <a:solidFill>
                  <a:schemeClr val="tx1"/>
                </a:solidFill>
              </a:rPr>
              <a:t>There is need for the ministry of health to come up with guidelines for antibiotics use during childbirth because some patients were started even on 2</a:t>
            </a:r>
            <a:r>
              <a:rPr lang="en-US" baseline="30000" dirty="0">
                <a:solidFill>
                  <a:schemeClr val="tx1"/>
                </a:solidFill>
              </a:rPr>
              <a:t>nd</a:t>
            </a:r>
            <a:r>
              <a:rPr lang="en-US" dirty="0">
                <a:solidFill>
                  <a:schemeClr val="tx1"/>
                </a:solidFill>
              </a:rPr>
              <a:t> line antibiotics. </a:t>
            </a:r>
          </a:p>
          <a:p>
            <a:pPr marL="342900" indent="-342900" algn="just">
              <a:buFont typeface="Arial" panose="020B0604020202020204" pitchFamily="34" charset="0"/>
              <a:buChar char="•"/>
            </a:pPr>
            <a:r>
              <a:rPr lang="en-US" dirty="0">
                <a:solidFill>
                  <a:schemeClr val="tx1"/>
                </a:solidFill>
              </a:rPr>
              <a:t>More studies need to be conducted on the subject especially in Kenya since there has not been such a study that has been conducted and very few in sub Saharan Africa and </a:t>
            </a:r>
            <a:r>
              <a:rPr lang="en-US" dirty="0" smtClean="0">
                <a:solidFill>
                  <a:schemeClr val="tx1"/>
                </a:solidFill>
              </a:rPr>
              <a:t>globally</a:t>
            </a:r>
          </a:p>
          <a:p>
            <a:pPr marL="342900" indent="-342900" algn="just">
              <a:buFont typeface="Arial" panose="020B0604020202020204" pitchFamily="34" charset="0"/>
              <a:buChar char="•"/>
            </a:pPr>
            <a:endParaRPr lang="en-US" dirty="0">
              <a:solidFill>
                <a:schemeClr val="tx1"/>
              </a:solidFill>
            </a:endParaRPr>
          </a:p>
          <a:p>
            <a:pPr marL="342900" indent="-342900" algn="just">
              <a:buFont typeface="Arial" panose="020B0604020202020204" pitchFamily="34" charset="0"/>
              <a:buChar char="•"/>
            </a:pPr>
            <a:endParaRPr lang="en-US" dirty="0" smtClean="0">
              <a:solidFill>
                <a:schemeClr val="tx1"/>
              </a:solidFill>
            </a:endParaRPr>
          </a:p>
          <a:p>
            <a:pPr marL="342900" indent="-342900" algn="just">
              <a:buFont typeface="Arial" panose="020B0604020202020204" pitchFamily="34" charset="0"/>
              <a:buChar char="•"/>
            </a:pPr>
            <a:endParaRPr lang="en-US" dirty="0">
              <a:solidFill>
                <a:schemeClr val="tx1"/>
              </a:solidFill>
            </a:endParaRPr>
          </a:p>
        </p:txBody>
      </p:sp>
    </p:spTree>
    <p:extLst>
      <p:ext uri="{BB962C8B-B14F-4D97-AF65-F5344CB8AC3E}">
        <p14:creationId xmlns:p14="http://schemas.microsoft.com/office/powerpoint/2010/main" val="3864034629"/>
      </p:ext>
    </p:extLst>
  </p:cSld>
  <p:clrMapOvr>
    <a:masterClrMapping/>
  </p:clrMapOvr>
  <mc:AlternateContent xmlns:mc="http://schemas.openxmlformats.org/markup-compatibility/2006">
    <mc:Choice xmlns:p14="http://schemas.microsoft.com/office/powerpoint/2010/main" Requires="p14">
      <p:transition spd="slow" p14:dur="2000" advTm="2503"/>
    </mc:Choice>
    <mc:Fallback>
      <p:transition spd="slow" advTm="2503"/>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3083" y="511797"/>
            <a:ext cx="10363200" cy="818239"/>
          </a:xfrm>
        </p:spPr>
        <p:txBody>
          <a:bodyPr>
            <a:normAutofit/>
          </a:bodyPr>
          <a:lstStyle/>
          <a:p>
            <a:pPr lvl="1" algn="l" rtl="0">
              <a:spcBef>
                <a:spcPct val="0"/>
              </a:spcBef>
            </a:pPr>
            <a:r>
              <a:rPr lang="en-US" sz="3600" b="1" dirty="0" smtClean="0">
                <a:solidFill>
                  <a:srgbClr val="00843D"/>
                </a:solidFill>
                <a:latin typeface="Times New Roman" panose="02020603050405020304" pitchFamily="18" charset="0"/>
                <a:cs typeface="Times New Roman" panose="02020603050405020304" pitchFamily="18" charset="0"/>
              </a:rPr>
              <a:t>LIMITATIONS OF THE STUDY</a:t>
            </a:r>
            <a:endParaRPr lang="en-US" sz="3200" dirty="0">
              <a:solidFill>
                <a:srgbClr val="00843D"/>
              </a:solidFill>
              <a:latin typeface="Times New Roman" panose="02020603050405020304" pitchFamily="18" charset="0"/>
              <a:cs typeface="Times New Roman" panose="02020603050405020304" pitchFamily="18" charset="0"/>
            </a:endParaRPr>
          </a:p>
        </p:txBody>
      </p:sp>
      <p:sp>
        <p:nvSpPr>
          <p:cNvPr id="3" name="Text Placeholder 2"/>
          <p:cNvSpPr>
            <a:spLocks noGrp="1"/>
          </p:cNvSpPr>
          <p:nvPr>
            <p:ph type="body" idx="1"/>
          </p:nvPr>
        </p:nvSpPr>
        <p:spPr>
          <a:xfrm>
            <a:off x="868082" y="1270659"/>
            <a:ext cx="10363200" cy="2756230"/>
          </a:xfrm>
        </p:spPr>
        <p:txBody>
          <a:bodyPr/>
          <a:lstStyle/>
          <a:p>
            <a:pPr marL="342900" lvl="0" indent="-342900" algn="just">
              <a:buFont typeface="Arial" panose="020B0604020202020204" pitchFamily="34" charset="0"/>
              <a:buChar char="•"/>
            </a:pPr>
            <a:r>
              <a:rPr lang="en-US" dirty="0" smtClean="0">
                <a:solidFill>
                  <a:schemeClr val="tx1"/>
                </a:solidFill>
              </a:rPr>
              <a:t>The Covid 19 was the major limiting factor to the study with the closing of all learning institutions; restriction of movement and social distancing, data collection was delayed for a significant period of time. </a:t>
            </a:r>
            <a:endParaRPr lang="en-US" sz="1800" dirty="0" smtClean="0">
              <a:solidFill>
                <a:schemeClr val="tx1"/>
              </a:solidFill>
            </a:endParaRPr>
          </a:p>
          <a:p>
            <a:pPr marL="342900" lvl="0" indent="-342900" algn="just">
              <a:buFont typeface="Arial" panose="020B0604020202020204" pitchFamily="34" charset="0"/>
              <a:buChar char="•"/>
            </a:pPr>
            <a:r>
              <a:rPr lang="en-US" dirty="0" smtClean="0">
                <a:solidFill>
                  <a:schemeClr val="tx1"/>
                </a:solidFill>
              </a:rPr>
              <a:t>Incomplete documentation was also a challenge during data collection; some files were disqualified because they did not contain the needed information. </a:t>
            </a:r>
            <a:endParaRPr lang="en-US" sz="1800" dirty="0" smtClean="0">
              <a:solidFill>
                <a:schemeClr val="tx1"/>
              </a:solidFill>
            </a:endParaRPr>
          </a:p>
          <a:p>
            <a:pPr marL="342900" lvl="0" indent="-342900" algn="just">
              <a:buFont typeface="Arial" panose="020B0604020202020204" pitchFamily="34" charset="0"/>
              <a:buChar char="•"/>
            </a:pPr>
            <a:r>
              <a:rPr lang="en-US" dirty="0" smtClean="0">
                <a:solidFill>
                  <a:schemeClr val="tx1"/>
                </a:solidFill>
              </a:rPr>
              <a:t>During literature review, it was difficult to find enough literature since there is no such research that has been conducted in Kenya on antibiotics use during childbirth. </a:t>
            </a:r>
            <a:endParaRPr lang="en-US" sz="1800" dirty="0" smtClean="0">
              <a:solidFill>
                <a:schemeClr val="tx1"/>
              </a:solidFill>
            </a:endParaRPr>
          </a:p>
          <a:p>
            <a:endParaRPr lang="en-US" dirty="0"/>
          </a:p>
        </p:txBody>
      </p:sp>
    </p:spTree>
    <p:extLst>
      <p:ext uri="{BB962C8B-B14F-4D97-AF65-F5344CB8AC3E}">
        <p14:creationId xmlns:p14="http://schemas.microsoft.com/office/powerpoint/2010/main" val="3408474355"/>
      </p:ext>
    </p:extLst>
  </p:cSld>
  <p:clrMapOvr>
    <a:masterClrMapping/>
  </p:clrMapOvr>
  <mc:AlternateContent xmlns:mc="http://schemas.openxmlformats.org/markup-compatibility/2006">
    <mc:Choice xmlns:p14="http://schemas.microsoft.com/office/powerpoint/2010/main" Requires="p14">
      <p:transition spd="slow" p14:dur="2000" advTm="6453"/>
    </mc:Choice>
    <mc:Fallback>
      <p:transition spd="slow" advTm="645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9333" y="428669"/>
            <a:ext cx="10363200" cy="877617"/>
          </a:xfrm>
        </p:spPr>
        <p:txBody>
          <a:bodyPr/>
          <a:lstStyle/>
          <a:p>
            <a:r>
              <a:rPr lang="en-US" dirty="0" smtClean="0">
                <a:solidFill>
                  <a:srgbClr val="369D68"/>
                </a:solidFill>
              </a:rPr>
              <a:t>Acknowledgment</a:t>
            </a:r>
            <a:endParaRPr lang="en-US" dirty="0">
              <a:solidFill>
                <a:srgbClr val="369D68"/>
              </a:solidFill>
            </a:endParaRPr>
          </a:p>
        </p:txBody>
      </p:sp>
      <p:sp>
        <p:nvSpPr>
          <p:cNvPr id="3" name="Text Placeholder 2"/>
          <p:cNvSpPr>
            <a:spLocks noGrp="1"/>
          </p:cNvSpPr>
          <p:nvPr>
            <p:ph type="body" idx="1"/>
          </p:nvPr>
        </p:nvSpPr>
        <p:spPr>
          <a:xfrm>
            <a:off x="939333" y="1294410"/>
            <a:ext cx="10363200" cy="1615044"/>
          </a:xfrm>
        </p:spPr>
        <p:txBody>
          <a:bodyPr/>
          <a:lstStyle/>
          <a:p>
            <a:pPr marL="342900" indent="-342900">
              <a:buFont typeface="Arial" panose="020B0604020202020204" pitchFamily="34" charset="0"/>
              <a:buChar char="•"/>
            </a:pPr>
            <a:r>
              <a:rPr lang="en-US" dirty="0" smtClean="0">
                <a:solidFill>
                  <a:schemeClr val="tx1"/>
                </a:solidFill>
              </a:rPr>
              <a:t>DR Rachel Kimani</a:t>
            </a:r>
          </a:p>
          <a:p>
            <a:pPr marL="342900" indent="-342900">
              <a:buFont typeface="Arial" panose="020B0604020202020204" pitchFamily="34" charset="0"/>
              <a:buChar char="•"/>
            </a:pPr>
            <a:r>
              <a:rPr lang="en-US" dirty="0">
                <a:solidFill>
                  <a:schemeClr val="tx1"/>
                </a:solidFill>
              </a:rPr>
              <a:t>M</a:t>
            </a:r>
            <a:r>
              <a:rPr lang="en-US" dirty="0" smtClean="0">
                <a:solidFill>
                  <a:schemeClr val="tx1"/>
                </a:solidFill>
              </a:rPr>
              <a:t>anagement</a:t>
            </a:r>
            <a:r>
              <a:rPr lang="en-US" dirty="0">
                <a:solidFill>
                  <a:schemeClr val="tx1"/>
                </a:solidFill>
              </a:rPr>
              <a:t>, leadership and the staff of The Aga Khan University hospital, Nairobi, Pumwani Maternity hospital and Kihara level IV hospital </a:t>
            </a:r>
            <a:endParaRPr lang="en-US" dirty="0" smtClean="0">
              <a:solidFill>
                <a:schemeClr val="tx1"/>
              </a:solidFill>
            </a:endParaRPr>
          </a:p>
          <a:p>
            <a:pPr marL="342900" indent="-342900">
              <a:buFont typeface="Arial" panose="020B0604020202020204" pitchFamily="34" charset="0"/>
              <a:buChar char="•"/>
            </a:pPr>
            <a:r>
              <a:rPr lang="en-US" dirty="0" smtClean="0">
                <a:solidFill>
                  <a:schemeClr val="tx1"/>
                </a:solidFill>
              </a:rPr>
              <a:t>Team members (BScM 2021 June Class)</a:t>
            </a:r>
            <a:endParaRPr lang="en-US" dirty="0">
              <a:solidFill>
                <a:schemeClr val="tx1"/>
              </a:solidFill>
            </a:endParaRPr>
          </a:p>
        </p:txBody>
      </p:sp>
    </p:spTree>
    <p:extLst>
      <p:ext uri="{BB962C8B-B14F-4D97-AF65-F5344CB8AC3E}">
        <p14:creationId xmlns:p14="http://schemas.microsoft.com/office/powerpoint/2010/main" val="4031919930"/>
      </p:ext>
    </p:extLst>
  </p:cSld>
  <p:clrMapOvr>
    <a:masterClrMapping/>
  </p:clrMapOvr>
  <mc:AlternateContent xmlns:mc="http://schemas.openxmlformats.org/markup-compatibility/2006">
    <mc:Choice xmlns:p14="http://schemas.microsoft.com/office/powerpoint/2010/main" Requires="p14">
      <p:transition spd="slow" p14:dur="2000" advTm="1964"/>
    </mc:Choice>
    <mc:Fallback>
      <p:transition spd="slow" advTm="1964"/>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AE14A96289B0E418393544ADF8530F8" ma:contentTypeVersion="2" ma:contentTypeDescription="Create a new document." ma:contentTypeScope="" ma:versionID="0c4f5b938cb505bc48d66bccbc37709a">
  <xsd:schema xmlns:xsd="http://www.w3.org/2001/XMLSchema" xmlns:xs="http://www.w3.org/2001/XMLSchema" xmlns:p="http://schemas.microsoft.com/office/2006/metadata/properties" xmlns:ns1="http://schemas.microsoft.com/sharepoint/v3" xmlns:ns2="b4419758-8a30-462b-a703-e2b3e7f503de" targetNamespace="http://schemas.microsoft.com/office/2006/metadata/properties" ma:root="true" ma:fieldsID="5fe006c7ae255c140f9386cc930d6f42" ns1:_="" ns2:_="">
    <xsd:import namespace="http://schemas.microsoft.com/sharepoint/v3"/>
    <xsd:import namespace="b4419758-8a30-462b-a703-e2b3e7f503de"/>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419758-8a30-462b-a703-e2b3e7f503d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DF1D9C-F218-4E6C-A4A0-EF651C655D51}">
  <ds:schemaRefs>
    <ds:schemaRef ds:uri="http://schemas.microsoft.com/office/2006/metadata/properties"/>
    <ds:schemaRef ds:uri="http://schemas.microsoft.com/office/infopath/2007/PartnerControls"/>
    <ds:schemaRef ds:uri="http://schemas.microsoft.com/office/2006/documentManagement/types"/>
    <ds:schemaRef ds:uri="http://purl.org/dc/terms/"/>
    <ds:schemaRef ds:uri="http://schemas.microsoft.com/sharepoint/v3"/>
    <ds:schemaRef ds:uri="http://purl.org/dc/dcmitype/"/>
    <ds:schemaRef ds:uri="http://purl.org/dc/elements/1.1/"/>
    <ds:schemaRef ds:uri="68ad8a92-5577-4143-ad86-febd52aa0919"/>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57BA3C7F-AE72-4D57-8923-87F79F0CCD6F}">
  <ds:schemaRefs>
    <ds:schemaRef ds:uri="http://schemas.microsoft.com/sharepoint/v3/contenttype/forms"/>
  </ds:schemaRefs>
</ds:datastoreItem>
</file>

<file path=customXml/itemProps3.xml><?xml version="1.0" encoding="utf-8"?>
<ds:datastoreItem xmlns:ds="http://schemas.openxmlformats.org/officeDocument/2006/customXml" ds:itemID="{35D6DFB8-F7E4-494B-8989-61E9E2881624}"/>
</file>

<file path=docProps/app.xml><?xml version="1.0" encoding="utf-8"?>
<Properties xmlns="http://schemas.openxmlformats.org/officeDocument/2006/extended-properties" xmlns:vt="http://schemas.openxmlformats.org/officeDocument/2006/docPropsVTypes">
  <Template/>
  <TotalTime>4558</TotalTime>
  <Words>869</Words>
  <Application>Microsoft Office PowerPoint</Application>
  <PresentationFormat>Custom</PresentationFormat>
  <Paragraphs>140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PREVALENCE OF ANTIBIOTICS PRESCRIPTION AMONG WOMEN DURING CHILDBIRTH IN PUMWANI MATERNITY HOSPITAL, THE AGA KHAN UNIVERSITY HOSPITAL,  NAIROBI AND KIHARA SUB COUNTY HOSPITAL- A RETROSPECTIVE STUDY Author: George Ireri- KRCHN, BScM  Affiliation: AKUH, N </vt:lpstr>
      <vt:lpstr>INTRODUCTION</vt:lpstr>
      <vt:lpstr>Introduction Cont.…… </vt:lpstr>
      <vt:lpstr>Method:</vt:lpstr>
      <vt:lpstr>Results</vt:lpstr>
      <vt:lpstr>Conclusion</vt:lpstr>
      <vt:lpstr>Recommendations</vt:lpstr>
      <vt:lpstr>LIMITATIONS OF THE STUDY</vt:lpstr>
      <vt:lpstr>Acknowledgment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volunteer.pa</dc:creator>
  <cp:lastModifiedBy>user</cp:lastModifiedBy>
  <cp:revision>46</cp:revision>
  <dcterms:created xsi:type="dcterms:W3CDTF">2018-09-18T06:29:16Z</dcterms:created>
  <dcterms:modified xsi:type="dcterms:W3CDTF">2021-11-23T15:43:40Z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0x010100FAE14A96289B0E418393544ADF8530F8</vt:lpwstr>
  </property>
</Properties>
</file>