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0" r:id="rId5"/>
    <p:sldId id="269" r:id="rId6"/>
    <p:sldId id="270" r:id="rId7"/>
    <p:sldId id="274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OUP%202%20HEPI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Neonatal</a:t>
            </a:r>
            <a:r>
              <a:rPr lang="en-US" baseline="0" dirty="0" smtClean="0"/>
              <a:t> Outcomes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026646125756022"/>
          <c:y val="0.13092864043251548"/>
          <c:w val="0.38251416942447414"/>
          <c:h val="0.82977314927605694"/>
        </c:manualLayout>
      </c:layout>
      <c:pie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5C-43CB-83E0-6D2A65EA4E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5C-43CB-83E0-6D2A65EA4E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5C-43CB-83E0-6D2A65EA4E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5C-43CB-83E0-6D2A65EA4E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55C-43CB-83E0-6D2A65EA4E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55C-43CB-83E0-6D2A65EA4EB6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Sheet3!$A$2:$A$7</c:f>
              <c:strCache>
                <c:ptCount val="6"/>
                <c:pt idx="0">
                  <c:v>MAS</c:v>
                </c:pt>
                <c:pt idx="1">
                  <c:v>Birth asphyxia</c:v>
                </c:pt>
                <c:pt idx="2">
                  <c:v>RDS, Birth asphyxia </c:v>
                </c:pt>
                <c:pt idx="3">
                  <c:v>Neonatal Sepsis</c:v>
                </c:pt>
                <c:pt idx="4">
                  <c:v>Neonatal Sepsis, MAS</c:v>
                </c:pt>
                <c:pt idx="5">
                  <c:v>No complications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5C-43CB-83E0-6D2A65EA4E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3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0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1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3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42B2-9E91-4FF8-82BB-F70833481E5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78F1-E0A6-4501-A94E-77FED6A3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4407-E476-429E-960C-873538A7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4" y="265043"/>
            <a:ext cx="10482470" cy="189093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 OF NEONATES BORN THROUGH MECONUIM STAINED AMNIOTIC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FLUID (MSAF)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THIKA LEVEL  5 HOSPITAL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0EE34-E731-4283-96CE-4741F3F19D92}"/>
              </a:ext>
            </a:extLst>
          </p:cNvPr>
          <p:cNvSpPr txBox="1"/>
          <p:nvPr/>
        </p:nvSpPr>
        <p:spPr>
          <a:xfrm>
            <a:off x="313952" y="3795441"/>
            <a:ext cx="108046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Jomo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Kenyatta University of Agriculture and Technology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Mogaka</a:t>
            </a:r>
            <a:r>
              <a:rPr lang="en-US" sz="1600" dirty="0" smtClean="0">
                <a:solidFill>
                  <a:srgbClr val="FFFF00"/>
                </a:solidFill>
              </a:rPr>
              <a:t> Nyabuto </a:t>
            </a:r>
            <a:r>
              <a:rPr lang="en-US" sz="1600" dirty="0" err="1" smtClean="0">
                <a:solidFill>
                  <a:srgbClr val="FFFF00"/>
                </a:solidFill>
              </a:rPr>
              <a:t>BScN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>
                <a:solidFill>
                  <a:srgbClr val="FFFF00"/>
                </a:solidFill>
              </a:rPr>
              <a:t>Ruguru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Kimani </a:t>
            </a:r>
            <a:r>
              <a:rPr lang="en-US" sz="1600" dirty="0" err="1" smtClean="0">
                <a:solidFill>
                  <a:srgbClr val="FFFF00"/>
                </a:solidFill>
              </a:rPr>
              <a:t>MBChB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>
                <a:solidFill>
                  <a:srgbClr val="FFFF00"/>
                </a:solidFill>
              </a:rPr>
              <a:t>Tulienge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Wafula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BScPharm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>
                <a:solidFill>
                  <a:srgbClr val="FFFF00"/>
                </a:solidFill>
              </a:rPr>
              <a:t>Chepkoech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Merryline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BScN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>
                <a:solidFill>
                  <a:srgbClr val="FFFF00"/>
                </a:solidFill>
              </a:rPr>
              <a:t>Mwangi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Wanjiku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MBChB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Nyakio</a:t>
            </a:r>
            <a:r>
              <a:rPr lang="en-US" sz="1600" dirty="0" smtClean="0">
                <a:solidFill>
                  <a:srgbClr val="FFFF00"/>
                </a:solidFill>
              </a:rPr>
              <a:t> Fiona </a:t>
            </a:r>
            <a:r>
              <a:rPr lang="en-US" sz="1600" dirty="0" err="1">
                <a:solidFill>
                  <a:srgbClr val="FFFF00"/>
                </a:solidFill>
              </a:rPr>
              <a:t>BScPharm</a:t>
            </a:r>
            <a:endParaRPr lang="en-US" sz="1600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Correspondence</a:t>
            </a:r>
            <a:r>
              <a:rPr lang="en-US" sz="1600" dirty="0">
                <a:solidFill>
                  <a:srgbClr val="FFFF00"/>
                </a:solidFill>
              </a:rPr>
              <a:t>: </a:t>
            </a:r>
            <a:r>
              <a:rPr lang="en-US" sz="1600" dirty="0" err="1">
                <a:solidFill>
                  <a:srgbClr val="FFFF00"/>
                </a:solidFill>
              </a:rPr>
              <a:t>Mogaka</a:t>
            </a:r>
            <a:r>
              <a:rPr lang="en-US" sz="1600" dirty="0">
                <a:solidFill>
                  <a:srgbClr val="FFFF00"/>
                </a:solidFill>
              </a:rPr>
              <a:t> Nyabuto College of Health Sciences, JKUAT, Kenya. Email: fedinandnyabuto@gmail.com</a:t>
            </a:r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PastedGraphi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89887" cy="10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344" y="1"/>
            <a:ext cx="1438656" cy="11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0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18456"/>
            <a:ext cx="10918823" cy="10531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057274"/>
            <a:ext cx="10918823" cy="56864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Meconium Stained Amniotic Fluid in Kenya is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12.7%</a:t>
            </a:r>
            <a:r>
              <a:rPr lang="en-US" baseline="30000" dirty="0" smtClean="0"/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aseline="300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reported in Asia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6.5%</a:t>
            </a:r>
            <a:r>
              <a:rPr lang="en-US" baseline="30000" dirty="0" smtClean="0"/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complications of Meconium Stained Amniotic Fluid  include Meconium Aspiration Syndrome, Persistent Pulmonary Hypertension of the Newborn 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en-US" sz="2400" baseline="30000" dirty="0"/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carried out include suctioning of the nose and mouth and also use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  <a:r>
              <a:rPr lang="en-US" baseline="30000" dirty="0" smtClean="0"/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factors: prolonged labour,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postdatism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rapture of membranes, gestational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baseline="30000" dirty="0" smtClean="0"/>
              <a:t>3.</a:t>
            </a:r>
            <a:endParaRPr lang="en-US" dirty="0"/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Addisu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D.,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Asres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Gedefaw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Asmer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(2018). Prevalence of meconium-stained amniotic fluid and its associated factors among women who gave birth at term in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Felege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Hiwot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comprehensive specialized referral hospital, North West Ethiopia: a facility based cross-sectional study. </a:t>
            </a:r>
            <a:r>
              <a:rPr lang="en-US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BMC Pregnancy and Childbirth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(1). https://doi.org/10.1186/s12884-018-2056-y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Shrestha, A., Singh, S. D., &amp;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Tamrakar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(2018). Associated factors and outcome of babies born through meconium stained amniotic fluid. </a:t>
            </a:r>
            <a:r>
              <a:rPr lang="en-US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Kathmandu </a:t>
            </a:r>
            <a:r>
              <a:rPr lang="en-US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</a:t>
            </a:r>
            <a:r>
              <a:rPr lang="en-US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 J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65-8.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Patel, S., Patel, B., Shah, A.,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Jani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&amp;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Jani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(2020). Prevalence of meconium stained amniotic fluid and meconium aspiration syndrome according to gestational age and parity of mother.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0" y="5047488"/>
            <a:ext cx="12192000" cy="6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0"/>
            <a:ext cx="10747373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AND PURPOSE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821635"/>
            <a:ext cx="11558587" cy="5864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Objective</a:t>
            </a:r>
            <a:r>
              <a:rPr lang="x-none" b="1" dirty="0"/>
              <a:t>: </a:t>
            </a:r>
            <a:r>
              <a:rPr lang="en-US" sz="3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determine outcomes of neonates born through meconium-stained amniotic fluid at Thika Level 5 Hospital in the maternity and new born unit in </a:t>
            </a:r>
            <a:r>
              <a:rPr lang="en-US" sz="3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June</a:t>
            </a:r>
            <a:r>
              <a:rPr lang="en-US" sz="31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sz="3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August</a:t>
            </a:r>
            <a:r>
              <a:rPr lang="en-US" sz="31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31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admission of neonates who only have meconium exposure and not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aspiration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strenuous to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due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large number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 unit admissions.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reviews, to reduce meconium stained amniotic fluid-related morbidities and mortalities.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100" dirty="0"/>
          </a:p>
          <a:p>
            <a:pPr marL="0" indent="0">
              <a:buNone/>
            </a:pPr>
            <a:r>
              <a:rPr lang="en-US" b="1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1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378"/>
            <a:ext cx="10515600" cy="4833585"/>
          </a:xfrm>
          <a:blipFill dpi="0" rotWithShape="1">
            <a:blip r:embed="rId3">
              <a:alphaModFix amt="22000"/>
            </a:blip>
            <a:srcRect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site: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Thika Level 5 Hospital, Kiambu County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-directional study design - compared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prospective(21)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retrospective(21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population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 mothers admitted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ward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5 Hospital. All neonates who were in the neonatal ward.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Total Population Sampling.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pre-designed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filled by reviewing clinical notes.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and analysis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Microsoft Excel program and SPSS version 26.0 for analysis.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presentation: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Tables, graphs and a pie charts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2" y="2675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670 deliveries were recorded from June 19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Aug 19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(6.78%) births were reported to have MSAF.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meconium stained amniotic fluid was graded at 3 levels, with the Grade 3 being more common at (n=22, 52.38%), Grade 2 (n=15, 35.7%) and Grade 1(n=5, 11.9%)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n=26, 61.9%) had received some resuscitation measures, involving BVM, suctioning and warming.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(n=20, 47.6%) had complications and (n=15, 35.7%) necessitating admission in the new born unit.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(n=22, 52.3%) of the neonates with MSAF did not develop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0020"/>
            <a:ext cx="5157787" cy="823912"/>
          </a:xfrm>
        </p:spPr>
        <p:txBody>
          <a:bodyPr/>
          <a:lstStyle/>
          <a:p>
            <a:r>
              <a:rPr lang="en-US" dirty="0"/>
              <a:t>Gestational Age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4611" y="354977"/>
            <a:ext cx="5180966" cy="761324"/>
          </a:xfrm>
        </p:spPr>
        <p:txBody>
          <a:bodyPr/>
          <a:lstStyle/>
          <a:p>
            <a:r>
              <a:rPr lang="en-US" dirty="0"/>
              <a:t>Grade of </a:t>
            </a:r>
            <a:r>
              <a:rPr lang="en-US" dirty="0" err="1"/>
              <a:t>MSAF</a:t>
            </a:r>
            <a:endParaRPr lang="fr-F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" y="1178669"/>
            <a:ext cx="3419538" cy="447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51" y="1373604"/>
            <a:ext cx="3273869" cy="45029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74073339"/>
              </p:ext>
            </p:extLst>
          </p:nvPr>
        </p:nvGraphicFramePr>
        <p:xfrm>
          <a:off x="7449312" y="826731"/>
          <a:ext cx="4474464" cy="519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982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17E4-D735-4EE3-89BA-FEAE22C9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LIMITATIONS</a:t>
            </a:r>
            <a:endParaRPr lang="en-K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BC2A-977A-4B12-8B25-43A2610AB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association between the children who underwent resuscitation and those that developed complications ( n=26,61.9%). (p=0.038)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interventions included: suctioning , bag ventilation with mask,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warming, vital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physical examination.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study,20 neonates had complications (n=5,11.9%) with asphyxia being the most common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data available from the retrospective data set due to incompletely filled patient forms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was conducted for only 2 months due to time constraint and generalization of findings for the hospital may be compromised by seasonal variations.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8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>
              <a:alphaModFix amt="17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intervention upon meconium-exposure was resuscitation.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resuscitation linked to increased complications.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 professional education and training for healthcare providers, maternity department, on resuscitation measures and meconium grading.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studies for longer periods and larger samples.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 Quality improvement on documentation and management of babies born through meconium-stained amniotic fluid (MSAF).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Almighty.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Health-Professional Education Partnership Initiative (HEPI) - Kenya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collaborative institutions.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 – Dr. Lusweti (Consultant Pediatrician TLVH), Dr. Makworo (Senior Lecturer SoN, JKUAT), Dr. Penina Kanario.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JKUAT (SoMed, SoN, SoPharm, ERC.)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TLVH Administration and Maternity unit (LW &amp; NBU).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6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14A96289B0E418393544ADF8530F8" ma:contentTypeVersion="2" ma:contentTypeDescription="Create a new document." ma:contentTypeScope="" ma:versionID="0c4f5b938cb505bc48d66bccbc37709a">
  <xsd:schema xmlns:xsd="http://www.w3.org/2001/XMLSchema" xmlns:xs="http://www.w3.org/2001/XMLSchema" xmlns:p="http://schemas.microsoft.com/office/2006/metadata/properties" xmlns:ns1="http://schemas.microsoft.com/sharepoint/v3" xmlns:ns2="b4419758-8a30-462b-a703-e2b3e7f503de" targetNamespace="http://schemas.microsoft.com/office/2006/metadata/properties" ma:root="true" ma:fieldsID="5fe006c7ae255c140f9386cc930d6f42" ns1:_="" ns2:_="">
    <xsd:import namespace="http://schemas.microsoft.com/sharepoint/v3"/>
    <xsd:import namespace="b4419758-8a30-462b-a703-e2b3e7f503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9758-8a30-462b-a703-e2b3e7f50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F6B295-8B93-463B-AC0E-3D1C4EEEC840}"/>
</file>

<file path=customXml/itemProps2.xml><?xml version="1.0" encoding="utf-8"?>
<ds:datastoreItem xmlns:ds="http://schemas.openxmlformats.org/officeDocument/2006/customXml" ds:itemID="{2ACD9765-2BC6-4DEB-B2B4-D5FA1B4EAC0C}"/>
</file>

<file path=customXml/itemProps3.xml><?xml version="1.0" encoding="utf-8"?>
<ds:datastoreItem xmlns:ds="http://schemas.openxmlformats.org/officeDocument/2006/customXml" ds:itemID="{29F44976-6543-4A4A-A37C-7D4EB1614579}"/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779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OUTCOMES OF NEONATES BORN THROUGH MECONUIM STAINED AMNIOTIC FLUID (MSAF) AT THIKA LEVEL  5 HOSPITAL</vt:lpstr>
      <vt:lpstr>BACKGROUND INFORMATION</vt:lpstr>
      <vt:lpstr>OBJECTIVE AND PURPOSE</vt:lpstr>
      <vt:lpstr>METHODOLOGY</vt:lpstr>
      <vt:lpstr>RESULTS</vt:lpstr>
      <vt:lpstr>PowerPoint Presentation</vt:lpstr>
      <vt:lpstr>DISCUSSION AND LIMITATIONS</vt:lpstr>
      <vt:lpstr>CONCLUSION AND RECOMMENDATIONS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OF NEONATES BORN THROUGH MECONUIM STAINED AMNIOTIC FLUID AT THIKA LEVEL  5 HOSPITAL</dc:title>
  <dc:creator>HP</dc:creator>
  <cp:lastModifiedBy>Hp</cp:lastModifiedBy>
  <cp:revision>42</cp:revision>
  <dcterms:created xsi:type="dcterms:W3CDTF">2021-09-02T03:16:07Z</dcterms:created>
  <dcterms:modified xsi:type="dcterms:W3CDTF">2021-11-24T04:19:28Z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0x010100FAE14A96289B0E418393544ADF8530F8</vt:lpwstr>
  </property>
</Properties>
</file>