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6" r:id="rId5"/>
    <p:sldId id="257" r:id="rId6"/>
    <p:sldId id="311" r:id="rId7"/>
    <p:sldId id="313" r:id="rId8"/>
    <p:sldId id="280" r:id="rId9"/>
    <p:sldId id="314" r:id="rId10"/>
    <p:sldId id="281" r:id="rId11"/>
    <p:sldId id="282" r:id="rId12"/>
    <p:sldId id="315" r:id="rId13"/>
    <p:sldId id="293" r:id="rId14"/>
    <p:sldId id="294" r:id="rId15"/>
    <p:sldId id="316" r:id="rId16"/>
    <p:sldId id="318" r:id="rId17"/>
    <p:sldId id="319" r:id="rId18"/>
    <p:sldId id="321" r:id="rId19"/>
    <p:sldId id="3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23F"/>
    <a:srgbClr val="00843D"/>
    <a:srgbClr val="FFCC00"/>
    <a:srgbClr val="369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6496" autoAdjust="0"/>
  </p:normalViewPr>
  <p:slideViewPr>
    <p:cSldViewPr snapToGrid="0">
      <p:cViewPr>
        <p:scale>
          <a:sx n="50" d="100"/>
          <a:sy n="50" d="100"/>
        </p:scale>
        <p:origin x="1310"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00ACE-691A-4728-AE53-96E3F479C4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00F9F9-6855-4E61-9923-29B1516993ED}">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sz="3200" dirty="0" smtClean="0">
              <a:solidFill>
                <a:schemeClr val="tx1"/>
              </a:solidFill>
            </a:rPr>
            <a:t>Is an outpatient tele neurology service feasible within the tertiary level Aga-Khan University Hospital?</a:t>
          </a:r>
        </a:p>
        <a:p>
          <a:pPr rtl="0"/>
          <a:endParaRPr lang="en-GB" sz="5400" dirty="0"/>
        </a:p>
      </dgm:t>
    </dgm:pt>
    <dgm:pt modelId="{C92E19E9-1063-4E0C-8A07-AEF17DDCE923}" type="parTrans" cxnId="{2A7C330C-757E-4B5B-A5EB-025B60B13718}">
      <dgm:prSet/>
      <dgm:spPr/>
      <dgm:t>
        <a:bodyPr/>
        <a:lstStyle/>
        <a:p>
          <a:endParaRPr lang="en-US"/>
        </a:p>
      </dgm:t>
    </dgm:pt>
    <dgm:pt modelId="{E3D9B8B3-8E8E-4555-9CAC-47338A1DE40A}" type="sibTrans" cxnId="{2A7C330C-757E-4B5B-A5EB-025B60B13718}">
      <dgm:prSet/>
      <dgm:spPr/>
      <dgm:t>
        <a:bodyPr/>
        <a:lstStyle/>
        <a:p>
          <a:endParaRPr lang="en-US"/>
        </a:p>
      </dgm:t>
    </dgm:pt>
    <dgm:pt modelId="{C2211E3A-D403-4301-B58A-DBE112E83EAA}" type="pres">
      <dgm:prSet presAssocID="{E0B00ACE-691A-4728-AE53-96E3F479C4CE}" presName="linear" presStyleCnt="0">
        <dgm:presLayoutVars>
          <dgm:animLvl val="lvl"/>
          <dgm:resizeHandles val="exact"/>
        </dgm:presLayoutVars>
      </dgm:prSet>
      <dgm:spPr/>
      <dgm:t>
        <a:bodyPr/>
        <a:lstStyle/>
        <a:p>
          <a:endParaRPr lang="en-US"/>
        </a:p>
      </dgm:t>
    </dgm:pt>
    <dgm:pt modelId="{20B1F8EC-99CC-4174-B5FD-D1F562CC87CB}" type="pres">
      <dgm:prSet presAssocID="{3B00F9F9-6855-4E61-9923-29B1516993ED}" presName="parentText" presStyleLbl="node1" presStyleIdx="0" presStyleCnt="1">
        <dgm:presLayoutVars>
          <dgm:chMax val="0"/>
          <dgm:bulletEnabled val="1"/>
        </dgm:presLayoutVars>
      </dgm:prSet>
      <dgm:spPr/>
      <dgm:t>
        <a:bodyPr/>
        <a:lstStyle/>
        <a:p>
          <a:endParaRPr lang="en-US"/>
        </a:p>
      </dgm:t>
    </dgm:pt>
  </dgm:ptLst>
  <dgm:cxnLst>
    <dgm:cxn modelId="{56FF8340-C886-499A-9479-CD9C0C5AB196}" type="presOf" srcId="{E0B00ACE-691A-4728-AE53-96E3F479C4CE}" destId="{C2211E3A-D403-4301-B58A-DBE112E83EAA}" srcOrd="0" destOrd="0" presId="urn:microsoft.com/office/officeart/2005/8/layout/vList2"/>
    <dgm:cxn modelId="{2A7C330C-757E-4B5B-A5EB-025B60B13718}" srcId="{E0B00ACE-691A-4728-AE53-96E3F479C4CE}" destId="{3B00F9F9-6855-4E61-9923-29B1516993ED}" srcOrd="0" destOrd="0" parTransId="{C92E19E9-1063-4E0C-8A07-AEF17DDCE923}" sibTransId="{E3D9B8B3-8E8E-4555-9CAC-47338A1DE40A}"/>
    <dgm:cxn modelId="{274DB4BF-6832-496D-9E7F-E2C0FD646B72}" type="presOf" srcId="{3B00F9F9-6855-4E61-9923-29B1516993ED}" destId="{20B1F8EC-99CC-4174-B5FD-D1F562CC87CB}" srcOrd="0" destOrd="0" presId="urn:microsoft.com/office/officeart/2005/8/layout/vList2"/>
    <dgm:cxn modelId="{33B8A9A6-114F-4EEB-8877-2E0D4758EB6B}" type="presParOf" srcId="{C2211E3A-D403-4301-B58A-DBE112E83EAA}" destId="{20B1F8EC-99CC-4174-B5FD-D1F562CC87C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7B78A-E5C6-455F-B12F-BCD1D622B15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C97F3C-4F5A-416E-9FB8-252873F6FD3D}">
      <dgm:prSet/>
      <dgm:spPr/>
      <dgm:t>
        <a:bodyPr/>
        <a:lstStyle/>
        <a:p>
          <a:pPr rtl="0"/>
          <a:endParaRPr lang="en-US" b="1" dirty="0" smtClean="0"/>
        </a:p>
        <a:p>
          <a:pPr rtl="0"/>
          <a:r>
            <a:rPr lang="en-US" b="1" dirty="0" smtClean="0"/>
            <a:t>Primary objective </a:t>
          </a:r>
          <a:endParaRPr lang="en-GB" dirty="0"/>
        </a:p>
      </dgm:t>
    </dgm:pt>
    <dgm:pt modelId="{C1FED0BA-EF24-4459-9866-057ED1C0220D}" type="parTrans" cxnId="{1E081619-D74D-4EC2-BAB5-FA0B03766D4B}">
      <dgm:prSet/>
      <dgm:spPr/>
      <dgm:t>
        <a:bodyPr/>
        <a:lstStyle/>
        <a:p>
          <a:endParaRPr lang="en-US"/>
        </a:p>
      </dgm:t>
    </dgm:pt>
    <dgm:pt modelId="{91AA6C6D-D81C-4371-97A7-C5B2D340CBAF}" type="sibTrans" cxnId="{1E081619-D74D-4EC2-BAB5-FA0B03766D4B}">
      <dgm:prSet/>
      <dgm:spPr/>
      <dgm:t>
        <a:bodyPr/>
        <a:lstStyle/>
        <a:p>
          <a:endParaRPr lang="en-US"/>
        </a:p>
      </dgm:t>
    </dgm:pt>
    <dgm:pt modelId="{394D2324-51A5-4BFA-90EB-1529B854AEBF}">
      <dgm:prSet/>
      <dgm:spPr/>
      <dgm:t>
        <a:bodyPr/>
        <a:lstStyle/>
        <a:p>
          <a:pPr rtl="0"/>
          <a:endParaRPr lang="en-GB" dirty="0" smtClean="0"/>
        </a:p>
        <a:p>
          <a:pPr rtl="0"/>
          <a:endParaRPr lang="en-GB" dirty="0" smtClean="0"/>
        </a:p>
        <a:p>
          <a:pPr rtl="0"/>
          <a:r>
            <a:rPr lang="en-US" dirty="0" smtClean="0"/>
            <a:t>To determine patient satisfaction in engaging with the proposed tele-neurology service.</a:t>
          </a:r>
          <a:endParaRPr lang="en-GB" dirty="0"/>
        </a:p>
      </dgm:t>
    </dgm:pt>
    <dgm:pt modelId="{61C17056-3736-47A9-8D69-3D5BB790315E}" type="parTrans" cxnId="{5D27287A-8B53-4AB5-A258-4AC2F8848555}">
      <dgm:prSet/>
      <dgm:spPr/>
      <dgm:t>
        <a:bodyPr/>
        <a:lstStyle/>
        <a:p>
          <a:endParaRPr lang="en-US"/>
        </a:p>
      </dgm:t>
    </dgm:pt>
    <dgm:pt modelId="{F9000891-12A1-4201-BC23-6E6BD77BDD7C}" type="sibTrans" cxnId="{5D27287A-8B53-4AB5-A258-4AC2F8848555}">
      <dgm:prSet/>
      <dgm:spPr/>
      <dgm:t>
        <a:bodyPr/>
        <a:lstStyle/>
        <a:p>
          <a:endParaRPr lang="en-US"/>
        </a:p>
      </dgm:t>
    </dgm:pt>
    <dgm:pt modelId="{5D44D185-C8FA-4CF0-90DC-8A4DD5159DC6}">
      <dgm:prSet/>
      <dgm:spPr/>
      <dgm:t>
        <a:bodyPr/>
        <a:lstStyle/>
        <a:p>
          <a:pPr rtl="0"/>
          <a:r>
            <a:rPr lang="en-US" b="1" dirty="0" smtClean="0"/>
            <a:t>Secondary objectives </a:t>
          </a:r>
          <a:endParaRPr lang="en-GB" dirty="0"/>
        </a:p>
      </dgm:t>
    </dgm:pt>
    <dgm:pt modelId="{C1385AA4-91D7-45DA-999B-7F75BE0391B5}" type="parTrans" cxnId="{B504F862-C052-45AF-B333-862CC2277F8C}">
      <dgm:prSet/>
      <dgm:spPr/>
      <dgm:t>
        <a:bodyPr/>
        <a:lstStyle/>
        <a:p>
          <a:endParaRPr lang="en-US"/>
        </a:p>
      </dgm:t>
    </dgm:pt>
    <dgm:pt modelId="{09E66AC3-6465-4949-9532-EC5355CF0AEE}" type="sibTrans" cxnId="{B504F862-C052-45AF-B333-862CC2277F8C}">
      <dgm:prSet/>
      <dgm:spPr/>
      <dgm:t>
        <a:bodyPr/>
        <a:lstStyle/>
        <a:p>
          <a:endParaRPr lang="en-US"/>
        </a:p>
      </dgm:t>
    </dgm:pt>
    <dgm:pt modelId="{30A71F77-1F09-4806-9D27-50E74CF31DFB}">
      <dgm:prSet/>
      <dgm:spPr/>
      <dgm:t>
        <a:bodyPr/>
        <a:lstStyle/>
        <a:p>
          <a:pPr rtl="0"/>
          <a:r>
            <a:rPr lang="en-GB" dirty="0" smtClean="0"/>
            <a:t>To</a:t>
          </a:r>
          <a:r>
            <a:rPr lang="en-US" dirty="0" smtClean="0"/>
            <a:t> determine patient satisfaction in engaging prior one on one neurology consults.</a:t>
          </a:r>
          <a:endParaRPr lang="en-GB" dirty="0"/>
        </a:p>
      </dgm:t>
    </dgm:pt>
    <dgm:pt modelId="{52AF64BA-AD32-4279-AA94-4D208F9FF7C5}" type="parTrans" cxnId="{B48506BA-00C8-42F3-8EE6-C19850C90BEA}">
      <dgm:prSet/>
      <dgm:spPr/>
      <dgm:t>
        <a:bodyPr/>
        <a:lstStyle/>
        <a:p>
          <a:endParaRPr lang="en-US"/>
        </a:p>
      </dgm:t>
    </dgm:pt>
    <dgm:pt modelId="{2E6389DB-98AF-4CC5-9404-DD2015ABF1EE}" type="sibTrans" cxnId="{B48506BA-00C8-42F3-8EE6-C19850C90BEA}">
      <dgm:prSet/>
      <dgm:spPr/>
      <dgm:t>
        <a:bodyPr/>
        <a:lstStyle/>
        <a:p>
          <a:endParaRPr lang="en-US"/>
        </a:p>
      </dgm:t>
    </dgm:pt>
    <dgm:pt modelId="{C5FFBC86-344E-4150-A36B-FA0A44118442}">
      <dgm:prSet/>
      <dgm:spPr/>
      <dgm:t>
        <a:bodyPr/>
        <a:lstStyle/>
        <a:p>
          <a:pPr rtl="0"/>
          <a:r>
            <a:rPr lang="en-GB" dirty="0" smtClean="0"/>
            <a:t>To determine </a:t>
          </a:r>
          <a:r>
            <a:rPr lang="en-US" dirty="0" smtClean="0"/>
            <a:t>the cost benefit of patients attending tele-neurology clinic</a:t>
          </a:r>
          <a:r>
            <a:rPr lang="en-GB" dirty="0" smtClean="0"/>
            <a:t>. </a:t>
          </a:r>
          <a:endParaRPr lang="en-GB" dirty="0"/>
        </a:p>
      </dgm:t>
    </dgm:pt>
    <dgm:pt modelId="{B38F87C5-51B9-4687-B1F2-52D7CBF688F4}" type="parTrans" cxnId="{21017280-A8B6-40A4-996C-3A9A724D6076}">
      <dgm:prSet/>
      <dgm:spPr/>
      <dgm:t>
        <a:bodyPr/>
        <a:lstStyle/>
        <a:p>
          <a:endParaRPr lang="en-US"/>
        </a:p>
      </dgm:t>
    </dgm:pt>
    <dgm:pt modelId="{6B4D12FC-F168-4A7E-8DEF-6A983A2FF855}" type="sibTrans" cxnId="{21017280-A8B6-40A4-996C-3A9A724D6076}">
      <dgm:prSet/>
      <dgm:spPr/>
      <dgm:t>
        <a:bodyPr/>
        <a:lstStyle/>
        <a:p>
          <a:endParaRPr lang="en-US"/>
        </a:p>
      </dgm:t>
    </dgm:pt>
    <dgm:pt modelId="{D993513D-0645-471C-AA00-2D9FF7755976}">
      <dgm:prSet/>
      <dgm:spPr/>
      <dgm:t>
        <a:bodyPr/>
        <a:lstStyle/>
        <a:p>
          <a:pPr rtl="0"/>
          <a:r>
            <a:rPr lang="en-US" dirty="0" smtClean="0"/>
            <a:t>To determine the travel time and the waiting time to see a neurologist in the tele- neurology clinic vs traditional ambulatory clinic.</a:t>
          </a:r>
          <a:endParaRPr lang="en-GB" dirty="0"/>
        </a:p>
      </dgm:t>
    </dgm:pt>
    <dgm:pt modelId="{6ADC955F-0A46-4EAD-86E0-3A7A2925A96C}" type="parTrans" cxnId="{C621A1E3-803D-4F16-BA9F-8BE2E1BF7B96}">
      <dgm:prSet/>
      <dgm:spPr/>
      <dgm:t>
        <a:bodyPr/>
        <a:lstStyle/>
        <a:p>
          <a:endParaRPr lang="en-US"/>
        </a:p>
      </dgm:t>
    </dgm:pt>
    <dgm:pt modelId="{FC6B68E2-A9EB-44D4-8337-5A707AED2D9B}" type="sibTrans" cxnId="{C621A1E3-803D-4F16-BA9F-8BE2E1BF7B96}">
      <dgm:prSet/>
      <dgm:spPr/>
      <dgm:t>
        <a:bodyPr/>
        <a:lstStyle/>
        <a:p>
          <a:endParaRPr lang="en-US"/>
        </a:p>
      </dgm:t>
    </dgm:pt>
    <dgm:pt modelId="{47BA9728-3FC9-46FD-87B3-12BCB276D4F9}">
      <dgm:prSet/>
      <dgm:spPr/>
      <dgm:t>
        <a:bodyPr/>
        <a:lstStyle/>
        <a:p>
          <a:pPr rtl="0"/>
          <a:r>
            <a:rPr lang="en-US" dirty="0" smtClean="0"/>
            <a:t>To determine carbon footprint burden in tele neurology patient’s vs traditional ambulatory</a:t>
          </a:r>
          <a:endParaRPr lang="en-GB" dirty="0"/>
        </a:p>
      </dgm:t>
    </dgm:pt>
    <dgm:pt modelId="{84E36539-7C61-4560-9908-AF74304AFFE5}" type="parTrans" cxnId="{856B5EF3-72EC-4337-8E85-01AAE3618E1E}">
      <dgm:prSet/>
      <dgm:spPr/>
      <dgm:t>
        <a:bodyPr/>
        <a:lstStyle/>
        <a:p>
          <a:endParaRPr lang="en-US"/>
        </a:p>
      </dgm:t>
    </dgm:pt>
    <dgm:pt modelId="{1413590D-9A5D-47C4-AD1A-BA41BBA0E565}" type="sibTrans" cxnId="{856B5EF3-72EC-4337-8E85-01AAE3618E1E}">
      <dgm:prSet/>
      <dgm:spPr/>
      <dgm:t>
        <a:bodyPr/>
        <a:lstStyle/>
        <a:p>
          <a:endParaRPr lang="en-US"/>
        </a:p>
      </dgm:t>
    </dgm:pt>
    <dgm:pt modelId="{6E5B9F1E-47AA-474D-ABF7-2139A74EE303}" type="pres">
      <dgm:prSet presAssocID="{92B7B78A-E5C6-455F-B12F-BCD1D622B156}" presName="vert0" presStyleCnt="0">
        <dgm:presLayoutVars>
          <dgm:dir/>
          <dgm:animOne val="branch"/>
          <dgm:animLvl val="lvl"/>
        </dgm:presLayoutVars>
      </dgm:prSet>
      <dgm:spPr/>
      <dgm:t>
        <a:bodyPr/>
        <a:lstStyle/>
        <a:p>
          <a:endParaRPr lang="en-US"/>
        </a:p>
      </dgm:t>
    </dgm:pt>
    <dgm:pt modelId="{2F040119-75AB-4CA6-9CB5-D18884E2C344}" type="pres">
      <dgm:prSet presAssocID="{A3C97F3C-4F5A-416E-9FB8-252873F6FD3D}" presName="thickLine" presStyleLbl="alignNode1" presStyleIdx="0" presStyleCnt="2"/>
      <dgm:spPr/>
    </dgm:pt>
    <dgm:pt modelId="{1FED92A6-E121-4B01-9EFF-6242E830B9E3}" type="pres">
      <dgm:prSet presAssocID="{A3C97F3C-4F5A-416E-9FB8-252873F6FD3D}" presName="horz1" presStyleCnt="0"/>
      <dgm:spPr/>
    </dgm:pt>
    <dgm:pt modelId="{52E95B2B-87F4-498A-A90F-CAB23E6960A7}" type="pres">
      <dgm:prSet presAssocID="{A3C97F3C-4F5A-416E-9FB8-252873F6FD3D}" presName="tx1" presStyleLbl="revTx" presStyleIdx="0" presStyleCnt="7"/>
      <dgm:spPr/>
      <dgm:t>
        <a:bodyPr/>
        <a:lstStyle/>
        <a:p>
          <a:endParaRPr lang="en-US"/>
        </a:p>
      </dgm:t>
    </dgm:pt>
    <dgm:pt modelId="{677D0308-9F48-4D9F-8CF2-5AABA8426E32}" type="pres">
      <dgm:prSet presAssocID="{A3C97F3C-4F5A-416E-9FB8-252873F6FD3D}" presName="vert1" presStyleCnt="0"/>
      <dgm:spPr/>
    </dgm:pt>
    <dgm:pt modelId="{87741A98-9C4F-4EA4-9DBF-D1AFBE2DC838}" type="pres">
      <dgm:prSet presAssocID="{394D2324-51A5-4BFA-90EB-1529B854AEBF}" presName="vertSpace2a" presStyleCnt="0"/>
      <dgm:spPr/>
    </dgm:pt>
    <dgm:pt modelId="{BA7C5EAE-E0F2-482A-B939-0631EA18D6EC}" type="pres">
      <dgm:prSet presAssocID="{394D2324-51A5-4BFA-90EB-1529B854AEBF}" presName="horz2" presStyleCnt="0"/>
      <dgm:spPr/>
    </dgm:pt>
    <dgm:pt modelId="{03ABBB90-FADB-4FE9-B673-E6B4CCF69472}" type="pres">
      <dgm:prSet presAssocID="{394D2324-51A5-4BFA-90EB-1529B854AEBF}" presName="horzSpace2" presStyleCnt="0"/>
      <dgm:spPr/>
    </dgm:pt>
    <dgm:pt modelId="{2BEB79B5-A67F-46F6-9B67-48CBCBEDC4CE}" type="pres">
      <dgm:prSet presAssocID="{394D2324-51A5-4BFA-90EB-1529B854AEBF}" presName="tx2" presStyleLbl="revTx" presStyleIdx="1" presStyleCnt="7"/>
      <dgm:spPr/>
      <dgm:t>
        <a:bodyPr/>
        <a:lstStyle/>
        <a:p>
          <a:endParaRPr lang="en-US"/>
        </a:p>
      </dgm:t>
    </dgm:pt>
    <dgm:pt modelId="{2A0125A9-E3CE-4978-B451-5C58BB92E8C3}" type="pres">
      <dgm:prSet presAssocID="{394D2324-51A5-4BFA-90EB-1529B854AEBF}" presName="vert2" presStyleCnt="0"/>
      <dgm:spPr/>
    </dgm:pt>
    <dgm:pt modelId="{B61CAB12-21BF-4FDF-8607-F3C997B0E16B}" type="pres">
      <dgm:prSet presAssocID="{394D2324-51A5-4BFA-90EB-1529B854AEBF}" presName="thinLine2b" presStyleLbl="callout" presStyleIdx="0" presStyleCnt="5"/>
      <dgm:spPr/>
    </dgm:pt>
    <dgm:pt modelId="{D0D19AD9-6BAE-4F3D-946B-AB227D7C5D02}" type="pres">
      <dgm:prSet presAssocID="{394D2324-51A5-4BFA-90EB-1529B854AEBF}" presName="vertSpace2b" presStyleCnt="0"/>
      <dgm:spPr/>
    </dgm:pt>
    <dgm:pt modelId="{08794395-324B-42E4-AFDF-C1BEE427696C}" type="pres">
      <dgm:prSet presAssocID="{5D44D185-C8FA-4CF0-90DC-8A4DD5159DC6}" presName="thickLine" presStyleLbl="alignNode1" presStyleIdx="1" presStyleCnt="2" custLinFactNeighborY="-4526"/>
      <dgm:spPr/>
    </dgm:pt>
    <dgm:pt modelId="{3E980CB4-293B-45F0-975B-9C204E8542AA}" type="pres">
      <dgm:prSet presAssocID="{5D44D185-C8FA-4CF0-90DC-8A4DD5159DC6}" presName="horz1" presStyleCnt="0"/>
      <dgm:spPr/>
    </dgm:pt>
    <dgm:pt modelId="{3F38B90F-6CC2-4E65-8846-7977FF1FECDD}" type="pres">
      <dgm:prSet presAssocID="{5D44D185-C8FA-4CF0-90DC-8A4DD5159DC6}" presName="tx1" presStyleLbl="revTx" presStyleIdx="2" presStyleCnt="7"/>
      <dgm:spPr/>
      <dgm:t>
        <a:bodyPr/>
        <a:lstStyle/>
        <a:p>
          <a:endParaRPr lang="en-US"/>
        </a:p>
      </dgm:t>
    </dgm:pt>
    <dgm:pt modelId="{968206D5-FBF3-48FE-9EC5-7804607D8786}" type="pres">
      <dgm:prSet presAssocID="{5D44D185-C8FA-4CF0-90DC-8A4DD5159DC6}" presName="vert1" presStyleCnt="0"/>
      <dgm:spPr/>
    </dgm:pt>
    <dgm:pt modelId="{30382407-5450-4E3F-988D-086C2CD066FC}" type="pres">
      <dgm:prSet presAssocID="{30A71F77-1F09-4806-9D27-50E74CF31DFB}" presName="vertSpace2a" presStyleCnt="0"/>
      <dgm:spPr/>
    </dgm:pt>
    <dgm:pt modelId="{22F06CA4-4A41-4ECC-85E6-201DF0EDDA27}" type="pres">
      <dgm:prSet presAssocID="{30A71F77-1F09-4806-9D27-50E74CF31DFB}" presName="horz2" presStyleCnt="0"/>
      <dgm:spPr/>
    </dgm:pt>
    <dgm:pt modelId="{97904F95-5DAF-4F9A-A994-0B02E8161819}" type="pres">
      <dgm:prSet presAssocID="{30A71F77-1F09-4806-9D27-50E74CF31DFB}" presName="horzSpace2" presStyleCnt="0"/>
      <dgm:spPr/>
    </dgm:pt>
    <dgm:pt modelId="{D5D38299-2267-491A-B48D-818CDE430310}" type="pres">
      <dgm:prSet presAssocID="{30A71F77-1F09-4806-9D27-50E74CF31DFB}" presName="tx2" presStyleLbl="revTx" presStyleIdx="3" presStyleCnt="7"/>
      <dgm:spPr/>
      <dgm:t>
        <a:bodyPr/>
        <a:lstStyle/>
        <a:p>
          <a:endParaRPr lang="en-US"/>
        </a:p>
      </dgm:t>
    </dgm:pt>
    <dgm:pt modelId="{B900ABAE-A828-49C1-A897-147EE3D8E293}" type="pres">
      <dgm:prSet presAssocID="{30A71F77-1F09-4806-9D27-50E74CF31DFB}" presName="vert2" presStyleCnt="0"/>
      <dgm:spPr/>
    </dgm:pt>
    <dgm:pt modelId="{21408430-74B9-482D-BF5A-405AB5729C23}" type="pres">
      <dgm:prSet presAssocID="{30A71F77-1F09-4806-9D27-50E74CF31DFB}" presName="thinLine2b" presStyleLbl="callout" presStyleIdx="1" presStyleCnt="5"/>
      <dgm:spPr/>
    </dgm:pt>
    <dgm:pt modelId="{6927137A-5F58-4458-803E-AFD5BC4C4CFC}" type="pres">
      <dgm:prSet presAssocID="{30A71F77-1F09-4806-9D27-50E74CF31DFB}" presName="vertSpace2b" presStyleCnt="0"/>
      <dgm:spPr/>
    </dgm:pt>
    <dgm:pt modelId="{3E18549F-E913-405E-9B44-5F99F45AB078}" type="pres">
      <dgm:prSet presAssocID="{C5FFBC86-344E-4150-A36B-FA0A44118442}" presName="horz2" presStyleCnt="0"/>
      <dgm:spPr/>
    </dgm:pt>
    <dgm:pt modelId="{2884350A-A8E7-430A-9C5B-E5EE9D100A88}" type="pres">
      <dgm:prSet presAssocID="{C5FFBC86-344E-4150-A36B-FA0A44118442}" presName="horzSpace2" presStyleCnt="0"/>
      <dgm:spPr/>
    </dgm:pt>
    <dgm:pt modelId="{8AB003FA-82E5-4015-B3E3-6833A358726B}" type="pres">
      <dgm:prSet presAssocID="{C5FFBC86-344E-4150-A36B-FA0A44118442}" presName="tx2" presStyleLbl="revTx" presStyleIdx="4" presStyleCnt="7"/>
      <dgm:spPr/>
      <dgm:t>
        <a:bodyPr/>
        <a:lstStyle/>
        <a:p>
          <a:endParaRPr lang="en-US"/>
        </a:p>
      </dgm:t>
    </dgm:pt>
    <dgm:pt modelId="{73743FEF-8965-4F02-96DF-C1E2AD5FA3D2}" type="pres">
      <dgm:prSet presAssocID="{C5FFBC86-344E-4150-A36B-FA0A44118442}" presName="vert2" presStyleCnt="0"/>
      <dgm:spPr/>
    </dgm:pt>
    <dgm:pt modelId="{2A28FEB5-0FE2-4BD2-A6A8-E99CAFB39C16}" type="pres">
      <dgm:prSet presAssocID="{C5FFBC86-344E-4150-A36B-FA0A44118442}" presName="thinLine2b" presStyleLbl="callout" presStyleIdx="2" presStyleCnt="5"/>
      <dgm:spPr/>
    </dgm:pt>
    <dgm:pt modelId="{739983D1-E644-4494-A141-9E39E51A66EF}" type="pres">
      <dgm:prSet presAssocID="{C5FFBC86-344E-4150-A36B-FA0A44118442}" presName="vertSpace2b" presStyleCnt="0"/>
      <dgm:spPr/>
    </dgm:pt>
    <dgm:pt modelId="{0B4BD053-661D-4095-A5F1-1F0258266F3D}" type="pres">
      <dgm:prSet presAssocID="{D993513D-0645-471C-AA00-2D9FF7755976}" presName="horz2" presStyleCnt="0"/>
      <dgm:spPr/>
    </dgm:pt>
    <dgm:pt modelId="{67026A5B-B3A8-4F7A-A339-88233AC0C93A}" type="pres">
      <dgm:prSet presAssocID="{D993513D-0645-471C-AA00-2D9FF7755976}" presName="horzSpace2" presStyleCnt="0"/>
      <dgm:spPr/>
    </dgm:pt>
    <dgm:pt modelId="{26322328-23B7-4F7B-BFC1-0E4B926D87F2}" type="pres">
      <dgm:prSet presAssocID="{D993513D-0645-471C-AA00-2D9FF7755976}" presName="tx2" presStyleLbl="revTx" presStyleIdx="5" presStyleCnt="7"/>
      <dgm:spPr/>
      <dgm:t>
        <a:bodyPr/>
        <a:lstStyle/>
        <a:p>
          <a:endParaRPr lang="en-US"/>
        </a:p>
      </dgm:t>
    </dgm:pt>
    <dgm:pt modelId="{D125E50B-1E79-4B35-9ECA-955D91EEC9B7}" type="pres">
      <dgm:prSet presAssocID="{D993513D-0645-471C-AA00-2D9FF7755976}" presName="vert2" presStyleCnt="0"/>
      <dgm:spPr/>
    </dgm:pt>
    <dgm:pt modelId="{39E9BDFA-6760-4597-B4C7-5A80BE9F3FF5}" type="pres">
      <dgm:prSet presAssocID="{D993513D-0645-471C-AA00-2D9FF7755976}" presName="thinLine2b" presStyleLbl="callout" presStyleIdx="3" presStyleCnt="5"/>
      <dgm:spPr/>
    </dgm:pt>
    <dgm:pt modelId="{6913B17D-4CF8-4594-A5C1-B38978F8A90C}" type="pres">
      <dgm:prSet presAssocID="{D993513D-0645-471C-AA00-2D9FF7755976}" presName="vertSpace2b" presStyleCnt="0"/>
      <dgm:spPr/>
    </dgm:pt>
    <dgm:pt modelId="{07706619-7F98-4781-A93E-532F016D05A6}" type="pres">
      <dgm:prSet presAssocID="{47BA9728-3FC9-46FD-87B3-12BCB276D4F9}" presName="horz2" presStyleCnt="0"/>
      <dgm:spPr/>
    </dgm:pt>
    <dgm:pt modelId="{A2B4A2A1-F199-4797-A7F7-17BFC0F3183D}" type="pres">
      <dgm:prSet presAssocID="{47BA9728-3FC9-46FD-87B3-12BCB276D4F9}" presName="horzSpace2" presStyleCnt="0"/>
      <dgm:spPr/>
    </dgm:pt>
    <dgm:pt modelId="{02D3AD60-284F-4090-B723-10F869DFD1A1}" type="pres">
      <dgm:prSet presAssocID="{47BA9728-3FC9-46FD-87B3-12BCB276D4F9}" presName="tx2" presStyleLbl="revTx" presStyleIdx="6" presStyleCnt="7"/>
      <dgm:spPr/>
      <dgm:t>
        <a:bodyPr/>
        <a:lstStyle/>
        <a:p>
          <a:endParaRPr lang="en-US"/>
        </a:p>
      </dgm:t>
    </dgm:pt>
    <dgm:pt modelId="{57AB7D70-7238-4676-96C7-827B353D27DD}" type="pres">
      <dgm:prSet presAssocID="{47BA9728-3FC9-46FD-87B3-12BCB276D4F9}" presName="vert2" presStyleCnt="0"/>
      <dgm:spPr/>
    </dgm:pt>
    <dgm:pt modelId="{4A860C66-2B70-4A53-8A23-831D5B4923E3}" type="pres">
      <dgm:prSet presAssocID="{47BA9728-3FC9-46FD-87B3-12BCB276D4F9}" presName="thinLine2b" presStyleLbl="callout" presStyleIdx="4" presStyleCnt="5"/>
      <dgm:spPr/>
    </dgm:pt>
    <dgm:pt modelId="{5B5D7A51-8920-4A20-B78C-7551C5CE55F7}" type="pres">
      <dgm:prSet presAssocID="{47BA9728-3FC9-46FD-87B3-12BCB276D4F9}" presName="vertSpace2b" presStyleCnt="0"/>
      <dgm:spPr/>
    </dgm:pt>
  </dgm:ptLst>
  <dgm:cxnLst>
    <dgm:cxn modelId="{D7AA4BC5-2332-4A68-9122-FBE434C93FD4}" type="presOf" srcId="{47BA9728-3FC9-46FD-87B3-12BCB276D4F9}" destId="{02D3AD60-284F-4090-B723-10F869DFD1A1}" srcOrd="0" destOrd="0" presId="urn:microsoft.com/office/officeart/2008/layout/LinedList"/>
    <dgm:cxn modelId="{4D67C7A7-286C-463B-B9F2-3B88BB263DB3}" type="presOf" srcId="{92B7B78A-E5C6-455F-B12F-BCD1D622B156}" destId="{6E5B9F1E-47AA-474D-ABF7-2139A74EE303}" srcOrd="0" destOrd="0" presId="urn:microsoft.com/office/officeart/2008/layout/LinedList"/>
    <dgm:cxn modelId="{6DB35978-9313-4965-BC21-76178763DE1D}" type="presOf" srcId="{394D2324-51A5-4BFA-90EB-1529B854AEBF}" destId="{2BEB79B5-A67F-46F6-9B67-48CBCBEDC4CE}" srcOrd="0" destOrd="0" presId="urn:microsoft.com/office/officeart/2008/layout/LinedList"/>
    <dgm:cxn modelId="{2F8E72D7-8ED5-4294-86EB-B7B33B2C77D9}" type="presOf" srcId="{D993513D-0645-471C-AA00-2D9FF7755976}" destId="{26322328-23B7-4F7B-BFC1-0E4B926D87F2}" srcOrd="0" destOrd="0" presId="urn:microsoft.com/office/officeart/2008/layout/LinedList"/>
    <dgm:cxn modelId="{856B5EF3-72EC-4337-8E85-01AAE3618E1E}" srcId="{5D44D185-C8FA-4CF0-90DC-8A4DD5159DC6}" destId="{47BA9728-3FC9-46FD-87B3-12BCB276D4F9}" srcOrd="3" destOrd="0" parTransId="{84E36539-7C61-4560-9908-AF74304AFFE5}" sibTransId="{1413590D-9A5D-47C4-AD1A-BA41BBA0E565}"/>
    <dgm:cxn modelId="{1E081619-D74D-4EC2-BAB5-FA0B03766D4B}" srcId="{92B7B78A-E5C6-455F-B12F-BCD1D622B156}" destId="{A3C97F3C-4F5A-416E-9FB8-252873F6FD3D}" srcOrd="0" destOrd="0" parTransId="{C1FED0BA-EF24-4459-9866-057ED1C0220D}" sibTransId="{91AA6C6D-D81C-4371-97A7-C5B2D340CBAF}"/>
    <dgm:cxn modelId="{20DDF340-7C9F-4B96-91C3-267C9C16407D}" type="presOf" srcId="{5D44D185-C8FA-4CF0-90DC-8A4DD5159DC6}" destId="{3F38B90F-6CC2-4E65-8846-7977FF1FECDD}" srcOrd="0" destOrd="0" presId="urn:microsoft.com/office/officeart/2008/layout/LinedList"/>
    <dgm:cxn modelId="{5D27287A-8B53-4AB5-A258-4AC2F8848555}" srcId="{A3C97F3C-4F5A-416E-9FB8-252873F6FD3D}" destId="{394D2324-51A5-4BFA-90EB-1529B854AEBF}" srcOrd="0" destOrd="0" parTransId="{61C17056-3736-47A9-8D69-3D5BB790315E}" sibTransId="{F9000891-12A1-4201-BC23-6E6BD77BDD7C}"/>
    <dgm:cxn modelId="{B504F862-C052-45AF-B333-862CC2277F8C}" srcId="{92B7B78A-E5C6-455F-B12F-BCD1D622B156}" destId="{5D44D185-C8FA-4CF0-90DC-8A4DD5159DC6}" srcOrd="1" destOrd="0" parTransId="{C1385AA4-91D7-45DA-999B-7F75BE0391B5}" sibTransId="{09E66AC3-6465-4949-9532-EC5355CF0AEE}"/>
    <dgm:cxn modelId="{54FC4103-C3DC-457E-A40E-C8C81F14D298}" type="presOf" srcId="{A3C97F3C-4F5A-416E-9FB8-252873F6FD3D}" destId="{52E95B2B-87F4-498A-A90F-CAB23E6960A7}" srcOrd="0" destOrd="0" presId="urn:microsoft.com/office/officeart/2008/layout/LinedList"/>
    <dgm:cxn modelId="{2BB07A5C-0DF4-4107-8E5E-A4000AE038AC}" type="presOf" srcId="{30A71F77-1F09-4806-9D27-50E74CF31DFB}" destId="{D5D38299-2267-491A-B48D-818CDE430310}" srcOrd="0" destOrd="0" presId="urn:microsoft.com/office/officeart/2008/layout/LinedList"/>
    <dgm:cxn modelId="{C621A1E3-803D-4F16-BA9F-8BE2E1BF7B96}" srcId="{5D44D185-C8FA-4CF0-90DC-8A4DD5159DC6}" destId="{D993513D-0645-471C-AA00-2D9FF7755976}" srcOrd="2" destOrd="0" parTransId="{6ADC955F-0A46-4EAD-86E0-3A7A2925A96C}" sibTransId="{FC6B68E2-A9EB-44D4-8337-5A707AED2D9B}"/>
    <dgm:cxn modelId="{21017280-A8B6-40A4-996C-3A9A724D6076}" srcId="{5D44D185-C8FA-4CF0-90DC-8A4DD5159DC6}" destId="{C5FFBC86-344E-4150-A36B-FA0A44118442}" srcOrd="1" destOrd="0" parTransId="{B38F87C5-51B9-4687-B1F2-52D7CBF688F4}" sibTransId="{6B4D12FC-F168-4A7E-8DEF-6A983A2FF855}"/>
    <dgm:cxn modelId="{8900EFE6-96C2-4D58-ACFE-2D13242924D5}" type="presOf" srcId="{C5FFBC86-344E-4150-A36B-FA0A44118442}" destId="{8AB003FA-82E5-4015-B3E3-6833A358726B}" srcOrd="0" destOrd="0" presId="urn:microsoft.com/office/officeart/2008/layout/LinedList"/>
    <dgm:cxn modelId="{B48506BA-00C8-42F3-8EE6-C19850C90BEA}" srcId="{5D44D185-C8FA-4CF0-90DC-8A4DD5159DC6}" destId="{30A71F77-1F09-4806-9D27-50E74CF31DFB}" srcOrd="0" destOrd="0" parTransId="{52AF64BA-AD32-4279-AA94-4D208F9FF7C5}" sibTransId="{2E6389DB-98AF-4CC5-9404-DD2015ABF1EE}"/>
    <dgm:cxn modelId="{3A12B088-C707-4D2F-B1C8-AFE5719C20EB}" type="presParOf" srcId="{6E5B9F1E-47AA-474D-ABF7-2139A74EE303}" destId="{2F040119-75AB-4CA6-9CB5-D18884E2C344}" srcOrd="0" destOrd="0" presId="urn:microsoft.com/office/officeart/2008/layout/LinedList"/>
    <dgm:cxn modelId="{E537C067-492A-4A7F-8718-973505AF4FF4}" type="presParOf" srcId="{6E5B9F1E-47AA-474D-ABF7-2139A74EE303}" destId="{1FED92A6-E121-4B01-9EFF-6242E830B9E3}" srcOrd="1" destOrd="0" presId="urn:microsoft.com/office/officeart/2008/layout/LinedList"/>
    <dgm:cxn modelId="{DA7090B9-6C46-4473-BA8D-88CEBFB79CE4}" type="presParOf" srcId="{1FED92A6-E121-4B01-9EFF-6242E830B9E3}" destId="{52E95B2B-87F4-498A-A90F-CAB23E6960A7}" srcOrd="0" destOrd="0" presId="urn:microsoft.com/office/officeart/2008/layout/LinedList"/>
    <dgm:cxn modelId="{A6376297-828D-4ED8-A15D-230CDBAA01BF}" type="presParOf" srcId="{1FED92A6-E121-4B01-9EFF-6242E830B9E3}" destId="{677D0308-9F48-4D9F-8CF2-5AABA8426E32}" srcOrd="1" destOrd="0" presId="urn:microsoft.com/office/officeart/2008/layout/LinedList"/>
    <dgm:cxn modelId="{A3556B52-58AA-4BF5-AD78-23914E1ABD81}" type="presParOf" srcId="{677D0308-9F48-4D9F-8CF2-5AABA8426E32}" destId="{87741A98-9C4F-4EA4-9DBF-D1AFBE2DC838}" srcOrd="0" destOrd="0" presId="urn:microsoft.com/office/officeart/2008/layout/LinedList"/>
    <dgm:cxn modelId="{5C1BC033-2EEB-4FB8-A7F4-CFB77F1C5C90}" type="presParOf" srcId="{677D0308-9F48-4D9F-8CF2-5AABA8426E32}" destId="{BA7C5EAE-E0F2-482A-B939-0631EA18D6EC}" srcOrd="1" destOrd="0" presId="urn:microsoft.com/office/officeart/2008/layout/LinedList"/>
    <dgm:cxn modelId="{4476A3A8-07F5-476F-BFA2-972113E80642}" type="presParOf" srcId="{BA7C5EAE-E0F2-482A-B939-0631EA18D6EC}" destId="{03ABBB90-FADB-4FE9-B673-E6B4CCF69472}" srcOrd="0" destOrd="0" presId="urn:microsoft.com/office/officeart/2008/layout/LinedList"/>
    <dgm:cxn modelId="{3136769D-1738-44CA-A70F-BF42324394AC}" type="presParOf" srcId="{BA7C5EAE-E0F2-482A-B939-0631EA18D6EC}" destId="{2BEB79B5-A67F-46F6-9B67-48CBCBEDC4CE}" srcOrd="1" destOrd="0" presId="urn:microsoft.com/office/officeart/2008/layout/LinedList"/>
    <dgm:cxn modelId="{E102B180-B100-4AC3-BA38-92F3281B0DF0}" type="presParOf" srcId="{BA7C5EAE-E0F2-482A-B939-0631EA18D6EC}" destId="{2A0125A9-E3CE-4978-B451-5C58BB92E8C3}" srcOrd="2" destOrd="0" presId="urn:microsoft.com/office/officeart/2008/layout/LinedList"/>
    <dgm:cxn modelId="{1C206B27-E537-4026-9C72-383EBD7F101E}" type="presParOf" srcId="{677D0308-9F48-4D9F-8CF2-5AABA8426E32}" destId="{B61CAB12-21BF-4FDF-8607-F3C997B0E16B}" srcOrd="2" destOrd="0" presId="urn:microsoft.com/office/officeart/2008/layout/LinedList"/>
    <dgm:cxn modelId="{1DD622A2-A1D1-420A-998C-F8B9CA2938D8}" type="presParOf" srcId="{677D0308-9F48-4D9F-8CF2-5AABA8426E32}" destId="{D0D19AD9-6BAE-4F3D-946B-AB227D7C5D02}" srcOrd="3" destOrd="0" presId="urn:microsoft.com/office/officeart/2008/layout/LinedList"/>
    <dgm:cxn modelId="{CD7073A6-DD90-456D-8416-4ED62662290E}" type="presParOf" srcId="{6E5B9F1E-47AA-474D-ABF7-2139A74EE303}" destId="{08794395-324B-42E4-AFDF-C1BEE427696C}" srcOrd="2" destOrd="0" presId="urn:microsoft.com/office/officeart/2008/layout/LinedList"/>
    <dgm:cxn modelId="{AFF000FB-819F-4305-A226-884166CBE9F4}" type="presParOf" srcId="{6E5B9F1E-47AA-474D-ABF7-2139A74EE303}" destId="{3E980CB4-293B-45F0-975B-9C204E8542AA}" srcOrd="3" destOrd="0" presId="urn:microsoft.com/office/officeart/2008/layout/LinedList"/>
    <dgm:cxn modelId="{81393C6B-FBF7-4752-AD33-4B9825D9FAFA}" type="presParOf" srcId="{3E980CB4-293B-45F0-975B-9C204E8542AA}" destId="{3F38B90F-6CC2-4E65-8846-7977FF1FECDD}" srcOrd="0" destOrd="0" presId="urn:microsoft.com/office/officeart/2008/layout/LinedList"/>
    <dgm:cxn modelId="{838B2C2B-AA85-4344-956B-8A39A307D9C1}" type="presParOf" srcId="{3E980CB4-293B-45F0-975B-9C204E8542AA}" destId="{968206D5-FBF3-48FE-9EC5-7804607D8786}" srcOrd="1" destOrd="0" presId="urn:microsoft.com/office/officeart/2008/layout/LinedList"/>
    <dgm:cxn modelId="{59A3DF5F-517E-4E8F-8BC9-89AC82206EC8}" type="presParOf" srcId="{968206D5-FBF3-48FE-9EC5-7804607D8786}" destId="{30382407-5450-4E3F-988D-086C2CD066FC}" srcOrd="0" destOrd="0" presId="urn:microsoft.com/office/officeart/2008/layout/LinedList"/>
    <dgm:cxn modelId="{758190EB-AD1F-442D-B1EC-68078DE3A482}" type="presParOf" srcId="{968206D5-FBF3-48FE-9EC5-7804607D8786}" destId="{22F06CA4-4A41-4ECC-85E6-201DF0EDDA27}" srcOrd="1" destOrd="0" presId="urn:microsoft.com/office/officeart/2008/layout/LinedList"/>
    <dgm:cxn modelId="{7AF1D075-4900-4EF8-80BD-A76D71D03D7C}" type="presParOf" srcId="{22F06CA4-4A41-4ECC-85E6-201DF0EDDA27}" destId="{97904F95-5DAF-4F9A-A994-0B02E8161819}" srcOrd="0" destOrd="0" presId="urn:microsoft.com/office/officeart/2008/layout/LinedList"/>
    <dgm:cxn modelId="{B966BA9F-F773-4832-AA89-EB5E81CE75B4}" type="presParOf" srcId="{22F06CA4-4A41-4ECC-85E6-201DF0EDDA27}" destId="{D5D38299-2267-491A-B48D-818CDE430310}" srcOrd="1" destOrd="0" presId="urn:microsoft.com/office/officeart/2008/layout/LinedList"/>
    <dgm:cxn modelId="{208EB55D-F1E7-4AE3-BAD6-F1CAAA37E150}" type="presParOf" srcId="{22F06CA4-4A41-4ECC-85E6-201DF0EDDA27}" destId="{B900ABAE-A828-49C1-A897-147EE3D8E293}" srcOrd="2" destOrd="0" presId="urn:microsoft.com/office/officeart/2008/layout/LinedList"/>
    <dgm:cxn modelId="{DFEC1687-5B4C-42C8-B887-86AC9C87F3F3}" type="presParOf" srcId="{968206D5-FBF3-48FE-9EC5-7804607D8786}" destId="{21408430-74B9-482D-BF5A-405AB5729C23}" srcOrd="2" destOrd="0" presId="urn:microsoft.com/office/officeart/2008/layout/LinedList"/>
    <dgm:cxn modelId="{716C618D-834B-4F16-BFDE-6D38FC188F94}" type="presParOf" srcId="{968206D5-FBF3-48FE-9EC5-7804607D8786}" destId="{6927137A-5F58-4458-803E-AFD5BC4C4CFC}" srcOrd="3" destOrd="0" presId="urn:microsoft.com/office/officeart/2008/layout/LinedList"/>
    <dgm:cxn modelId="{141036A0-5D43-495D-A678-935D1F39036E}" type="presParOf" srcId="{968206D5-FBF3-48FE-9EC5-7804607D8786}" destId="{3E18549F-E913-405E-9B44-5F99F45AB078}" srcOrd="4" destOrd="0" presId="urn:microsoft.com/office/officeart/2008/layout/LinedList"/>
    <dgm:cxn modelId="{4F115919-BFE8-4267-8B9F-92439A808FEA}" type="presParOf" srcId="{3E18549F-E913-405E-9B44-5F99F45AB078}" destId="{2884350A-A8E7-430A-9C5B-E5EE9D100A88}" srcOrd="0" destOrd="0" presId="urn:microsoft.com/office/officeart/2008/layout/LinedList"/>
    <dgm:cxn modelId="{9D50BC01-287D-4EED-8FF0-45E4F387F0B7}" type="presParOf" srcId="{3E18549F-E913-405E-9B44-5F99F45AB078}" destId="{8AB003FA-82E5-4015-B3E3-6833A358726B}" srcOrd="1" destOrd="0" presId="urn:microsoft.com/office/officeart/2008/layout/LinedList"/>
    <dgm:cxn modelId="{5E457FCF-073B-4F02-A8CE-D823BD8E98B6}" type="presParOf" srcId="{3E18549F-E913-405E-9B44-5F99F45AB078}" destId="{73743FEF-8965-4F02-96DF-C1E2AD5FA3D2}" srcOrd="2" destOrd="0" presId="urn:microsoft.com/office/officeart/2008/layout/LinedList"/>
    <dgm:cxn modelId="{FB5A503E-7C55-4295-A3F1-60C9FE199850}" type="presParOf" srcId="{968206D5-FBF3-48FE-9EC5-7804607D8786}" destId="{2A28FEB5-0FE2-4BD2-A6A8-E99CAFB39C16}" srcOrd="5" destOrd="0" presId="urn:microsoft.com/office/officeart/2008/layout/LinedList"/>
    <dgm:cxn modelId="{1878C75A-D916-4CB3-B577-2E65F1237089}" type="presParOf" srcId="{968206D5-FBF3-48FE-9EC5-7804607D8786}" destId="{739983D1-E644-4494-A141-9E39E51A66EF}" srcOrd="6" destOrd="0" presId="urn:microsoft.com/office/officeart/2008/layout/LinedList"/>
    <dgm:cxn modelId="{FCC606FB-0716-481B-BFEE-C5146AAEA6E2}" type="presParOf" srcId="{968206D5-FBF3-48FE-9EC5-7804607D8786}" destId="{0B4BD053-661D-4095-A5F1-1F0258266F3D}" srcOrd="7" destOrd="0" presId="urn:microsoft.com/office/officeart/2008/layout/LinedList"/>
    <dgm:cxn modelId="{B7F17A50-7FF9-4C28-895C-8333A3CCE2F9}" type="presParOf" srcId="{0B4BD053-661D-4095-A5F1-1F0258266F3D}" destId="{67026A5B-B3A8-4F7A-A339-88233AC0C93A}" srcOrd="0" destOrd="0" presId="urn:microsoft.com/office/officeart/2008/layout/LinedList"/>
    <dgm:cxn modelId="{FEC427EF-938E-45BE-B812-A0478DD49F18}" type="presParOf" srcId="{0B4BD053-661D-4095-A5F1-1F0258266F3D}" destId="{26322328-23B7-4F7B-BFC1-0E4B926D87F2}" srcOrd="1" destOrd="0" presId="urn:microsoft.com/office/officeart/2008/layout/LinedList"/>
    <dgm:cxn modelId="{69C45DEB-8779-4D43-A2AF-248D0CBE85AB}" type="presParOf" srcId="{0B4BD053-661D-4095-A5F1-1F0258266F3D}" destId="{D125E50B-1E79-4B35-9ECA-955D91EEC9B7}" srcOrd="2" destOrd="0" presId="urn:microsoft.com/office/officeart/2008/layout/LinedList"/>
    <dgm:cxn modelId="{3BECF383-93B3-4226-83D4-67F6DF77F2B4}" type="presParOf" srcId="{968206D5-FBF3-48FE-9EC5-7804607D8786}" destId="{39E9BDFA-6760-4597-B4C7-5A80BE9F3FF5}" srcOrd="8" destOrd="0" presId="urn:microsoft.com/office/officeart/2008/layout/LinedList"/>
    <dgm:cxn modelId="{6C566270-7ACF-4C81-9D83-6C41AB3181A2}" type="presParOf" srcId="{968206D5-FBF3-48FE-9EC5-7804607D8786}" destId="{6913B17D-4CF8-4594-A5C1-B38978F8A90C}" srcOrd="9" destOrd="0" presId="urn:microsoft.com/office/officeart/2008/layout/LinedList"/>
    <dgm:cxn modelId="{7DCCAE17-9519-4F40-A884-F2FF71B9778D}" type="presParOf" srcId="{968206D5-FBF3-48FE-9EC5-7804607D8786}" destId="{07706619-7F98-4781-A93E-532F016D05A6}" srcOrd="10" destOrd="0" presId="urn:microsoft.com/office/officeart/2008/layout/LinedList"/>
    <dgm:cxn modelId="{9A561055-448F-4BEA-A09D-E0DCC92F93EC}" type="presParOf" srcId="{07706619-7F98-4781-A93E-532F016D05A6}" destId="{A2B4A2A1-F199-4797-A7F7-17BFC0F3183D}" srcOrd="0" destOrd="0" presId="urn:microsoft.com/office/officeart/2008/layout/LinedList"/>
    <dgm:cxn modelId="{08382102-82F5-4309-9781-4F3358D7D274}" type="presParOf" srcId="{07706619-7F98-4781-A93E-532F016D05A6}" destId="{02D3AD60-284F-4090-B723-10F869DFD1A1}" srcOrd="1" destOrd="0" presId="urn:microsoft.com/office/officeart/2008/layout/LinedList"/>
    <dgm:cxn modelId="{CD7D41A0-5AED-4A24-9A85-D1113DA5C91A}" type="presParOf" srcId="{07706619-7F98-4781-A93E-532F016D05A6}" destId="{57AB7D70-7238-4676-96C7-827B353D27DD}" srcOrd="2" destOrd="0" presId="urn:microsoft.com/office/officeart/2008/layout/LinedList"/>
    <dgm:cxn modelId="{DAA9D1B5-3FA0-4364-91BB-90943E662FB8}" type="presParOf" srcId="{968206D5-FBF3-48FE-9EC5-7804607D8786}" destId="{4A860C66-2B70-4A53-8A23-831D5B4923E3}" srcOrd="11" destOrd="0" presId="urn:microsoft.com/office/officeart/2008/layout/LinedList"/>
    <dgm:cxn modelId="{DE532316-9F88-49A1-88B0-CEB08756B0EA}" type="presParOf" srcId="{968206D5-FBF3-48FE-9EC5-7804607D8786}" destId="{5B5D7A51-8920-4A20-B78C-7551C5CE55F7}"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50834-D236-4CBA-8340-773F0A0D52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8CBB55-8BF1-45B1-8BE9-70D4DD589B5E}">
      <dgm:prSet/>
      <dgm:spPr/>
      <dgm:t>
        <a:bodyPr/>
        <a:lstStyle/>
        <a:p>
          <a:pPr rtl="0"/>
          <a:r>
            <a:rPr lang="en-US" b="1" smtClean="0"/>
            <a:t>Study design:</a:t>
          </a:r>
          <a:endParaRPr lang="en-GB"/>
        </a:p>
      </dgm:t>
    </dgm:pt>
    <dgm:pt modelId="{09C60038-1D07-4AA4-B610-C57955C6DFF0}" type="parTrans" cxnId="{BB3A7ED1-E8AC-43D8-B928-639BA7E2A99A}">
      <dgm:prSet/>
      <dgm:spPr/>
      <dgm:t>
        <a:bodyPr/>
        <a:lstStyle/>
        <a:p>
          <a:endParaRPr lang="en-US"/>
        </a:p>
      </dgm:t>
    </dgm:pt>
    <dgm:pt modelId="{963CDB6D-0DBD-496C-B763-4CFDA30DFEC7}" type="sibTrans" cxnId="{BB3A7ED1-E8AC-43D8-B928-639BA7E2A99A}">
      <dgm:prSet/>
      <dgm:spPr/>
      <dgm:t>
        <a:bodyPr/>
        <a:lstStyle/>
        <a:p>
          <a:endParaRPr lang="en-US"/>
        </a:p>
      </dgm:t>
    </dgm:pt>
    <dgm:pt modelId="{8CE0AB7B-2CF3-4052-9D4D-F8384CEE3A29}">
      <dgm:prSet/>
      <dgm:spPr/>
      <dgm:t>
        <a:bodyPr/>
        <a:lstStyle/>
        <a:p>
          <a:pPr rtl="0"/>
          <a:r>
            <a:rPr lang="en-US" dirty="0" smtClean="0"/>
            <a:t>A descriptive prospective cross-sectional study.</a:t>
          </a:r>
          <a:endParaRPr lang="en-GB" dirty="0"/>
        </a:p>
      </dgm:t>
    </dgm:pt>
    <dgm:pt modelId="{C60ACED9-D7A8-4CD1-ACCF-76E37CD4890A}" type="parTrans" cxnId="{CB8D453B-70D9-4F99-A96C-75E4B006A630}">
      <dgm:prSet/>
      <dgm:spPr/>
      <dgm:t>
        <a:bodyPr/>
        <a:lstStyle/>
        <a:p>
          <a:endParaRPr lang="en-US"/>
        </a:p>
      </dgm:t>
    </dgm:pt>
    <dgm:pt modelId="{8A69611E-C994-4F8C-BE48-5CCB6CF32F43}" type="sibTrans" cxnId="{CB8D453B-70D9-4F99-A96C-75E4B006A630}">
      <dgm:prSet/>
      <dgm:spPr/>
      <dgm:t>
        <a:bodyPr/>
        <a:lstStyle/>
        <a:p>
          <a:endParaRPr lang="en-US"/>
        </a:p>
      </dgm:t>
    </dgm:pt>
    <dgm:pt modelId="{445527D8-DA20-478A-AF6A-0568C1295BD6}">
      <dgm:prSet/>
      <dgm:spPr/>
      <dgm:t>
        <a:bodyPr/>
        <a:lstStyle/>
        <a:p>
          <a:pPr rtl="0"/>
          <a:r>
            <a:rPr lang="en-US" b="1" smtClean="0"/>
            <a:t>Location of study</a:t>
          </a:r>
          <a:endParaRPr lang="en-GB"/>
        </a:p>
      </dgm:t>
    </dgm:pt>
    <dgm:pt modelId="{BDC8A867-0B5A-4466-AAF3-A157DB46CD06}" type="parTrans" cxnId="{5A63DDA0-B251-4B57-BD05-54088492EB0B}">
      <dgm:prSet/>
      <dgm:spPr/>
      <dgm:t>
        <a:bodyPr/>
        <a:lstStyle/>
        <a:p>
          <a:endParaRPr lang="en-US"/>
        </a:p>
      </dgm:t>
    </dgm:pt>
    <dgm:pt modelId="{497C0D29-5B93-42EC-97C3-6E401616D135}" type="sibTrans" cxnId="{5A63DDA0-B251-4B57-BD05-54088492EB0B}">
      <dgm:prSet/>
      <dgm:spPr/>
      <dgm:t>
        <a:bodyPr/>
        <a:lstStyle/>
        <a:p>
          <a:endParaRPr lang="en-US"/>
        </a:p>
      </dgm:t>
    </dgm:pt>
    <dgm:pt modelId="{08512568-9590-4448-B1E9-D65B1FD29501}">
      <dgm:prSet/>
      <dgm:spPr/>
      <dgm:t>
        <a:bodyPr/>
        <a:lstStyle/>
        <a:p>
          <a:pPr rtl="0"/>
          <a:r>
            <a:rPr lang="en-GB" dirty="0" smtClean="0"/>
            <a:t>Aga Khan University Hospital Nairobi (AKUHN)</a:t>
          </a:r>
          <a:endParaRPr lang="en-GB" dirty="0"/>
        </a:p>
      </dgm:t>
    </dgm:pt>
    <dgm:pt modelId="{472101F5-5BB0-47C7-8245-286953F0E3B6}" type="parTrans" cxnId="{27BC7599-45CF-4B58-8364-2304D9C4BD6E}">
      <dgm:prSet/>
      <dgm:spPr/>
      <dgm:t>
        <a:bodyPr/>
        <a:lstStyle/>
        <a:p>
          <a:endParaRPr lang="en-US"/>
        </a:p>
      </dgm:t>
    </dgm:pt>
    <dgm:pt modelId="{28625DBE-0FD0-4385-B859-21E6049398F2}" type="sibTrans" cxnId="{27BC7599-45CF-4B58-8364-2304D9C4BD6E}">
      <dgm:prSet/>
      <dgm:spPr/>
      <dgm:t>
        <a:bodyPr/>
        <a:lstStyle/>
        <a:p>
          <a:endParaRPr lang="en-US"/>
        </a:p>
      </dgm:t>
    </dgm:pt>
    <dgm:pt modelId="{B62D6D16-B711-4E95-AC4A-0D5E6B10CEC9}">
      <dgm:prSet/>
      <dgm:spPr/>
      <dgm:t>
        <a:bodyPr/>
        <a:lstStyle/>
        <a:p>
          <a:pPr rtl="0"/>
          <a:r>
            <a:rPr lang="en-US" b="1" smtClean="0"/>
            <a:t>Study population </a:t>
          </a:r>
          <a:endParaRPr lang="en-GB"/>
        </a:p>
      </dgm:t>
    </dgm:pt>
    <dgm:pt modelId="{FDC891F7-E55A-4BFD-996F-1DD941BF3180}" type="parTrans" cxnId="{49918940-D9DF-4302-9C43-4E0E356F6C80}">
      <dgm:prSet/>
      <dgm:spPr/>
      <dgm:t>
        <a:bodyPr/>
        <a:lstStyle/>
        <a:p>
          <a:endParaRPr lang="en-US"/>
        </a:p>
      </dgm:t>
    </dgm:pt>
    <dgm:pt modelId="{D3DE088C-2288-4496-B537-770863782CD4}" type="sibTrans" cxnId="{49918940-D9DF-4302-9C43-4E0E356F6C80}">
      <dgm:prSet/>
      <dgm:spPr/>
      <dgm:t>
        <a:bodyPr/>
        <a:lstStyle/>
        <a:p>
          <a:endParaRPr lang="en-US"/>
        </a:p>
      </dgm:t>
    </dgm:pt>
    <dgm:pt modelId="{4D10ACB4-4D79-42C3-95C7-5468AE9F9F2F}">
      <dgm:prSet/>
      <dgm:spPr/>
      <dgm:t>
        <a:bodyPr/>
        <a:lstStyle/>
        <a:p>
          <a:r>
            <a:rPr lang="en-US" dirty="0" smtClean="0"/>
            <a:t>Patients seen at the neurology clinic at Aga-Khan University Hospital</a:t>
          </a:r>
          <a:endParaRPr lang="en-GB" dirty="0"/>
        </a:p>
      </dgm:t>
    </dgm:pt>
    <dgm:pt modelId="{D84A55C4-CE29-42E9-97A3-6E4D95129F1F}" type="parTrans" cxnId="{58EC67BC-68C7-4AE5-9C97-14E14D99F3A8}">
      <dgm:prSet/>
      <dgm:spPr/>
      <dgm:t>
        <a:bodyPr/>
        <a:lstStyle/>
        <a:p>
          <a:endParaRPr lang="en-US"/>
        </a:p>
      </dgm:t>
    </dgm:pt>
    <dgm:pt modelId="{B50579CE-6F09-46BB-8923-0EA402C014A3}" type="sibTrans" cxnId="{58EC67BC-68C7-4AE5-9C97-14E14D99F3A8}">
      <dgm:prSet/>
      <dgm:spPr/>
      <dgm:t>
        <a:bodyPr/>
        <a:lstStyle/>
        <a:p>
          <a:endParaRPr lang="en-US"/>
        </a:p>
      </dgm:t>
    </dgm:pt>
    <dgm:pt modelId="{ED95BCDB-AB31-431D-A799-46359D6A3233}" type="pres">
      <dgm:prSet presAssocID="{5A550834-D236-4CBA-8340-773F0A0D5217}" presName="linear" presStyleCnt="0">
        <dgm:presLayoutVars>
          <dgm:dir/>
          <dgm:animLvl val="lvl"/>
          <dgm:resizeHandles val="exact"/>
        </dgm:presLayoutVars>
      </dgm:prSet>
      <dgm:spPr/>
      <dgm:t>
        <a:bodyPr/>
        <a:lstStyle/>
        <a:p>
          <a:endParaRPr lang="en-US"/>
        </a:p>
      </dgm:t>
    </dgm:pt>
    <dgm:pt modelId="{87771392-2E00-4477-A259-5D47F937BE62}" type="pres">
      <dgm:prSet presAssocID="{948CBB55-8BF1-45B1-8BE9-70D4DD589B5E}" presName="parentLin" presStyleCnt="0"/>
      <dgm:spPr/>
    </dgm:pt>
    <dgm:pt modelId="{2FF14534-1A23-48F3-87F7-A7FB2CBD4306}" type="pres">
      <dgm:prSet presAssocID="{948CBB55-8BF1-45B1-8BE9-70D4DD589B5E}" presName="parentLeftMargin" presStyleLbl="node1" presStyleIdx="0" presStyleCnt="3"/>
      <dgm:spPr/>
      <dgm:t>
        <a:bodyPr/>
        <a:lstStyle/>
        <a:p>
          <a:endParaRPr lang="en-US"/>
        </a:p>
      </dgm:t>
    </dgm:pt>
    <dgm:pt modelId="{AFEA7934-BB16-4C6C-B75C-5B6B6FF77021}" type="pres">
      <dgm:prSet presAssocID="{948CBB55-8BF1-45B1-8BE9-70D4DD589B5E}" presName="parentText" presStyleLbl="node1" presStyleIdx="0" presStyleCnt="3">
        <dgm:presLayoutVars>
          <dgm:chMax val="0"/>
          <dgm:bulletEnabled val="1"/>
        </dgm:presLayoutVars>
      </dgm:prSet>
      <dgm:spPr/>
      <dgm:t>
        <a:bodyPr/>
        <a:lstStyle/>
        <a:p>
          <a:endParaRPr lang="en-US"/>
        </a:p>
      </dgm:t>
    </dgm:pt>
    <dgm:pt modelId="{D3F7D225-8C8E-4531-AF39-FE58A3A53A0F}" type="pres">
      <dgm:prSet presAssocID="{948CBB55-8BF1-45B1-8BE9-70D4DD589B5E}" presName="negativeSpace" presStyleCnt="0"/>
      <dgm:spPr/>
    </dgm:pt>
    <dgm:pt modelId="{78EAB6FB-19AD-433F-A790-7957A3ACEB8B}" type="pres">
      <dgm:prSet presAssocID="{948CBB55-8BF1-45B1-8BE9-70D4DD589B5E}" presName="childText" presStyleLbl="conFgAcc1" presStyleIdx="0" presStyleCnt="3">
        <dgm:presLayoutVars>
          <dgm:bulletEnabled val="1"/>
        </dgm:presLayoutVars>
      </dgm:prSet>
      <dgm:spPr/>
      <dgm:t>
        <a:bodyPr/>
        <a:lstStyle/>
        <a:p>
          <a:endParaRPr lang="en-US"/>
        </a:p>
      </dgm:t>
    </dgm:pt>
    <dgm:pt modelId="{8C73F8EE-A336-4E0D-B3DB-73C4EF61616D}" type="pres">
      <dgm:prSet presAssocID="{963CDB6D-0DBD-496C-B763-4CFDA30DFEC7}" presName="spaceBetweenRectangles" presStyleCnt="0"/>
      <dgm:spPr/>
    </dgm:pt>
    <dgm:pt modelId="{2811D713-46CE-4E45-9A22-B3A4631204A3}" type="pres">
      <dgm:prSet presAssocID="{445527D8-DA20-478A-AF6A-0568C1295BD6}" presName="parentLin" presStyleCnt="0"/>
      <dgm:spPr/>
    </dgm:pt>
    <dgm:pt modelId="{FFBCE3E4-1449-40D8-8C9D-3982925DC968}" type="pres">
      <dgm:prSet presAssocID="{445527D8-DA20-478A-AF6A-0568C1295BD6}" presName="parentLeftMargin" presStyleLbl="node1" presStyleIdx="0" presStyleCnt="3"/>
      <dgm:spPr/>
      <dgm:t>
        <a:bodyPr/>
        <a:lstStyle/>
        <a:p>
          <a:endParaRPr lang="en-US"/>
        </a:p>
      </dgm:t>
    </dgm:pt>
    <dgm:pt modelId="{E13F10D8-6D9B-4813-8755-948D4247522D}" type="pres">
      <dgm:prSet presAssocID="{445527D8-DA20-478A-AF6A-0568C1295BD6}" presName="parentText" presStyleLbl="node1" presStyleIdx="1" presStyleCnt="3">
        <dgm:presLayoutVars>
          <dgm:chMax val="0"/>
          <dgm:bulletEnabled val="1"/>
        </dgm:presLayoutVars>
      </dgm:prSet>
      <dgm:spPr/>
      <dgm:t>
        <a:bodyPr/>
        <a:lstStyle/>
        <a:p>
          <a:endParaRPr lang="en-US"/>
        </a:p>
      </dgm:t>
    </dgm:pt>
    <dgm:pt modelId="{4CB09768-DFB7-4463-8C88-996CB412A22D}" type="pres">
      <dgm:prSet presAssocID="{445527D8-DA20-478A-AF6A-0568C1295BD6}" presName="negativeSpace" presStyleCnt="0"/>
      <dgm:spPr/>
    </dgm:pt>
    <dgm:pt modelId="{466DCEFD-59F7-4259-BD10-41FA89630B3D}" type="pres">
      <dgm:prSet presAssocID="{445527D8-DA20-478A-AF6A-0568C1295BD6}" presName="childText" presStyleLbl="conFgAcc1" presStyleIdx="1" presStyleCnt="3">
        <dgm:presLayoutVars>
          <dgm:bulletEnabled val="1"/>
        </dgm:presLayoutVars>
      </dgm:prSet>
      <dgm:spPr/>
      <dgm:t>
        <a:bodyPr/>
        <a:lstStyle/>
        <a:p>
          <a:endParaRPr lang="en-US"/>
        </a:p>
      </dgm:t>
    </dgm:pt>
    <dgm:pt modelId="{D36C724E-F616-4078-8EF9-A455BBC87C8D}" type="pres">
      <dgm:prSet presAssocID="{497C0D29-5B93-42EC-97C3-6E401616D135}" presName="spaceBetweenRectangles" presStyleCnt="0"/>
      <dgm:spPr/>
    </dgm:pt>
    <dgm:pt modelId="{0556E543-37C7-4127-A7B6-AECA313131CA}" type="pres">
      <dgm:prSet presAssocID="{B62D6D16-B711-4E95-AC4A-0D5E6B10CEC9}" presName="parentLin" presStyleCnt="0"/>
      <dgm:spPr/>
    </dgm:pt>
    <dgm:pt modelId="{1816935D-CAAF-49BE-BF74-761E1CC60538}" type="pres">
      <dgm:prSet presAssocID="{B62D6D16-B711-4E95-AC4A-0D5E6B10CEC9}" presName="parentLeftMargin" presStyleLbl="node1" presStyleIdx="1" presStyleCnt="3"/>
      <dgm:spPr/>
      <dgm:t>
        <a:bodyPr/>
        <a:lstStyle/>
        <a:p>
          <a:endParaRPr lang="en-US"/>
        </a:p>
      </dgm:t>
    </dgm:pt>
    <dgm:pt modelId="{6F4B2FC4-B96D-46C9-8CCA-E948C26FFAA9}" type="pres">
      <dgm:prSet presAssocID="{B62D6D16-B711-4E95-AC4A-0D5E6B10CEC9}" presName="parentText" presStyleLbl="node1" presStyleIdx="2" presStyleCnt="3">
        <dgm:presLayoutVars>
          <dgm:chMax val="0"/>
          <dgm:bulletEnabled val="1"/>
        </dgm:presLayoutVars>
      </dgm:prSet>
      <dgm:spPr/>
      <dgm:t>
        <a:bodyPr/>
        <a:lstStyle/>
        <a:p>
          <a:endParaRPr lang="en-US"/>
        </a:p>
      </dgm:t>
    </dgm:pt>
    <dgm:pt modelId="{D49307D3-6697-4A85-95A1-EDEB6B399CE7}" type="pres">
      <dgm:prSet presAssocID="{B62D6D16-B711-4E95-AC4A-0D5E6B10CEC9}" presName="negativeSpace" presStyleCnt="0"/>
      <dgm:spPr/>
    </dgm:pt>
    <dgm:pt modelId="{ADD684D8-453D-4308-ABDF-A1E196981A9F}" type="pres">
      <dgm:prSet presAssocID="{B62D6D16-B711-4E95-AC4A-0D5E6B10CEC9}" presName="childText" presStyleLbl="conFgAcc1" presStyleIdx="2" presStyleCnt="3" custLinFactNeighborX="-489">
        <dgm:presLayoutVars>
          <dgm:bulletEnabled val="1"/>
        </dgm:presLayoutVars>
      </dgm:prSet>
      <dgm:spPr/>
      <dgm:t>
        <a:bodyPr/>
        <a:lstStyle/>
        <a:p>
          <a:endParaRPr lang="en-US"/>
        </a:p>
      </dgm:t>
    </dgm:pt>
  </dgm:ptLst>
  <dgm:cxnLst>
    <dgm:cxn modelId="{49918940-D9DF-4302-9C43-4E0E356F6C80}" srcId="{5A550834-D236-4CBA-8340-773F0A0D5217}" destId="{B62D6D16-B711-4E95-AC4A-0D5E6B10CEC9}" srcOrd="2" destOrd="0" parTransId="{FDC891F7-E55A-4BFD-996F-1DD941BF3180}" sibTransId="{D3DE088C-2288-4496-B537-770863782CD4}"/>
    <dgm:cxn modelId="{B9EC9DD0-DA1B-4D61-947A-51AC687D0468}" type="presOf" srcId="{445527D8-DA20-478A-AF6A-0568C1295BD6}" destId="{FFBCE3E4-1449-40D8-8C9D-3982925DC968}" srcOrd="0" destOrd="0" presId="urn:microsoft.com/office/officeart/2005/8/layout/list1"/>
    <dgm:cxn modelId="{58EC67BC-68C7-4AE5-9C97-14E14D99F3A8}" srcId="{B62D6D16-B711-4E95-AC4A-0D5E6B10CEC9}" destId="{4D10ACB4-4D79-42C3-95C7-5468AE9F9F2F}" srcOrd="0" destOrd="0" parTransId="{D84A55C4-CE29-42E9-97A3-6E4D95129F1F}" sibTransId="{B50579CE-6F09-46BB-8923-0EA402C014A3}"/>
    <dgm:cxn modelId="{5F318CA7-FCC6-451E-9075-79451AC254C1}" type="presOf" srcId="{445527D8-DA20-478A-AF6A-0568C1295BD6}" destId="{E13F10D8-6D9B-4813-8755-948D4247522D}" srcOrd="1" destOrd="0" presId="urn:microsoft.com/office/officeart/2005/8/layout/list1"/>
    <dgm:cxn modelId="{27BC7599-45CF-4B58-8364-2304D9C4BD6E}" srcId="{445527D8-DA20-478A-AF6A-0568C1295BD6}" destId="{08512568-9590-4448-B1E9-D65B1FD29501}" srcOrd="0" destOrd="0" parTransId="{472101F5-5BB0-47C7-8245-286953F0E3B6}" sibTransId="{28625DBE-0FD0-4385-B859-21E6049398F2}"/>
    <dgm:cxn modelId="{64C51F03-780E-4791-89FB-291B8FFD1311}" type="presOf" srcId="{B62D6D16-B711-4E95-AC4A-0D5E6B10CEC9}" destId="{6F4B2FC4-B96D-46C9-8CCA-E948C26FFAA9}" srcOrd="1" destOrd="0" presId="urn:microsoft.com/office/officeart/2005/8/layout/list1"/>
    <dgm:cxn modelId="{CB8D453B-70D9-4F99-A96C-75E4B006A630}" srcId="{948CBB55-8BF1-45B1-8BE9-70D4DD589B5E}" destId="{8CE0AB7B-2CF3-4052-9D4D-F8384CEE3A29}" srcOrd="0" destOrd="0" parTransId="{C60ACED9-D7A8-4CD1-ACCF-76E37CD4890A}" sibTransId="{8A69611E-C994-4F8C-BE48-5CCB6CF32F43}"/>
    <dgm:cxn modelId="{9F99C1FD-5B45-46B0-B130-14CA6462EE5F}" type="presOf" srcId="{948CBB55-8BF1-45B1-8BE9-70D4DD589B5E}" destId="{2FF14534-1A23-48F3-87F7-A7FB2CBD4306}" srcOrd="0" destOrd="0" presId="urn:microsoft.com/office/officeart/2005/8/layout/list1"/>
    <dgm:cxn modelId="{1824E9C4-AFA0-49FE-9495-31BA42B2043D}" type="presOf" srcId="{B62D6D16-B711-4E95-AC4A-0D5E6B10CEC9}" destId="{1816935D-CAAF-49BE-BF74-761E1CC60538}" srcOrd="0" destOrd="0" presId="urn:microsoft.com/office/officeart/2005/8/layout/list1"/>
    <dgm:cxn modelId="{BB3A7ED1-E8AC-43D8-B928-639BA7E2A99A}" srcId="{5A550834-D236-4CBA-8340-773F0A0D5217}" destId="{948CBB55-8BF1-45B1-8BE9-70D4DD589B5E}" srcOrd="0" destOrd="0" parTransId="{09C60038-1D07-4AA4-B610-C57955C6DFF0}" sibTransId="{963CDB6D-0DBD-496C-B763-4CFDA30DFEC7}"/>
    <dgm:cxn modelId="{BD66DDEF-5391-452F-91DE-4F69FED21598}" type="presOf" srcId="{5A550834-D236-4CBA-8340-773F0A0D5217}" destId="{ED95BCDB-AB31-431D-A799-46359D6A3233}" srcOrd="0" destOrd="0" presId="urn:microsoft.com/office/officeart/2005/8/layout/list1"/>
    <dgm:cxn modelId="{845DE22D-B996-48B8-8DFE-1ABE6E713875}" type="presOf" srcId="{08512568-9590-4448-B1E9-D65B1FD29501}" destId="{466DCEFD-59F7-4259-BD10-41FA89630B3D}" srcOrd="0" destOrd="0" presId="urn:microsoft.com/office/officeart/2005/8/layout/list1"/>
    <dgm:cxn modelId="{96F10A74-FDB9-4394-AEAB-35625D9EFAEF}" type="presOf" srcId="{8CE0AB7B-2CF3-4052-9D4D-F8384CEE3A29}" destId="{78EAB6FB-19AD-433F-A790-7957A3ACEB8B}" srcOrd="0" destOrd="0" presId="urn:microsoft.com/office/officeart/2005/8/layout/list1"/>
    <dgm:cxn modelId="{464F46CC-2514-4A8F-AF93-CC5B019D038F}" type="presOf" srcId="{4D10ACB4-4D79-42C3-95C7-5468AE9F9F2F}" destId="{ADD684D8-453D-4308-ABDF-A1E196981A9F}" srcOrd="0" destOrd="0" presId="urn:microsoft.com/office/officeart/2005/8/layout/list1"/>
    <dgm:cxn modelId="{509A6AE6-9330-44AD-BF92-193FF1F55D0C}" type="presOf" srcId="{948CBB55-8BF1-45B1-8BE9-70D4DD589B5E}" destId="{AFEA7934-BB16-4C6C-B75C-5B6B6FF77021}" srcOrd="1" destOrd="0" presId="urn:microsoft.com/office/officeart/2005/8/layout/list1"/>
    <dgm:cxn modelId="{5A63DDA0-B251-4B57-BD05-54088492EB0B}" srcId="{5A550834-D236-4CBA-8340-773F0A0D5217}" destId="{445527D8-DA20-478A-AF6A-0568C1295BD6}" srcOrd="1" destOrd="0" parTransId="{BDC8A867-0B5A-4466-AAF3-A157DB46CD06}" sibTransId="{497C0D29-5B93-42EC-97C3-6E401616D135}"/>
    <dgm:cxn modelId="{3D7AD228-58C2-4697-9D7A-6E9454800872}" type="presParOf" srcId="{ED95BCDB-AB31-431D-A799-46359D6A3233}" destId="{87771392-2E00-4477-A259-5D47F937BE62}" srcOrd="0" destOrd="0" presId="urn:microsoft.com/office/officeart/2005/8/layout/list1"/>
    <dgm:cxn modelId="{DEA9D3B6-0E30-45FB-A410-583BAF465518}" type="presParOf" srcId="{87771392-2E00-4477-A259-5D47F937BE62}" destId="{2FF14534-1A23-48F3-87F7-A7FB2CBD4306}" srcOrd="0" destOrd="0" presId="urn:microsoft.com/office/officeart/2005/8/layout/list1"/>
    <dgm:cxn modelId="{6C86A757-E508-4D2C-AAB9-030979B8FCDA}" type="presParOf" srcId="{87771392-2E00-4477-A259-5D47F937BE62}" destId="{AFEA7934-BB16-4C6C-B75C-5B6B6FF77021}" srcOrd="1" destOrd="0" presId="urn:microsoft.com/office/officeart/2005/8/layout/list1"/>
    <dgm:cxn modelId="{DEFA103F-CF1B-4FD3-A2F9-FA01AEA867BA}" type="presParOf" srcId="{ED95BCDB-AB31-431D-A799-46359D6A3233}" destId="{D3F7D225-8C8E-4531-AF39-FE58A3A53A0F}" srcOrd="1" destOrd="0" presId="urn:microsoft.com/office/officeart/2005/8/layout/list1"/>
    <dgm:cxn modelId="{537FEE34-9480-4DF7-A870-98F681582AEB}" type="presParOf" srcId="{ED95BCDB-AB31-431D-A799-46359D6A3233}" destId="{78EAB6FB-19AD-433F-A790-7957A3ACEB8B}" srcOrd="2" destOrd="0" presId="urn:microsoft.com/office/officeart/2005/8/layout/list1"/>
    <dgm:cxn modelId="{B9A4E6F0-6805-4523-B176-77FB7651CE34}" type="presParOf" srcId="{ED95BCDB-AB31-431D-A799-46359D6A3233}" destId="{8C73F8EE-A336-4E0D-B3DB-73C4EF61616D}" srcOrd="3" destOrd="0" presId="urn:microsoft.com/office/officeart/2005/8/layout/list1"/>
    <dgm:cxn modelId="{81C1DD75-3191-41D1-BFB6-C0D1CCFB2EFF}" type="presParOf" srcId="{ED95BCDB-AB31-431D-A799-46359D6A3233}" destId="{2811D713-46CE-4E45-9A22-B3A4631204A3}" srcOrd="4" destOrd="0" presId="urn:microsoft.com/office/officeart/2005/8/layout/list1"/>
    <dgm:cxn modelId="{376209F2-C212-4049-B2BE-D960AAAF5280}" type="presParOf" srcId="{2811D713-46CE-4E45-9A22-B3A4631204A3}" destId="{FFBCE3E4-1449-40D8-8C9D-3982925DC968}" srcOrd="0" destOrd="0" presId="urn:microsoft.com/office/officeart/2005/8/layout/list1"/>
    <dgm:cxn modelId="{1E9417F8-A830-4B5A-8F0C-BAE5BFF99066}" type="presParOf" srcId="{2811D713-46CE-4E45-9A22-B3A4631204A3}" destId="{E13F10D8-6D9B-4813-8755-948D4247522D}" srcOrd="1" destOrd="0" presId="urn:microsoft.com/office/officeart/2005/8/layout/list1"/>
    <dgm:cxn modelId="{F4446C6D-40FD-4F20-B7C8-3860FA3B665B}" type="presParOf" srcId="{ED95BCDB-AB31-431D-A799-46359D6A3233}" destId="{4CB09768-DFB7-4463-8C88-996CB412A22D}" srcOrd="5" destOrd="0" presId="urn:microsoft.com/office/officeart/2005/8/layout/list1"/>
    <dgm:cxn modelId="{B75324F1-B70A-48EB-842F-67B4CCA505B8}" type="presParOf" srcId="{ED95BCDB-AB31-431D-A799-46359D6A3233}" destId="{466DCEFD-59F7-4259-BD10-41FA89630B3D}" srcOrd="6" destOrd="0" presId="urn:microsoft.com/office/officeart/2005/8/layout/list1"/>
    <dgm:cxn modelId="{FCD85BCE-6916-447E-8EFF-0D1A14A4887E}" type="presParOf" srcId="{ED95BCDB-AB31-431D-A799-46359D6A3233}" destId="{D36C724E-F616-4078-8EF9-A455BBC87C8D}" srcOrd="7" destOrd="0" presId="urn:microsoft.com/office/officeart/2005/8/layout/list1"/>
    <dgm:cxn modelId="{EA9A2AB7-CB48-4F16-810D-D45B655BC12F}" type="presParOf" srcId="{ED95BCDB-AB31-431D-A799-46359D6A3233}" destId="{0556E543-37C7-4127-A7B6-AECA313131CA}" srcOrd="8" destOrd="0" presId="urn:microsoft.com/office/officeart/2005/8/layout/list1"/>
    <dgm:cxn modelId="{F5EBD218-7967-4D5C-9B0D-67D358A7149D}" type="presParOf" srcId="{0556E543-37C7-4127-A7B6-AECA313131CA}" destId="{1816935D-CAAF-49BE-BF74-761E1CC60538}" srcOrd="0" destOrd="0" presId="urn:microsoft.com/office/officeart/2005/8/layout/list1"/>
    <dgm:cxn modelId="{34112579-E642-4B00-A4C1-F063E9AFE9D0}" type="presParOf" srcId="{0556E543-37C7-4127-A7B6-AECA313131CA}" destId="{6F4B2FC4-B96D-46C9-8CCA-E948C26FFAA9}" srcOrd="1" destOrd="0" presId="urn:microsoft.com/office/officeart/2005/8/layout/list1"/>
    <dgm:cxn modelId="{D21015EE-8A73-41EA-9217-186957CF14CC}" type="presParOf" srcId="{ED95BCDB-AB31-431D-A799-46359D6A3233}" destId="{D49307D3-6697-4A85-95A1-EDEB6B399CE7}" srcOrd="9" destOrd="0" presId="urn:microsoft.com/office/officeart/2005/8/layout/list1"/>
    <dgm:cxn modelId="{C76D7AAD-B784-4413-A618-2D8DF96150D1}" type="presParOf" srcId="{ED95BCDB-AB31-431D-A799-46359D6A3233}" destId="{ADD684D8-453D-4308-ABDF-A1E196981A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F8EC-99CC-4174-B5FD-D1F562CC87CB}">
      <dsp:nvSpPr>
        <dsp:cNvPr id="0" name=""/>
        <dsp:cNvSpPr/>
      </dsp:nvSpPr>
      <dsp:spPr>
        <a:xfrm>
          <a:off x="0" y="788968"/>
          <a:ext cx="10431557" cy="220545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Is an outpatient tele neurology service feasible within the tertiary level Aga-Khan University Hospital?</a:t>
          </a:r>
        </a:p>
        <a:p>
          <a:pPr lvl="0" algn="l" defTabSz="1422400" rtl="0">
            <a:lnSpc>
              <a:spcPct val="90000"/>
            </a:lnSpc>
            <a:spcBef>
              <a:spcPct val="0"/>
            </a:spcBef>
            <a:spcAft>
              <a:spcPct val="35000"/>
            </a:spcAft>
          </a:pPr>
          <a:endParaRPr lang="en-GB" sz="5400" kern="1200" dirty="0"/>
        </a:p>
      </dsp:txBody>
      <dsp:txXfrm>
        <a:off x="107661" y="896629"/>
        <a:ext cx="10216235" cy="1990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40119-75AB-4CA6-9CB5-D18884E2C34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95B2B-87F4-498A-A90F-CAB23E6960A7}">
      <dsp:nvSpPr>
        <dsp:cNvPr id="0" name=""/>
        <dsp:cNvSpPr/>
      </dsp:nvSpPr>
      <dsp:spPr>
        <a:xfrm>
          <a:off x="0" y="0"/>
          <a:ext cx="210312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b="1" kern="1200" dirty="0" smtClean="0"/>
        </a:p>
        <a:p>
          <a:pPr lvl="0" algn="l" defTabSz="1244600" rtl="0">
            <a:lnSpc>
              <a:spcPct val="90000"/>
            </a:lnSpc>
            <a:spcBef>
              <a:spcPct val="0"/>
            </a:spcBef>
            <a:spcAft>
              <a:spcPct val="35000"/>
            </a:spcAft>
          </a:pPr>
          <a:r>
            <a:rPr lang="en-US" sz="2800" b="1" kern="1200" dirty="0" smtClean="0"/>
            <a:t>Primary objective </a:t>
          </a:r>
          <a:endParaRPr lang="en-GB" sz="2800" kern="1200" dirty="0"/>
        </a:p>
      </dsp:txBody>
      <dsp:txXfrm>
        <a:off x="0" y="0"/>
        <a:ext cx="2103120" cy="2175669"/>
      </dsp:txXfrm>
    </dsp:sp>
    <dsp:sp modelId="{2BEB79B5-A67F-46F6-9B67-48CBCBEDC4CE}">
      <dsp:nvSpPr>
        <dsp:cNvPr id="0" name=""/>
        <dsp:cNvSpPr/>
      </dsp:nvSpPr>
      <dsp:spPr>
        <a:xfrm>
          <a:off x="2260854" y="98797"/>
          <a:ext cx="8254746" cy="197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endParaRPr lang="en-GB" sz="1500" kern="1200" dirty="0" smtClean="0"/>
        </a:p>
        <a:p>
          <a:pPr lvl="0" algn="l" defTabSz="666750" rtl="0">
            <a:lnSpc>
              <a:spcPct val="90000"/>
            </a:lnSpc>
            <a:spcBef>
              <a:spcPct val="0"/>
            </a:spcBef>
            <a:spcAft>
              <a:spcPct val="35000"/>
            </a:spcAft>
          </a:pPr>
          <a:endParaRPr lang="en-GB" sz="1500" kern="1200" dirty="0" smtClean="0"/>
        </a:p>
        <a:p>
          <a:pPr lvl="0" algn="l" defTabSz="666750" rtl="0">
            <a:lnSpc>
              <a:spcPct val="90000"/>
            </a:lnSpc>
            <a:spcBef>
              <a:spcPct val="0"/>
            </a:spcBef>
            <a:spcAft>
              <a:spcPct val="35000"/>
            </a:spcAft>
          </a:pPr>
          <a:r>
            <a:rPr lang="en-US" sz="1500" kern="1200" dirty="0" smtClean="0"/>
            <a:t>To determine patient satisfaction in engaging with the proposed tele-neurology service.</a:t>
          </a:r>
          <a:endParaRPr lang="en-GB" sz="1500" kern="1200" dirty="0"/>
        </a:p>
      </dsp:txBody>
      <dsp:txXfrm>
        <a:off x="2260854" y="98797"/>
        <a:ext cx="8254746" cy="1975949"/>
      </dsp:txXfrm>
    </dsp:sp>
    <dsp:sp modelId="{B61CAB12-21BF-4FDF-8607-F3C997B0E16B}">
      <dsp:nvSpPr>
        <dsp:cNvPr id="0" name=""/>
        <dsp:cNvSpPr/>
      </dsp:nvSpPr>
      <dsp:spPr>
        <a:xfrm>
          <a:off x="2103120" y="207474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94395-324B-42E4-AFDF-C1BEE427696C}">
      <dsp:nvSpPr>
        <dsp:cNvPr id="0" name=""/>
        <dsp:cNvSpPr/>
      </dsp:nvSpPr>
      <dsp:spPr>
        <a:xfrm>
          <a:off x="0" y="20771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8B90F-6CC2-4E65-8846-7977FF1FECDD}">
      <dsp:nvSpPr>
        <dsp:cNvPr id="0" name=""/>
        <dsp:cNvSpPr/>
      </dsp:nvSpPr>
      <dsp:spPr>
        <a:xfrm>
          <a:off x="0" y="2175669"/>
          <a:ext cx="210312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Secondary objectives </a:t>
          </a:r>
          <a:endParaRPr lang="en-GB" sz="2800" kern="1200" dirty="0"/>
        </a:p>
      </dsp:txBody>
      <dsp:txXfrm>
        <a:off x="0" y="2175669"/>
        <a:ext cx="2103120" cy="2175669"/>
      </dsp:txXfrm>
    </dsp:sp>
    <dsp:sp modelId="{D5D38299-2267-491A-B48D-818CDE430310}">
      <dsp:nvSpPr>
        <dsp:cNvPr id="0" name=""/>
        <dsp:cNvSpPr/>
      </dsp:nvSpPr>
      <dsp:spPr>
        <a:xfrm>
          <a:off x="2260854" y="2201244"/>
          <a:ext cx="8254746"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GB" sz="1500" kern="1200" dirty="0" smtClean="0"/>
            <a:t>To</a:t>
          </a:r>
          <a:r>
            <a:rPr lang="en-US" sz="1500" kern="1200" dirty="0" smtClean="0"/>
            <a:t> determine patient satisfaction in engaging prior one on one neurology consults.</a:t>
          </a:r>
          <a:endParaRPr lang="en-GB" sz="1500" kern="1200" dirty="0"/>
        </a:p>
      </dsp:txBody>
      <dsp:txXfrm>
        <a:off x="2260854" y="2201244"/>
        <a:ext cx="8254746" cy="511515"/>
      </dsp:txXfrm>
    </dsp:sp>
    <dsp:sp modelId="{21408430-74B9-482D-BF5A-405AB5729C23}">
      <dsp:nvSpPr>
        <dsp:cNvPr id="0" name=""/>
        <dsp:cNvSpPr/>
      </dsp:nvSpPr>
      <dsp:spPr>
        <a:xfrm>
          <a:off x="2103120" y="271276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003FA-82E5-4015-B3E3-6833A358726B}">
      <dsp:nvSpPr>
        <dsp:cNvPr id="0" name=""/>
        <dsp:cNvSpPr/>
      </dsp:nvSpPr>
      <dsp:spPr>
        <a:xfrm>
          <a:off x="2260854" y="2738336"/>
          <a:ext cx="8254746"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GB" sz="1500" kern="1200" dirty="0" smtClean="0"/>
            <a:t>To determine </a:t>
          </a:r>
          <a:r>
            <a:rPr lang="en-US" sz="1500" kern="1200" dirty="0" smtClean="0"/>
            <a:t>the cost benefit of patients attending tele-neurology clinic</a:t>
          </a:r>
          <a:r>
            <a:rPr lang="en-GB" sz="1500" kern="1200" dirty="0" smtClean="0"/>
            <a:t>. </a:t>
          </a:r>
          <a:endParaRPr lang="en-GB" sz="1500" kern="1200" dirty="0"/>
        </a:p>
      </dsp:txBody>
      <dsp:txXfrm>
        <a:off x="2260854" y="2738336"/>
        <a:ext cx="8254746" cy="511515"/>
      </dsp:txXfrm>
    </dsp:sp>
    <dsp:sp modelId="{2A28FEB5-0FE2-4BD2-A6A8-E99CAFB39C16}">
      <dsp:nvSpPr>
        <dsp:cNvPr id="0" name=""/>
        <dsp:cNvSpPr/>
      </dsp:nvSpPr>
      <dsp:spPr>
        <a:xfrm>
          <a:off x="2103120" y="324985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322328-23B7-4F7B-BFC1-0E4B926D87F2}">
      <dsp:nvSpPr>
        <dsp:cNvPr id="0" name=""/>
        <dsp:cNvSpPr/>
      </dsp:nvSpPr>
      <dsp:spPr>
        <a:xfrm>
          <a:off x="2260854" y="3275428"/>
          <a:ext cx="8254746"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To determine the travel time and the waiting time to see a neurologist in the tele- neurology clinic vs traditional ambulatory clinic.</a:t>
          </a:r>
          <a:endParaRPr lang="en-GB" sz="1500" kern="1200" dirty="0"/>
        </a:p>
      </dsp:txBody>
      <dsp:txXfrm>
        <a:off x="2260854" y="3275428"/>
        <a:ext cx="8254746" cy="511515"/>
      </dsp:txXfrm>
    </dsp:sp>
    <dsp:sp modelId="{39E9BDFA-6760-4597-B4C7-5A80BE9F3FF5}">
      <dsp:nvSpPr>
        <dsp:cNvPr id="0" name=""/>
        <dsp:cNvSpPr/>
      </dsp:nvSpPr>
      <dsp:spPr>
        <a:xfrm>
          <a:off x="2103120" y="378694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3AD60-284F-4090-B723-10F869DFD1A1}">
      <dsp:nvSpPr>
        <dsp:cNvPr id="0" name=""/>
        <dsp:cNvSpPr/>
      </dsp:nvSpPr>
      <dsp:spPr>
        <a:xfrm>
          <a:off x="2260854" y="3812519"/>
          <a:ext cx="8254746"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To determine carbon footprint burden in tele neurology patient’s vs traditional ambulatory</a:t>
          </a:r>
          <a:endParaRPr lang="en-GB" sz="1500" kern="1200" dirty="0"/>
        </a:p>
      </dsp:txBody>
      <dsp:txXfrm>
        <a:off x="2260854" y="3812519"/>
        <a:ext cx="8254746" cy="511515"/>
      </dsp:txXfrm>
    </dsp:sp>
    <dsp:sp modelId="{4A860C66-2B70-4A53-8A23-831D5B4923E3}">
      <dsp:nvSpPr>
        <dsp:cNvPr id="0" name=""/>
        <dsp:cNvSpPr/>
      </dsp:nvSpPr>
      <dsp:spPr>
        <a:xfrm>
          <a:off x="2103120" y="432403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AB6FB-19AD-433F-A790-7957A3ACEB8B}">
      <dsp:nvSpPr>
        <dsp:cNvPr id="0" name=""/>
        <dsp:cNvSpPr/>
      </dsp:nvSpPr>
      <dsp:spPr>
        <a:xfrm>
          <a:off x="0" y="442689"/>
          <a:ext cx="10619509" cy="1001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192" tIns="499872" rIns="82419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A descriptive prospective cross-sectional study.</a:t>
          </a:r>
          <a:endParaRPr lang="en-GB" sz="2400" kern="1200" dirty="0"/>
        </a:p>
      </dsp:txBody>
      <dsp:txXfrm>
        <a:off x="0" y="442689"/>
        <a:ext cx="10619509" cy="1001700"/>
      </dsp:txXfrm>
    </dsp:sp>
    <dsp:sp modelId="{AFEA7934-BB16-4C6C-B75C-5B6B6FF77021}">
      <dsp:nvSpPr>
        <dsp:cNvPr id="0" name=""/>
        <dsp:cNvSpPr/>
      </dsp:nvSpPr>
      <dsp:spPr>
        <a:xfrm>
          <a:off x="530975" y="88449"/>
          <a:ext cx="743365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75" tIns="0" rIns="280975" bIns="0" numCol="1" spcCol="1270" anchor="ctr" anchorCtr="0">
          <a:noAutofit/>
        </a:bodyPr>
        <a:lstStyle/>
        <a:p>
          <a:pPr lvl="0" algn="l" defTabSz="1066800" rtl="0">
            <a:lnSpc>
              <a:spcPct val="90000"/>
            </a:lnSpc>
            <a:spcBef>
              <a:spcPct val="0"/>
            </a:spcBef>
            <a:spcAft>
              <a:spcPct val="35000"/>
            </a:spcAft>
          </a:pPr>
          <a:r>
            <a:rPr lang="en-US" sz="2400" b="1" kern="1200" smtClean="0"/>
            <a:t>Study design:</a:t>
          </a:r>
          <a:endParaRPr lang="en-GB" sz="2400" kern="1200"/>
        </a:p>
      </dsp:txBody>
      <dsp:txXfrm>
        <a:off x="565560" y="123034"/>
        <a:ext cx="7364486" cy="639310"/>
      </dsp:txXfrm>
    </dsp:sp>
    <dsp:sp modelId="{466DCEFD-59F7-4259-BD10-41FA89630B3D}">
      <dsp:nvSpPr>
        <dsp:cNvPr id="0" name=""/>
        <dsp:cNvSpPr/>
      </dsp:nvSpPr>
      <dsp:spPr>
        <a:xfrm>
          <a:off x="0" y="1928229"/>
          <a:ext cx="10619509" cy="1001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192" tIns="499872" rIns="824192" bIns="170688" numCol="1" spcCol="1270" anchor="t" anchorCtr="0">
          <a:noAutofit/>
        </a:bodyPr>
        <a:lstStyle/>
        <a:p>
          <a:pPr marL="228600" lvl="1" indent="-228600" algn="l" defTabSz="1066800" rtl="0">
            <a:lnSpc>
              <a:spcPct val="90000"/>
            </a:lnSpc>
            <a:spcBef>
              <a:spcPct val="0"/>
            </a:spcBef>
            <a:spcAft>
              <a:spcPct val="15000"/>
            </a:spcAft>
            <a:buChar char="••"/>
          </a:pPr>
          <a:r>
            <a:rPr lang="en-GB" sz="2400" kern="1200" dirty="0" smtClean="0"/>
            <a:t>Aga Khan University Hospital Nairobi (AKUHN)</a:t>
          </a:r>
          <a:endParaRPr lang="en-GB" sz="2400" kern="1200" dirty="0"/>
        </a:p>
      </dsp:txBody>
      <dsp:txXfrm>
        <a:off x="0" y="1928229"/>
        <a:ext cx="10619509" cy="1001700"/>
      </dsp:txXfrm>
    </dsp:sp>
    <dsp:sp modelId="{E13F10D8-6D9B-4813-8755-948D4247522D}">
      <dsp:nvSpPr>
        <dsp:cNvPr id="0" name=""/>
        <dsp:cNvSpPr/>
      </dsp:nvSpPr>
      <dsp:spPr>
        <a:xfrm>
          <a:off x="530975" y="1573989"/>
          <a:ext cx="743365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75" tIns="0" rIns="280975" bIns="0" numCol="1" spcCol="1270" anchor="ctr" anchorCtr="0">
          <a:noAutofit/>
        </a:bodyPr>
        <a:lstStyle/>
        <a:p>
          <a:pPr lvl="0" algn="l" defTabSz="1066800" rtl="0">
            <a:lnSpc>
              <a:spcPct val="90000"/>
            </a:lnSpc>
            <a:spcBef>
              <a:spcPct val="0"/>
            </a:spcBef>
            <a:spcAft>
              <a:spcPct val="35000"/>
            </a:spcAft>
          </a:pPr>
          <a:r>
            <a:rPr lang="en-US" sz="2400" b="1" kern="1200" smtClean="0"/>
            <a:t>Location of study</a:t>
          </a:r>
          <a:endParaRPr lang="en-GB" sz="2400" kern="1200"/>
        </a:p>
      </dsp:txBody>
      <dsp:txXfrm>
        <a:off x="565560" y="1608574"/>
        <a:ext cx="7364486" cy="639310"/>
      </dsp:txXfrm>
    </dsp:sp>
    <dsp:sp modelId="{ADD684D8-453D-4308-ABDF-A1E196981A9F}">
      <dsp:nvSpPr>
        <dsp:cNvPr id="0" name=""/>
        <dsp:cNvSpPr/>
      </dsp:nvSpPr>
      <dsp:spPr>
        <a:xfrm>
          <a:off x="0" y="3413769"/>
          <a:ext cx="10619509" cy="1323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192" tIns="499872" rIns="82419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Patients seen at the neurology clinic at Aga-Khan University Hospital</a:t>
          </a:r>
          <a:endParaRPr lang="en-GB" sz="2400" kern="1200" dirty="0"/>
        </a:p>
      </dsp:txBody>
      <dsp:txXfrm>
        <a:off x="0" y="3413769"/>
        <a:ext cx="10619509" cy="1323000"/>
      </dsp:txXfrm>
    </dsp:sp>
    <dsp:sp modelId="{6F4B2FC4-B96D-46C9-8CCA-E948C26FFAA9}">
      <dsp:nvSpPr>
        <dsp:cNvPr id="0" name=""/>
        <dsp:cNvSpPr/>
      </dsp:nvSpPr>
      <dsp:spPr>
        <a:xfrm>
          <a:off x="530975" y="3059529"/>
          <a:ext cx="743365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75" tIns="0" rIns="280975" bIns="0" numCol="1" spcCol="1270" anchor="ctr" anchorCtr="0">
          <a:noAutofit/>
        </a:bodyPr>
        <a:lstStyle/>
        <a:p>
          <a:pPr lvl="0" algn="l" defTabSz="1066800" rtl="0">
            <a:lnSpc>
              <a:spcPct val="90000"/>
            </a:lnSpc>
            <a:spcBef>
              <a:spcPct val="0"/>
            </a:spcBef>
            <a:spcAft>
              <a:spcPct val="35000"/>
            </a:spcAft>
          </a:pPr>
          <a:r>
            <a:rPr lang="en-US" sz="2400" b="1" kern="1200" smtClean="0"/>
            <a:t>Study population </a:t>
          </a:r>
          <a:endParaRPr lang="en-GB" sz="2400" kern="1200"/>
        </a:p>
      </dsp:txBody>
      <dsp:txXfrm>
        <a:off x="565560" y="3094114"/>
        <a:ext cx="7364486"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08A37-CFF6-4D3D-8CF7-7AC54D8B71C6}"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EB315-E67E-4D62-92A6-B093DD8E206C}" type="slidenum">
              <a:rPr lang="en-US" smtClean="0"/>
              <a:t>‹#›</a:t>
            </a:fld>
            <a:endParaRPr lang="en-US"/>
          </a:p>
        </p:txBody>
      </p:sp>
    </p:spTree>
    <p:extLst>
      <p:ext uri="{BB962C8B-B14F-4D97-AF65-F5344CB8AC3E}">
        <p14:creationId xmlns:p14="http://schemas.microsoft.com/office/powerpoint/2010/main" val="320389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it is estimated that strokes cause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5.54 million deaths worldwide and two thirds occurs in developing countries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estimated that the ratio of neurologist to the population in SSA is 1:3 million in compared to European countries where the ratio is 1:20 thousand</a:t>
            </a:r>
          </a:p>
          <a:p>
            <a:r>
              <a:rPr lang="en-US" sz="1200" kern="1200" dirty="0" smtClean="0">
                <a:solidFill>
                  <a:schemeClr val="tx1"/>
                </a:solidFill>
                <a:effectLst/>
                <a:latin typeface="+mn-lt"/>
                <a:ea typeface="+mn-ea"/>
                <a:cs typeface="+mn-cs"/>
              </a:rPr>
              <a:t>Locally we have 14 neurologists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servibg</a:t>
            </a:r>
            <a:r>
              <a:rPr lang="en-US" sz="1200" kern="1200" baseline="0" dirty="0" smtClean="0">
                <a:solidFill>
                  <a:schemeClr val="tx1"/>
                </a:solidFill>
                <a:effectLst/>
                <a:latin typeface="+mn-lt"/>
                <a:ea typeface="+mn-ea"/>
                <a:cs typeface="+mn-cs"/>
              </a:rPr>
              <a:t> a population of 50M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 of neurological beds serving our population in SSA are 0.03 in 10 thousand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Paucity of neurologists.</a:t>
            </a:r>
          </a:p>
          <a:p>
            <a:r>
              <a:rPr lang="en-US" sz="1200" kern="1200" dirty="0" smtClean="0">
                <a:solidFill>
                  <a:schemeClr val="tx1"/>
                </a:solidFill>
                <a:latin typeface="+mn-lt"/>
                <a:ea typeface="+mn-ea"/>
                <a:cs typeface="+mn-cs"/>
              </a:rPr>
              <a:t>Lack of physical resources including poor infrastructure.</a:t>
            </a:r>
          </a:p>
          <a:p>
            <a:r>
              <a:rPr lang="en-US" sz="1200" kern="1200" dirty="0" smtClean="0">
                <a:solidFill>
                  <a:schemeClr val="tx1"/>
                </a:solidFill>
                <a:latin typeface="+mn-lt"/>
                <a:ea typeface="+mn-ea"/>
                <a:cs typeface="+mn-cs"/>
              </a:rPr>
              <a:t>Lack of specialized neurological services e.g. EEG, EMG.</a:t>
            </a:r>
          </a:p>
          <a:p>
            <a:r>
              <a:rPr lang="en-US" sz="1200" kern="1200" dirty="0" smtClean="0">
                <a:solidFill>
                  <a:schemeClr val="tx1"/>
                </a:solidFill>
                <a:latin typeface="+mn-lt"/>
                <a:ea typeface="+mn-ea"/>
                <a:cs typeface="+mn-cs"/>
              </a:rPr>
              <a:t>General lack of human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2</a:t>
            </a:fld>
            <a:endParaRPr lang="en-US"/>
          </a:p>
        </p:txBody>
      </p:sp>
    </p:spTree>
    <p:extLst>
      <p:ext uri="{BB962C8B-B14F-4D97-AF65-F5344CB8AC3E}">
        <p14:creationId xmlns:p14="http://schemas.microsoft.com/office/powerpoint/2010/main" val="269873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all categorical data will be presented as frequencies and percentages whereas all continuous data will be presented as means and standard deviation or median and interquartile range. A normality test (Shapiro-Wilk) will be done on continuous data for validating if the data follows a normal distribution.  </a:t>
            </a:r>
          </a:p>
          <a:p>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11</a:t>
            </a:fld>
            <a:endParaRPr lang="en-US"/>
          </a:p>
        </p:txBody>
      </p:sp>
    </p:spTree>
    <p:extLst>
      <p:ext uri="{BB962C8B-B14F-4D97-AF65-F5344CB8AC3E}">
        <p14:creationId xmlns:p14="http://schemas.microsoft.com/office/powerpoint/2010/main" val="26798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lvl="1">
              <a:buFont typeface="Wingdings" panose="05000000000000000000" pitchFamily="2" charset="2"/>
              <a:buChar char="v"/>
            </a:pPr>
            <a:r>
              <a:rPr lang="en-US" sz="2000" dirty="0" smtClean="0"/>
              <a:t>90%Felt satisfied with the care and that their neurological concerns were adequately addressed</a:t>
            </a:r>
          </a:p>
          <a:p>
            <a:pPr lvl="1">
              <a:buFont typeface="Wingdings" panose="05000000000000000000" pitchFamily="2" charset="2"/>
              <a:buChar char="v"/>
            </a:pPr>
            <a:r>
              <a:rPr lang="en-US" sz="2000" dirty="0" smtClean="0"/>
              <a:t>Would use TNC again</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smtClean="0"/>
              <a:t>Found it just as comfortable and not in violation of their privacy.</a:t>
            </a:r>
          </a:p>
          <a:p>
            <a:pPr lvl="1">
              <a:buFont typeface="Wingdings" panose="05000000000000000000" pitchFamily="2" charset="2"/>
              <a:buChar char="v"/>
            </a:pPr>
            <a:endParaRPr lang="en-US" dirty="0" smtClean="0"/>
          </a:p>
          <a:p>
            <a:pPr marL="0" indent="0">
              <a:buNone/>
            </a:pPr>
            <a:endParaRPr lang="en-US" dirty="0" smtClean="0"/>
          </a:p>
          <a:p>
            <a:pPr marL="0" indent="0">
              <a:buNone/>
            </a:pPr>
            <a:r>
              <a:rPr lang="en-US" dirty="0" smtClean="0"/>
              <a:t>*Conversely, 15.1% (22/146) did not agree with TNC being as effective as F2F, including the neurologist identifying all their health problems satisfactorily</a:t>
            </a:r>
          </a:p>
        </p:txBody>
      </p:sp>
      <p:sp>
        <p:nvSpPr>
          <p:cNvPr id="4" name="Slide Number Placeholder 3"/>
          <p:cNvSpPr>
            <a:spLocks noGrp="1"/>
          </p:cNvSpPr>
          <p:nvPr>
            <p:ph type="sldNum" sz="quarter" idx="10"/>
          </p:nvPr>
        </p:nvSpPr>
        <p:spPr/>
        <p:txBody>
          <a:bodyPr/>
          <a:lstStyle/>
          <a:p>
            <a:fld id="{B00EB315-E67E-4D62-92A6-B093DD8E206C}" type="slidenum">
              <a:rPr lang="en-US" smtClean="0"/>
              <a:t>13</a:t>
            </a:fld>
            <a:endParaRPr lang="en-US"/>
          </a:p>
        </p:txBody>
      </p:sp>
    </p:spTree>
    <p:extLst>
      <p:ext uri="{BB962C8B-B14F-4D97-AF65-F5344CB8AC3E}">
        <p14:creationId xmlns:p14="http://schemas.microsoft.com/office/powerpoint/2010/main" val="10200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Synchronous tele-consultation on the other hand uses real time video conferencing providing a two-way audio and video between the patient and the health care provider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former involves utilization of texts without images such as mobile texts and emails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3</a:t>
            </a:fld>
            <a:endParaRPr lang="en-US"/>
          </a:p>
        </p:txBody>
      </p:sp>
    </p:spTree>
    <p:extLst>
      <p:ext uri="{BB962C8B-B14F-4D97-AF65-F5344CB8AC3E}">
        <p14:creationId xmlns:p14="http://schemas.microsoft.com/office/powerpoint/2010/main" val="291006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Neurological conditions form a unique subset of diseases in that there can be limitation in terms of physical mobility, restriction in the use of transportation in epileptics, cognitive functional decline and this can strain care givers.</a:t>
            </a:r>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4</a:t>
            </a:fld>
            <a:endParaRPr lang="en-US"/>
          </a:p>
        </p:txBody>
      </p:sp>
    </p:spTree>
    <p:extLst>
      <p:ext uri="{BB962C8B-B14F-4D97-AF65-F5344CB8AC3E}">
        <p14:creationId xmlns:p14="http://schemas.microsoft.com/office/powerpoint/2010/main" val="67164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5</a:t>
            </a:fld>
            <a:endParaRPr lang="en-US"/>
          </a:p>
        </p:txBody>
      </p:sp>
    </p:spTree>
    <p:extLst>
      <p:ext uri="{BB962C8B-B14F-4D97-AF65-F5344CB8AC3E}">
        <p14:creationId xmlns:p14="http://schemas.microsoft.com/office/powerpoint/2010/main" val="174179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neurology department at The Aga Khan University Hospital is well known to see a myriad of patients from many</a:t>
            </a:r>
            <a:r>
              <a:rPr lang="en-US" sz="1200" kern="1200" baseline="0" dirty="0" smtClean="0">
                <a:solidFill>
                  <a:schemeClr val="tx1"/>
                </a:solidFill>
                <a:effectLst/>
                <a:latin typeface="+mn-lt"/>
                <a:ea typeface="+mn-ea"/>
                <a:cs typeface="+mn-cs"/>
              </a:rPr>
              <a:t> countries</a:t>
            </a:r>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6</a:t>
            </a:fld>
            <a:endParaRPr lang="en-US"/>
          </a:p>
        </p:txBody>
      </p:sp>
    </p:spTree>
    <p:extLst>
      <p:ext uri="{BB962C8B-B14F-4D97-AF65-F5344CB8AC3E}">
        <p14:creationId xmlns:p14="http://schemas.microsoft.com/office/powerpoint/2010/main" val="427436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7</a:t>
            </a:fld>
            <a:endParaRPr lang="en-US"/>
          </a:p>
        </p:txBody>
      </p:sp>
    </p:spTree>
    <p:extLst>
      <p:ext uri="{BB962C8B-B14F-4D97-AF65-F5344CB8AC3E}">
        <p14:creationId xmlns:p14="http://schemas.microsoft.com/office/powerpoint/2010/main" val="331969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8</a:t>
            </a:fld>
            <a:endParaRPr lang="en-US"/>
          </a:p>
        </p:txBody>
      </p:sp>
    </p:spTree>
    <p:extLst>
      <p:ext uri="{BB962C8B-B14F-4D97-AF65-F5344CB8AC3E}">
        <p14:creationId xmlns:p14="http://schemas.microsoft.com/office/powerpoint/2010/main" val="169206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chemeClr val="tx1"/>
                </a:solidFill>
                <a:latin typeface="+mn-lt"/>
                <a:ea typeface="+mn-ea"/>
                <a:cs typeface="+mn-cs"/>
              </a:rPr>
              <a:t>New patients are assessed on phone by a neurologist for any danger symptoms and the duration of the same. </a:t>
            </a:r>
          </a:p>
          <a:p>
            <a:endParaRPr lang="en-US" sz="2400" kern="1200" dirty="0" smtClean="0">
              <a:solidFill>
                <a:schemeClr val="tx1"/>
              </a:solidFill>
              <a:latin typeface="+mn-lt"/>
              <a:ea typeface="+mn-ea"/>
              <a:cs typeface="+mn-cs"/>
            </a:endParaRPr>
          </a:p>
          <a:p>
            <a:r>
              <a:rPr lang="en-US" sz="2400" kern="1200" dirty="0" smtClean="0">
                <a:solidFill>
                  <a:schemeClr val="tx1"/>
                </a:solidFill>
                <a:latin typeface="+mn-lt"/>
                <a:ea typeface="+mn-ea"/>
                <a:cs typeface="+mn-cs"/>
              </a:rPr>
              <a:t>Based on the symptomatology, patients are grouped into 2.</a:t>
            </a:r>
          </a:p>
          <a:p>
            <a:pPr marL="0" indent="0">
              <a:buNone/>
            </a:pPr>
            <a:r>
              <a:rPr lang="en-US" sz="2400" kern="1200" dirty="0" smtClean="0">
                <a:solidFill>
                  <a:schemeClr val="tx1"/>
                </a:solidFill>
                <a:latin typeface="+mn-lt"/>
                <a:ea typeface="+mn-ea"/>
                <a:cs typeface="+mn-cs"/>
              </a:rPr>
              <a:t> </a:t>
            </a:r>
          </a:p>
          <a:p>
            <a:pPr lvl="1">
              <a:buFont typeface="Wingdings" panose="05000000000000000000" pitchFamily="2" charset="2"/>
              <a:buChar char="v"/>
            </a:pPr>
            <a:r>
              <a:rPr lang="en-US" sz="1200" kern="1200" dirty="0" smtClean="0">
                <a:solidFill>
                  <a:schemeClr val="tx1"/>
                </a:solidFill>
                <a:latin typeface="+mn-lt"/>
                <a:ea typeface="+mn-ea"/>
                <a:cs typeface="+mn-cs"/>
              </a:rPr>
              <a:t>Patients requiring urgent face to face consultation.</a:t>
            </a:r>
          </a:p>
          <a:p>
            <a:pPr lvl="1">
              <a:buFont typeface="Wingdings" panose="05000000000000000000" pitchFamily="2" charset="2"/>
              <a:buChar char="v"/>
            </a:pPr>
            <a:r>
              <a:rPr lang="en-US" sz="1200" kern="1200" dirty="0" smtClean="0">
                <a:solidFill>
                  <a:schemeClr val="tx1"/>
                </a:solidFill>
                <a:latin typeface="+mn-lt"/>
                <a:ea typeface="+mn-ea"/>
                <a:cs typeface="+mn-cs"/>
              </a:rPr>
              <a:t>Patients who can be followed up later either physically or via tele-neurology.</a:t>
            </a:r>
          </a:p>
          <a:p>
            <a:pPr marL="457200" lvl="1" indent="0">
              <a:buNone/>
            </a:pPr>
            <a:endParaRPr lang="en-US" sz="1200" kern="1200" dirty="0" smtClean="0">
              <a:solidFill>
                <a:schemeClr val="tx1"/>
              </a:solidFill>
              <a:latin typeface="+mn-lt"/>
              <a:ea typeface="+mn-ea"/>
              <a:cs typeface="+mn-cs"/>
            </a:endParaRPr>
          </a:p>
          <a:p>
            <a:r>
              <a:rPr lang="en-US" sz="2400" kern="1200" dirty="0" smtClean="0">
                <a:solidFill>
                  <a:schemeClr val="tx1"/>
                </a:solidFill>
                <a:latin typeface="+mn-lt"/>
                <a:ea typeface="+mn-ea"/>
                <a:cs typeface="+mn-cs"/>
              </a:rPr>
              <a:t>Safety netting arrangements</a:t>
            </a:r>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9</a:t>
            </a:fld>
            <a:endParaRPr lang="en-US"/>
          </a:p>
        </p:txBody>
      </p:sp>
    </p:spTree>
    <p:extLst>
      <p:ext uri="{BB962C8B-B14F-4D97-AF65-F5344CB8AC3E}">
        <p14:creationId xmlns:p14="http://schemas.microsoft.com/office/powerpoint/2010/main" val="117520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based on using a finite population of about 800-1000 patients seen per year. </a:t>
            </a:r>
            <a:endParaRPr lang="en-US" dirty="0"/>
          </a:p>
        </p:txBody>
      </p:sp>
      <p:sp>
        <p:nvSpPr>
          <p:cNvPr id="4" name="Slide Number Placeholder 3"/>
          <p:cNvSpPr>
            <a:spLocks noGrp="1"/>
          </p:cNvSpPr>
          <p:nvPr>
            <p:ph type="sldNum" sz="quarter" idx="10"/>
          </p:nvPr>
        </p:nvSpPr>
        <p:spPr/>
        <p:txBody>
          <a:bodyPr/>
          <a:lstStyle/>
          <a:p>
            <a:fld id="{B00EB315-E67E-4D62-92A6-B093DD8E206C}" type="slidenum">
              <a:rPr lang="en-US" smtClean="0"/>
              <a:t>10</a:t>
            </a:fld>
            <a:endParaRPr lang="en-US"/>
          </a:p>
        </p:txBody>
      </p:sp>
    </p:spTree>
    <p:extLst>
      <p:ext uri="{BB962C8B-B14F-4D97-AF65-F5344CB8AC3E}">
        <p14:creationId xmlns:p14="http://schemas.microsoft.com/office/powerpoint/2010/main" val="1880014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667000"/>
            <a:ext cx="12192000" cy="2164206"/>
          </a:xfrm>
          <a:prstGeom prst="rect">
            <a:avLst/>
          </a:prstGeom>
          <a:solidFill>
            <a:srgbClr val="369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8506" t="18045" r="10695" b="18797"/>
          <a:stretch/>
        </p:blipFill>
        <p:spPr>
          <a:xfrm>
            <a:off x="4648200" y="381000"/>
            <a:ext cx="2895601" cy="1600200"/>
          </a:xfrm>
          <a:prstGeom prst="rect">
            <a:avLst/>
          </a:prstGeom>
        </p:spPr>
      </p:pic>
      <p:sp>
        <p:nvSpPr>
          <p:cNvPr id="9" name="Title 1"/>
          <p:cNvSpPr>
            <a:spLocks noGrp="1"/>
          </p:cNvSpPr>
          <p:nvPr>
            <p:ph type="ctrTitle" hasCustomPrompt="1"/>
          </p:nvPr>
        </p:nvSpPr>
        <p:spPr>
          <a:xfrm>
            <a:off x="2209800" y="3014091"/>
            <a:ext cx="7772400" cy="1470025"/>
          </a:xfrm>
        </p:spPr>
        <p:txBody>
          <a:bodyPr>
            <a:noAutofit/>
          </a:bodyPr>
          <a:lstStyle>
            <a:lvl1pPr algn="l">
              <a:defRPr sz="6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79797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35932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6670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929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49466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854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00006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3973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985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389321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7681586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10579813" y="6456949"/>
            <a:ext cx="857807" cy="323165"/>
          </a:xfrm>
          <a:prstGeom prst="rect">
            <a:avLst/>
          </a:prstGeom>
          <a:noFill/>
        </p:spPr>
        <p:txBody>
          <a:bodyPr wrap="square" rtlCol="0">
            <a:spAutoFit/>
          </a:bodyPr>
          <a:lstStyle/>
          <a:p>
            <a:pPr algn="ctr"/>
            <a:r>
              <a:rPr lang="en-US" sz="1500" dirty="0" smtClean="0">
                <a:solidFill>
                  <a:schemeClr val="tx1">
                    <a:lumMod val="50000"/>
                    <a:lumOff val="50000"/>
                  </a:schemeClr>
                </a:solidFill>
                <a:latin typeface="+mj-lt"/>
              </a:rPr>
              <a:t>aku.edu</a:t>
            </a:r>
            <a:endParaRPr lang="en-US" sz="1500" dirty="0">
              <a:solidFill>
                <a:schemeClr val="tx1">
                  <a:lumMod val="50000"/>
                  <a:lumOff val="50000"/>
                </a:schemeClr>
              </a:solidFill>
              <a:latin typeface="+mj-lt"/>
            </a:endParaRPr>
          </a:p>
        </p:txBody>
      </p:sp>
      <p:sp>
        <p:nvSpPr>
          <p:cNvPr id="7" name="Rectangle 6"/>
          <p:cNvSpPr/>
          <p:nvPr userDrawn="1"/>
        </p:nvSpPr>
        <p:spPr>
          <a:xfrm>
            <a:off x="0" y="6542331"/>
            <a:ext cx="10579814" cy="152399"/>
          </a:xfrm>
          <a:prstGeom prst="rect">
            <a:avLst/>
          </a:prstGeom>
          <a:solidFill>
            <a:srgbClr val="369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37620" y="6542331"/>
            <a:ext cx="754380" cy="152399"/>
          </a:xfrm>
          <a:prstGeom prst="rect">
            <a:avLst/>
          </a:prstGeom>
          <a:solidFill>
            <a:srgbClr val="369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71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rgbClr val="0084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8922" y="2518249"/>
            <a:ext cx="11663979" cy="3263985"/>
          </a:xfrm>
        </p:spPr>
        <p:txBody>
          <a:bodyPr/>
          <a:lstStyle/>
          <a:p>
            <a:pPr algn="ctr"/>
            <a:r>
              <a:rPr lang="en-US" sz="2000" b="1" dirty="0"/>
              <a:t>APPLICABILITY OF TELE-NEUROLOGY IN THE FOLLOWUP OF PATIENTS WITH NEUROLOGICAL </a:t>
            </a:r>
            <a:r>
              <a:rPr lang="en-US" sz="2000" b="1" dirty="0" smtClean="0"/>
              <a:t>CONDITIONS AT THE AKUH NAIROBI KENYA.</a:t>
            </a:r>
            <a:r>
              <a:rPr lang="en-GB" sz="1800" dirty="0" smtClean="0">
                <a:latin typeface="Tahoma" panose="020B0604030504040204" pitchFamily="34" charset="0"/>
                <a:ea typeface="Tahoma" panose="020B0604030504040204" pitchFamily="34" charset="0"/>
                <a:cs typeface="Tahoma" panose="020B0604030504040204" pitchFamily="34" charset="0"/>
              </a:rPr>
              <a:t/>
            </a:r>
            <a:br>
              <a:rPr lang="en-GB" sz="1800" dirty="0" smtClean="0">
                <a:latin typeface="Tahoma" panose="020B0604030504040204" pitchFamily="34" charset="0"/>
                <a:ea typeface="Tahoma" panose="020B0604030504040204" pitchFamily="34" charset="0"/>
                <a:cs typeface="Tahoma" panose="020B0604030504040204" pitchFamily="34" charset="0"/>
              </a:rPr>
            </a:br>
            <a:r>
              <a:rPr lang="en-GB" sz="1800" dirty="0" smtClean="0">
                <a:latin typeface="Tahoma" panose="020B0604030504040204" pitchFamily="34" charset="0"/>
                <a:ea typeface="Tahoma" panose="020B0604030504040204" pitchFamily="34" charset="0"/>
                <a:cs typeface="Tahoma" panose="020B0604030504040204" pitchFamily="34" charset="0"/>
              </a:rPr>
              <a:t>  </a:t>
            </a:r>
            <a:br>
              <a:rPr lang="en-GB" sz="1800" dirty="0" smtClean="0">
                <a:latin typeface="Tahoma" panose="020B0604030504040204" pitchFamily="34" charset="0"/>
                <a:ea typeface="Tahoma" panose="020B0604030504040204" pitchFamily="34" charset="0"/>
                <a:cs typeface="Tahoma" panose="020B0604030504040204" pitchFamily="34" charset="0"/>
              </a:rPr>
            </a:br>
            <a:r>
              <a:rPr lang="en-GB" sz="1800" dirty="0" smtClean="0">
                <a:latin typeface="Tahoma" panose="020B0604030504040204" pitchFamily="34" charset="0"/>
                <a:ea typeface="Tahoma" panose="020B0604030504040204" pitchFamily="34" charset="0"/>
                <a:cs typeface="Tahoma" panose="020B0604030504040204" pitchFamily="34" charset="0"/>
              </a:rPr>
              <a:t/>
            </a:r>
            <a:br>
              <a:rPr lang="en-GB" sz="1800" dirty="0" smtClean="0">
                <a:latin typeface="Tahoma" panose="020B0604030504040204" pitchFamily="34" charset="0"/>
                <a:ea typeface="Tahoma" panose="020B0604030504040204" pitchFamily="34" charset="0"/>
                <a:cs typeface="Tahoma" panose="020B0604030504040204" pitchFamily="34" charset="0"/>
              </a:rPr>
            </a:br>
            <a:r>
              <a:rPr lang="en-GB" sz="1800" dirty="0" smtClean="0">
                <a:latin typeface="Tahoma" panose="020B0604030504040204" pitchFamily="34" charset="0"/>
                <a:ea typeface="Tahoma" panose="020B0604030504040204" pitchFamily="34" charset="0"/>
                <a:cs typeface="Tahoma" panose="020B0604030504040204" pitchFamily="34" charset="0"/>
              </a:rPr>
              <a:t>FAZAL.A.YAKUB</a:t>
            </a:r>
            <a:endParaRPr lang="en-US" sz="1800" dirty="0">
              <a:latin typeface="+mn-lt"/>
              <a:ea typeface="Tahoma" panose="020B0604030504040204" pitchFamily="34" charset="0"/>
              <a:cs typeface="Tahoma" panose="020B0604030504040204" pitchFamily="34" charset="0"/>
            </a:endParaRPr>
          </a:p>
        </p:txBody>
      </p:sp>
      <p:sp>
        <p:nvSpPr>
          <p:cNvPr id="2" name="TextBox 1"/>
          <p:cNvSpPr txBox="1"/>
          <p:nvPr/>
        </p:nvSpPr>
        <p:spPr>
          <a:xfrm>
            <a:off x="3042344" y="5344970"/>
            <a:ext cx="6006905" cy="1015663"/>
          </a:xfrm>
          <a:prstGeom prst="rect">
            <a:avLst/>
          </a:prstGeom>
          <a:noFill/>
          <a:ln>
            <a:solidFill>
              <a:srgbClr val="00843D"/>
            </a:solidFill>
          </a:ln>
        </p:spPr>
        <p:txBody>
          <a:bodyPr wrap="square" rtlCol="0">
            <a:spAutoFit/>
          </a:bodyPr>
          <a:lstStyle/>
          <a:p>
            <a:pPr algn="ctr"/>
            <a:r>
              <a:rPr lang="en-US" sz="2000" dirty="0" smtClean="0">
                <a:solidFill>
                  <a:srgbClr val="00843D"/>
                </a:solidFill>
              </a:rPr>
              <a:t>Supervisors:</a:t>
            </a:r>
          </a:p>
          <a:p>
            <a:pPr algn="ctr"/>
            <a:r>
              <a:rPr lang="en-US" sz="2000" dirty="0" err="1" smtClean="0">
                <a:solidFill>
                  <a:srgbClr val="00843D"/>
                </a:solidFill>
              </a:rPr>
              <a:t>Dr</a:t>
            </a:r>
            <a:r>
              <a:rPr lang="en-US" sz="2000" dirty="0" smtClean="0">
                <a:solidFill>
                  <a:srgbClr val="00843D"/>
                </a:solidFill>
              </a:rPr>
              <a:t> </a:t>
            </a:r>
            <a:r>
              <a:rPr lang="en-US" sz="2000" dirty="0" err="1" smtClean="0">
                <a:solidFill>
                  <a:srgbClr val="00843D"/>
                </a:solidFill>
              </a:rPr>
              <a:t>Dilraj</a:t>
            </a:r>
            <a:r>
              <a:rPr lang="en-US" sz="2000" dirty="0" smtClean="0">
                <a:solidFill>
                  <a:srgbClr val="00843D"/>
                </a:solidFill>
              </a:rPr>
              <a:t> </a:t>
            </a:r>
            <a:r>
              <a:rPr lang="en-US" sz="2000" dirty="0" err="1" smtClean="0">
                <a:solidFill>
                  <a:srgbClr val="00843D"/>
                </a:solidFill>
              </a:rPr>
              <a:t>Sokhi</a:t>
            </a:r>
            <a:r>
              <a:rPr lang="en-US" sz="2000" dirty="0" smtClean="0">
                <a:solidFill>
                  <a:srgbClr val="00843D"/>
                </a:solidFill>
              </a:rPr>
              <a:t>(Section head Neurology)</a:t>
            </a:r>
          </a:p>
          <a:p>
            <a:pPr algn="ctr"/>
            <a:r>
              <a:rPr lang="en-US" sz="2000" dirty="0">
                <a:solidFill>
                  <a:srgbClr val="00843D"/>
                </a:solidFill>
              </a:rPr>
              <a:t>Dr. Jasmit Shah (Biostatistician</a:t>
            </a:r>
            <a:r>
              <a:rPr lang="en-US" sz="2000" dirty="0" smtClean="0">
                <a:solidFill>
                  <a:srgbClr val="00843D"/>
                </a:solidFill>
              </a:rPr>
              <a:t>)</a:t>
            </a:r>
            <a:endParaRPr lang="en-US" sz="2000" dirty="0">
              <a:solidFill>
                <a:srgbClr val="00843D"/>
              </a:solidFill>
            </a:endParaRPr>
          </a:p>
        </p:txBody>
      </p:sp>
    </p:spTree>
    <p:extLst>
      <p:ext uri="{BB962C8B-B14F-4D97-AF65-F5344CB8AC3E}">
        <p14:creationId xmlns:p14="http://schemas.microsoft.com/office/powerpoint/2010/main" val="860640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44" y="-197038"/>
            <a:ext cx="10515600" cy="1325563"/>
          </a:xfrm>
        </p:spPr>
        <p:txBody>
          <a:bodyPr/>
          <a:lstStyle/>
          <a:p>
            <a:r>
              <a:rPr lang="en-US" dirty="0" smtClean="0"/>
              <a:t>Sample size</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4146599388"/>
                  </p:ext>
                </p:extLst>
              </p:nvPr>
            </p:nvGraphicFramePr>
            <p:xfrm>
              <a:off x="414961" y="1057517"/>
              <a:ext cx="6899733" cy="1789316"/>
            </p:xfrm>
            <a:graphic>
              <a:graphicData uri="http://schemas.openxmlformats.org/drawingml/2006/table">
                <a:tbl>
                  <a:tblPr firstRow="1" bandRow="1">
                    <a:tableStyleId>{5C22544A-7EE6-4342-B048-85BDC9FD1C3A}</a:tableStyleId>
                  </a:tblPr>
                  <a:tblGrid>
                    <a:gridCol w="4930256">
                      <a:extLst>
                        <a:ext uri="{9D8B030D-6E8A-4147-A177-3AD203B41FA5}">
                          <a16:colId xmlns:a16="http://schemas.microsoft.com/office/drawing/2014/main" val="708564927"/>
                        </a:ext>
                      </a:extLst>
                    </a:gridCol>
                    <a:gridCol w="1969477">
                      <a:extLst>
                        <a:ext uri="{9D8B030D-6E8A-4147-A177-3AD203B41FA5}">
                          <a16:colId xmlns:a16="http://schemas.microsoft.com/office/drawing/2014/main" val="3503900106"/>
                        </a:ext>
                      </a:extLst>
                    </a:gridCol>
                  </a:tblGrid>
                  <a:tr h="0">
                    <a:tc>
                      <a:txBody>
                        <a:bodyPr/>
                        <a:lstStyle/>
                        <a:p>
                          <a:pPr algn="l"/>
                          <a:endParaRPr lang="en-GB" sz="1000">
                            <a:effectLst/>
                            <a:latin typeface="Times New Roman" panose="02020603050405020304" pitchFamily="18" charset="0"/>
                          </a:endParaRPr>
                        </a:p>
                      </a:txBody>
                      <a:tcPr marL="152263" marR="152263" marT="0" marB="0"/>
                    </a:tc>
                    <a:tc>
                      <a:txBody>
                        <a:bodyPr/>
                        <a:lstStyle/>
                        <a:p>
                          <a:pPr algn="just">
                            <a:lnSpc>
                              <a:spcPct val="107000"/>
                            </a:lnSpc>
                            <a:spcAft>
                              <a:spcPts val="800"/>
                            </a:spcAft>
                          </a:pPr>
                          <a:endParaRPr lang="en-GB" sz="10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3212242161"/>
                      </a:ext>
                    </a:extLst>
                  </a:tr>
                  <a:tr h="420449">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000" smtClean="0">
                                    <a:effectLst/>
                                    <a:latin typeface="Cambria Math" panose="02040503050406030204" pitchFamily="18" charset="0"/>
                                  </a:rPr>
                                  <m:t>𝒁</m:t>
                                </m:r>
                                <m:r>
                                  <a:rPr lang="en-US" sz="2000" smtClean="0">
                                    <a:effectLst/>
                                    <a:latin typeface="Cambria Math" panose="02040503050406030204" pitchFamily="18" charset="0"/>
                                  </a:rPr>
                                  <m:t>=</m:t>
                                </m:r>
                                <m:r>
                                  <m:rPr>
                                    <m:sty m:val="p"/>
                                  </m:rPr>
                                  <a:rPr lang="en-US" sz="2000" b="0" i="0" smtClean="0">
                                    <a:effectLst/>
                                    <a:latin typeface="Cambria Math" panose="02040503050406030204" pitchFamily="18" charset="0"/>
                                  </a:rPr>
                                  <m:t>Level</m:t>
                                </m:r>
                                <m:r>
                                  <a:rPr lang="en-US" sz="2000" b="0" i="0" smtClean="0">
                                    <a:effectLst/>
                                    <a:latin typeface="Cambria Math" panose="02040503050406030204" pitchFamily="18" charset="0"/>
                                  </a:rPr>
                                  <m:t> </m:t>
                                </m:r>
                                <m:r>
                                  <m:rPr>
                                    <m:sty m:val="p"/>
                                  </m:rPr>
                                  <a:rPr lang="en-US" sz="2000" b="0" i="0" smtClean="0">
                                    <a:effectLst/>
                                    <a:latin typeface="Cambria Math" panose="02040503050406030204" pitchFamily="18" charset="0"/>
                                  </a:rPr>
                                  <m:t>of</m:t>
                                </m:r>
                                <m:r>
                                  <a:rPr lang="en-US" sz="2000" b="0" i="0" smtClean="0">
                                    <a:effectLst/>
                                    <a:latin typeface="Cambria Math" panose="02040503050406030204" pitchFamily="18" charset="0"/>
                                  </a:rPr>
                                  <m:t> </m:t>
                                </m:r>
                                <m:r>
                                  <m:rPr>
                                    <m:sty m:val="p"/>
                                  </m:rPr>
                                  <a:rPr lang="en-US" sz="2000" b="0" i="0" smtClean="0">
                                    <a:effectLst/>
                                    <a:latin typeface="Cambria Math" panose="02040503050406030204" pitchFamily="18" charset="0"/>
                                  </a:rPr>
                                  <m:t>confidence</m:t>
                                </m:r>
                              </m:oMath>
                            </m:oMathPara>
                          </a14:m>
                          <a:endParaRPr lang="en-GB" sz="1400" dirty="0">
                            <a:effectLst/>
                            <a:latin typeface="Times New Roman" panose="02020603050405020304" pitchFamily="18" charset="0"/>
                            <a:ea typeface="Times New Roman" panose="02020603050405020304" pitchFamily="18" charset="0"/>
                          </a:endParaRPr>
                        </a:p>
                      </a:txBody>
                      <a:tcPr marL="152263" marR="152263" marT="0" marB="0"/>
                    </a:tc>
                    <a:tc>
                      <a:txBody>
                        <a:bodyPr/>
                        <a:lstStyle/>
                        <a:p>
                          <a:pPr algn="just">
                            <a:lnSpc>
                              <a:spcPct val="107000"/>
                            </a:lnSpc>
                            <a:spcAft>
                              <a:spcPts val="800"/>
                            </a:spcAft>
                          </a:pPr>
                          <a:endParaRPr lang="en-GB" sz="14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2160477360"/>
                      </a:ext>
                    </a:extLst>
                  </a:tr>
                  <a:tr h="420449">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000" smtClean="0">
                                    <a:effectLst/>
                                    <a:latin typeface="Cambria Math" panose="02040503050406030204" pitchFamily="18" charset="0"/>
                                  </a:rPr>
                                  <m:t>𝑷</m:t>
                                </m:r>
                                <m:r>
                                  <a:rPr lang="en-US" sz="2000" smtClean="0">
                                    <a:effectLst/>
                                    <a:latin typeface="Cambria Math" panose="02040503050406030204" pitchFamily="18" charset="0"/>
                                  </a:rPr>
                                  <m:t>=</m:t>
                                </m:r>
                                <m:r>
                                  <m:rPr>
                                    <m:sty m:val="p"/>
                                  </m:rPr>
                                  <a:rPr lang="en-US" sz="2000" b="0" i="0" smtClean="0">
                                    <a:effectLst/>
                                    <a:latin typeface="Cambria Math" panose="02040503050406030204" pitchFamily="18" charset="0"/>
                                  </a:rPr>
                                  <m:t>Proportion</m:t>
                                </m:r>
                                <m:r>
                                  <a:rPr lang="en-US" sz="2000" b="0" i="0" smtClean="0">
                                    <a:effectLst/>
                                    <a:latin typeface="Cambria Math" panose="02040503050406030204" pitchFamily="18" charset="0"/>
                                  </a:rPr>
                                  <m:t> </m:t>
                                </m:r>
                                <m:r>
                                  <m:rPr>
                                    <m:sty m:val="p"/>
                                  </m:rPr>
                                  <a:rPr lang="en-US" sz="2000" b="0" i="0" smtClean="0">
                                    <a:effectLst/>
                                    <a:latin typeface="Cambria Math" panose="02040503050406030204" pitchFamily="18" charset="0"/>
                                  </a:rPr>
                                  <m:t>of</m:t>
                                </m:r>
                                <m:r>
                                  <a:rPr lang="en-US" sz="2000" b="0" i="0" smtClean="0">
                                    <a:effectLst/>
                                    <a:latin typeface="Cambria Math" panose="02040503050406030204" pitchFamily="18" charset="0"/>
                                  </a:rPr>
                                  <m:t> </m:t>
                                </m:r>
                                <m:r>
                                  <m:rPr>
                                    <m:sty m:val="p"/>
                                  </m:rPr>
                                  <a:rPr lang="en-US" sz="2000" b="0" i="0" smtClean="0">
                                    <a:effectLst/>
                                    <a:latin typeface="Cambria Math" panose="02040503050406030204" pitchFamily="18" charset="0"/>
                                  </a:rPr>
                                  <m:t>satisfaction</m:t>
                                </m:r>
                              </m:oMath>
                            </m:oMathPara>
                          </a14:m>
                          <a:endParaRPr lang="en-GB" sz="1400" dirty="0">
                            <a:effectLst/>
                            <a:latin typeface="Times New Roman" panose="02020603050405020304" pitchFamily="18" charset="0"/>
                            <a:ea typeface="Times New Roman" panose="02020603050405020304" pitchFamily="18" charset="0"/>
                          </a:endParaRPr>
                        </a:p>
                      </a:txBody>
                      <a:tcPr marL="152263" marR="152263" marT="0" marB="0"/>
                    </a:tc>
                    <a:tc>
                      <a:txBody>
                        <a:bodyPr/>
                        <a:lstStyle/>
                        <a:p>
                          <a:pPr algn="just">
                            <a:lnSpc>
                              <a:spcPct val="107000"/>
                            </a:lnSpc>
                            <a:spcAft>
                              <a:spcPts val="800"/>
                            </a:spcAft>
                          </a:pPr>
                          <a:endParaRPr lang="en-GB" sz="14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2349239232"/>
                      </a:ext>
                    </a:extLst>
                  </a:tr>
                  <a:tr h="420449">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000" smtClean="0">
                                    <a:effectLst/>
                                    <a:latin typeface="Cambria Math" panose="02040503050406030204" pitchFamily="18" charset="0"/>
                                  </a:rPr>
                                  <m:t>𝑫</m:t>
                                </m:r>
                                <m:r>
                                  <a:rPr lang="en-US" sz="2000" smtClean="0">
                                    <a:effectLst/>
                                    <a:latin typeface="Cambria Math" panose="02040503050406030204" pitchFamily="18" charset="0"/>
                                  </a:rPr>
                                  <m:t>=</m:t>
                                </m:r>
                                <m:r>
                                  <m:rPr>
                                    <m:sty m:val="p"/>
                                  </m:rPr>
                                  <a:rPr lang="en-US" sz="2000" b="0" i="0" smtClean="0">
                                    <a:effectLst/>
                                    <a:latin typeface="Cambria Math" panose="02040503050406030204" pitchFamily="18" charset="0"/>
                                  </a:rPr>
                                  <m:t>Precision</m:t>
                                </m:r>
                                <m:r>
                                  <a:rPr lang="en-US" sz="2000" smtClean="0">
                                    <a:effectLst/>
                                    <a:latin typeface="Cambria Math" panose="02040503050406030204" pitchFamily="18" charset="0"/>
                                  </a:rPr>
                                  <m:t> </m:t>
                                </m:r>
                                <m:r>
                                  <m:rPr>
                                    <m:sty m:val="p"/>
                                  </m:rPr>
                                  <a:rPr lang="en-US" sz="2000" b="0" i="0" smtClean="0">
                                    <a:effectLst/>
                                    <a:latin typeface="Cambria Math" panose="02040503050406030204" pitchFamily="18" charset="0"/>
                                  </a:rPr>
                                  <m:t>rate</m:t>
                                </m:r>
                              </m:oMath>
                            </m:oMathPara>
                          </a14:m>
                          <a:endParaRPr lang="en-GB" sz="1400" dirty="0">
                            <a:effectLst/>
                            <a:latin typeface="Times New Roman" panose="02020603050405020304" pitchFamily="18" charset="0"/>
                            <a:ea typeface="Times New Roman" panose="02020603050405020304" pitchFamily="18" charset="0"/>
                          </a:endParaRPr>
                        </a:p>
                      </a:txBody>
                      <a:tcPr marL="152263" marR="152263" marT="0" marB="0"/>
                    </a:tc>
                    <a:tc>
                      <a:txBody>
                        <a:bodyPr/>
                        <a:lstStyle/>
                        <a:p>
                          <a:pPr algn="just">
                            <a:lnSpc>
                              <a:spcPct val="107000"/>
                            </a:lnSpc>
                            <a:spcAft>
                              <a:spcPts val="800"/>
                            </a:spcAft>
                          </a:pPr>
                          <a:endParaRPr lang="en-GB" sz="14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972969044"/>
                      </a:ext>
                    </a:extLst>
                  </a:tr>
                  <a:tr h="343040">
                    <a:tc>
                      <a:txBody>
                        <a:bodyPr/>
                        <a:lstStyle/>
                        <a:p>
                          <a:pPr algn="ctr">
                            <a:lnSpc>
                              <a:spcPct val="107000"/>
                            </a:lnSpc>
                            <a:spcAft>
                              <a:spcPts val="800"/>
                            </a:spcAft>
                          </a:pPr>
                          <a:r>
                            <a:rPr lang="en-GB" sz="2000" dirty="0" smtClean="0">
                              <a:effectLst/>
                            </a:rPr>
                            <a:t>              </a:t>
                          </a:r>
                          <a:r>
                            <a:rPr lang="en-GB" sz="2000" b="1" dirty="0" smtClean="0">
                              <a:effectLst/>
                            </a:rPr>
                            <a:t> N =</a:t>
                          </a:r>
                          <a:r>
                            <a:rPr lang="en-GB" sz="2000" dirty="0" smtClean="0">
                              <a:effectLst/>
                            </a:rPr>
                            <a:t>Sample Size</a:t>
                          </a:r>
                          <a:endParaRPr lang="en-GB" sz="1400" dirty="0">
                            <a:effectLst/>
                            <a:latin typeface="Times New Roman" panose="02020603050405020304" pitchFamily="18" charset="0"/>
                            <a:ea typeface="Times New Roman" panose="02020603050405020304" pitchFamily="18" charset="0"/>
                          </a:endParaRPr>
                        </a:p>
                      </a:txBody>
                      <a:tcPr marL="152263" marR="152263" marT="0" marB="0"/>
                    </a:tc>
                    <a:tc>
                      <a:txBody>
                        <a:bodyPr/>
                        <a:lstStyle/>
                        <a:p>
                          <a:pPr algn="just">
                            <a:lnSpc>
                              <a:spcPct val="107000"/>
                            </a:lnSpc>
                            <a:spcAft>
                              <a:spcPts val="800"/>
                            </a:spcAft>
                          </a:pPr>
                          <a:endParaRPr lang="en-GB" sz="1800" b="1"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3416141471"/>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4146599388"/>
                  </p:ext>
                </p:extLst>
              </p:nvPr>
            </p:nvGraphicFramePr>
            <p:xfrm>
              <a:off x="414961" y="1057517"/>
              <a:ext cx="6899733" cy="1789316"/>
            </p:xfrm>
            <a:graphic>
              <a:graphicData uri="http://schemas.openxmlformats.org/drawingml/2006/table">
                <a:tbl>
                  <a:tblPr firstRow="1" bandRow="1">
                    <a:tableStyleId>{5C22544A-7EE6-4342-B048-85BDC9FD1C3A}</a:tableStyleId>
                  </a:tblPr>
                  <a:tblGrid>
                    <a:gridCol w="4930256">
                      <a:extLst>
                        <a:ext uri="{9D8B030D-6E8A-4147-A177-3AD203B41FA5}">
                          <a16:colId xmlns:a16="http://schemas.microsoft.com/office/drawing/2014/main" val="708564927"/>
                        </a:ext>
                      </a:extLst>
                    </a:gridCol>
                    <a:gridCol w="1969477">
                      <a:extLst>
                        <a:ext uri="{9D8B030D-6E8A-4147-A177-3AD203B41FA5}">
                          <a16:colId xmlns:a16="http://schemas.microsoft.com/office/drawing/2014/main" val="3503900106"/>
                        </a:ext>
                      </a:extLst>
                    </a:gridCol>
                  </a:tblGrid>
                  <a:tr h="163068">
                    <a:tc>
                      <a:txBody>
                        <a:bodyPr/>
                        <a:lstStyle/>
                        <a:p>
                          <a:pPr algn="l"/>
                          <a:endParaRPr lang="en-GB" sz="1000">
                            <a:effectLst/>
                            <a:latin typeface="Times New Roman" panose="02020603050405020304" pitchFamily="18" charset="0"/>
                          </a:endParaRPr>
                        </a:p>
                      </a:txBody>
                      <a:tcPr marL="152263" marR="152263" marT="0" marB="0"/>
                    </a:tc>
                    <a:tc>
                      <a:txBody>
                        <a:bodyPr/>
                        <a:lstStyle/>
                        <a:p>
                          <a:pPr algn="just">
                            <a:lnSpc>
                              <a:spcPct val="107000"/>
                            </a:lnSpc>
                            <a:spcAft>
                              <a:spcPts val="800"/>
                            </a:spcAft>
                          </a:pPr>
                          <a:endParaRPr lang="en-GB" sz="10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3212242161"/>
                      </a:ext>
                    </a:extLst>
                  </a:tr>
                  <a:tr h="427736">
                    <a:tc>
                      <a:txBody>
                        <a:bodyPr/>
                        <a:lstStyle/>
                        <a:p>
                          <a:endParaRPr lang="en-US"/>
                        </a:p>
                      </a:txBody>
                      <a:tcPr marL="152263" marR="152263" marT="0" marB="0">
                        <a:blipFill>
                          <a:blip r:embed="rId3"/>
                          <a:stretch>
                            <a:fillRect l="-124" t="-40000" r="-40544" b="-308571"/>
                          </a:stretch>
                        </a:blipFill>
                      </a:tcPr>
                    </a:tc>
                    <a:tc>
                      <a:txBody>
                        <a:bodyPr/>
                        <a:lstStyle/>
                        <a:p>
                          <a:pPr algn="just">
                            <a:lnSpc>
                              <a:spcPct val="107000"/>
                            </a:lnSpc>
                            <a:spcAft>
                              <a:spcPts val="800"/>
                            </a:spcAft>
                          </a:pPr>
                          <a:endParaRPr lang="en-GB" sz="14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2160477360"/>
                      </a:ext>
                    </a:extLst>
                  </a:tr>
                  <a:tr h="427736">
                    <a:tc>
                      <a:txBody>
                        <a:bodyPr/>
                        <a:lstStyle/>
                        <a:p>
                          <a:endParaRPr lang="en-US"/>
                        </a:p>
                      </a:txBody>
                      <a:tcPr marL="152263" marR="152263" marT="0" marB="0">
                        <a:blipFill>
                          <a:blip r:embed="rId3"/>
                          <a:stretch>
                            <a:fillRect l="-124" t="-138028" r="-40544" b="-204225"/>
                          </a:stretch>
                        </a:blipFill>
                      </a:tcPr>
                    </a:tc>
                    <a:tc>
                      <a:txBody>
                        <a:bodyPr/>
                        <a:lstStyle/>
                        <a:p>
                          <a:pPr algn="just">
                            <a:lnSpc>
                              <a:spcPct val="107000"/>
                            </a:lnSpc>
                            <a:spcAft>
                              <a:spcPts val="800"/>
                            </a:spcAft>
                          </a:pPr>
                          <a:endParaRPr lang="en-GB" sz="14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2349239232"/>
                      </a:ext>
                    </a:extLst>
                  </a:tr>
                  <a:tr h="427736">
                    <a:tc>
                      <a:txBody>
                        <a:bodyPr/>
                        <a:lstStyle/>
                        <a:p>
                          <a:endParaRPr lang="en-US"/>
                        </a:p>
                      </a:txBody>
                      <a:tcPr marL="152263" marR="152263" marT="0" marB="0">
                        <a:blipFill>
                          <a:blip r:embed="rId3"/>
                          <a:stretch>
                            <a:fillRect l="-124" t="-241429" r="-40544" b="-107143"/>
                          </a:stretch>
                        </a:blipFill>
                      </a:tcPr>
                    </a:tc>
                    <a:tc>
                      <a:txBody>
                        <a:bodyPr/>
                        <a:lstStyle/>
                        <a:p>
                          <a:pPr algn="just">
                            <a:lnSpc>
                              <a:spcPct val="107000"/>
                            </a:lnSpc>
                            <a:spcAft>
                              <a:spcPts val="800"/>
                            </a:spcAft>
                          </a:pPr>
                          <a:endParaRPr lang="en-GB" sz="1400"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972969044"/>
                      </a:ext>
                    </a:extLst>
                  </a:tr>
                  <a:tr h="343040">
                    <a:tc>
                      <a:txBody>
                        <a:bodyPr/>
                        <a:lstStyle/>
                        <a:p>
                          <a:pPr algn="ctr">
                            <a:lnSpc>
                              <a:spcPct val="107000"/>
                            </a:lnSpc>
                            <a:spcAft>
                              <a:spcPts val="800"/>
                            </a:spcAft>
                          </a:pPr>
                          <a:r>
                            <a:rPr lang="en-GB" sz="2000" dirty="0" smtClean="0">
                              <a:effectLst/>
                            </a:rPr>
                            <a:t>              </a:t>
                          </a:r>
                          <a:r>
                            <a:rPr lang="en-GB" sz="2000" b="1" dirty="0" smtClean="0">
                              <a:effectLst/>
                            </a:rPr>
                            <a:t> N =</a:t>
                          </a:r>
                          <a:r>
                            <a:rPr lang="en-GB" sz="2000" dirty="0" smtClean="0">
                              <a:effectLst/>
                            </a:rPr>
                            <a:t>Sample Size</a:t>
                          </a:r>
                          <a:endParaRPr lang="en-GB" sz="1400" dirty="0">
                            <a:effectLst/>
                            <a:latin typeface="Times New Roman" panose="02020603050405020304" pitchFamily="18" charset="0"/>
                            <a:ea typeface="Times New Roman" panose="02020603050405020304" pitchFamily="18" charset="0"/>
                          </a:endParaRPr>
                        </a:p>
                      </a:txBody>
                      <a:tcPr marL="152263" marR="152263" marT="0" marB="0"/>
                    </a:tc>
                    <a:tc>
                      <a:txBody>
                        <a:bodyPr/>
                        <a:lstStyle/>
                        <a:p>
                          <a:pPr algn="just">
                            <a:lnSpc>
                              <a:spcPct val="107000"/>
                            </a:lnSpc>
                            <a:spcAft>
                              <a:spcPts val="800"/>
                            </a:spcAft>
                          </a:pPr>
                          <a:endParaRPr lang="en-GB" sz="1800" b="1" dirty="0">
                            <a:effectLst/>
                            <a:latin typeface="Times New Roman" panose="02020603050405020304" pitchFamily="18" charset="0"/>
                            <a:ea typeface="Times New Roman" panose="02020603050405020304" pitchFamily="18" charset="0"/>
                          </a:endParaRPr>
                        </a:p>
                      </a:txBody>
                      <a:tcPr marL="152263" marR="152263" marT="0" marB="0"/>
                    </a:tc>
                    <a:extLst>
                      <a:ext uri="{0D108BD9-81ED-4DB2-BD59-A6C34878D82A}">
                        <a16:rowId xmlns:a16="http://schemas.microsoft.com/office/drawing/2014/main" val="3416141471"/>
                      </a:ext>
                    </a:extLst>
                  </a:tr>
                </a:tbl>
              </a:graphicData>
            </a:graphic>
          </p:graphicFrame>
        </mc:Fallback>
      </mc:AlternateContent>
      <p:sp>
        <p:nvSpPr>
          <p:cNvPr id="10" name="Rectangle 4"/>
          <p:cNvSpPr>
            <a:spLocks noChangeArrowheads="1"/>
          </p:cNvSpPr>
          <p:nvPr/>
        </p:nvSpPr>
        <p:spPr bwMode="auto">
          <a:xfrm>
            <a:off x="609944" y="5153786"/>
            <a:ext cx="109317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2400" dirty="0"/>
          </a:p>
        </p:txBody>
      </p:sp>
      <mc:AlternateContent xmlns:mc="http://schemas.openxmlformats.org/markup-compatibility/2006" xmlns:a14="http://schemas.microsoft.com/office/drawing/2010/main">
        <mc:Choice Requires="a14">
          <p:sp>
            <p:nvSpPr>
              <p:cNvPr id="3" name="Rectangle 2"/>
              <p:cNvSpPr/>
              <p:nvPr/>
            </p:nvSpPr>
            <p:spPr>
              <a:xfrm>
                <a:off x="6463552" y="821359"/>
                <a:ext cx="6116171" cy="1757917"/>
              </a:xfrm>
              <a:prstGeom prst="rect">
                <a:avLst/>
              </a:prstGeom>
            </p:spPr>
            <p:txBody>
              <a:bodyPr wrap="square">
                <a:spAutoFit/>
              </a:bodyPr>
              <a:lstStyle/>
              <a:p>
                <a:pPr algn="just">
                  <a:lnSpc>
                    <a:spcPct val="200000"/>
                  </a:lnSpc>
                </a:pPr>
                <a:r>
                  <a:rPr lang="en-US" dirty="0">
                    <a:solidFill>
                      <a:srgbClr val="000000"/>
                    </a:solidFill>
                    <a:latin typeface="Times New Roman" panose="02020603050405020304" pitchFamily="18" charset="0"/>
                    <a:ea typeface="Times New Roman" panose="02020603050405020304" pitchFamily="18" charset="0"/>
                  </a:rPr>
                  <a:t> </a:t>
                </a:r>
                <a:endParaRPr lang="en-US" dirty="0">
                  <a:effectLst/>
                </a:endParaRPr>
              </a:p>
              <a:p>
                <a:pPr marL="457200" algn="just">
                  <a:lnSpc>
                    <a:spcPct val="200000"/>
                  </a:lnSpc>
                </a:pPr>
                <a14:m>
                  <m:oMathPara xmlns:m="http://schemas.openxmlformats.org/officeDocument/2006/math">
                    <m:oMathParaPr>
                      <m:jc m:val="centerGroup"/>
                    </m:oMathParaPr>
                    <m:oMath xmlns:m="http://schemas.openxmlformats.org/officeDocument/2006/math">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dirty="0">
                  <a:effectLst/>
                </a:endParaRPr>
              </a:p>
            </p:txBody>
          </p:sp>
        </mc:Choice>
        <mc:Fallback xmlns="">
          <p:sp>
            <p:nvSpPr>
              <p:cNvPr id="3" name="Rectangle 2"/>
              <p:cNvSpPr>
                <a:spLocks noRot="1" noChangeAspect="1" noMove="1" noResize="1" noEditPoints="1" noAdjustHandles="1" noChangeArrowheads="1" noChangeShapeType="1" noTextEdit="1"/>
              </p:cNvSpPr>
              <p:nvPr/>
            </p:nvSpPr>
            <p:spPr>
              <a:xfrm>
                <a:off x="6463552" y="821359"/>
                <a:ext cx="6116171" cy="1757917"/>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7859806" y="1385047"/>
            <a:ext cx="3265738" cy="148699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8317006" y="2994539"/>
            <a:ext cx="2884394" cy="369332"/>
          </a:xfrm>
          <a:prstGeom prst="rect">
            <a:avLst/>
          </a:prstGeom>
          <a:noFill/>
        </p:spPr>
        <p:txBody>
          <a:bodyPr wrap="square" rtlCol="0">
            <a:spAutoFit/>
          </a:bodyPr>
          <a:lstStyle/>
          <a:p>
            <a:r>
              <a:rPr lang="en-US" b="1" i="1" smtClean="0"/>
              <a:t>Proportions formula</a:t>
            </a:r>
            <a:endParaRPr lang="en-US" b="1" i="1" dirty="0"/>
          </a:p>
        </p:txBody>
      </p:sp>
      <p:sp>
        <p:nvSpPr>
          <p:cNvPr id="9" name="TextBox 8"/>
          <p:cNvSpPr txBox="1"/>
          <p:nvPr/>
        </p:nvSpPr>
        <p:spPr>
          <a:xfrm>
            <a:off x="262218" y="3919818"/>
            <a:ext cx="11732558"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A study by Davis et al (2014) (24) showed that 90% of the patients were fully satisfied with their tele-neurology visit. </a:t>
            </a:r>
            <a:endParaRPr lang="en-US" dirty="0" smtClean="0">
              <a:latin typeface="+mj-lt"/>
            </a:endParaRP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smtClean="0">
                <a:latin typeface="+mj-lt"/>
              </a:rPr>
              <a:t>Based </a:t>
            </a:r>
            <a:r>
              <a:rPr lang="en-US" dirty="0">
                <a:latin typeface="+mj-lt"/>
              </a:rPr>
              <a:t>on the above formula and 95% level of confidence, with 90% satisfaction rate, and 5% precision rate, the minimum </a:t>
            </a:r>
            <a:r>
              <a:rPr lang="en-US" b="1" dirty="0">
                <a:latin typeface="+mj-lt"/>
              </a:rPr>
              <a:t>sample size required for our study would be 122 patients. </a:t>
            </a:r>
            <a:endParaRPr lang="en-US" b="1" dirty="0" smtClean="0">
              <a:latin typeface="+mj-lt"/>
            </a:endParaRPr>
          </a:p>
          <a:p>
            <a:endParaRPr lang="en-US" dirty="0">
              <a:latin typeface="+mj-lt"/>
            </a:endParaRPr>
          </a:p>
          <a:p>
            <a:pPr marL="285750" indent="-285750">
              <a:buFont typeface="Arial" panose="020B0604020202020204" pitchFamily="34" charset="0"/>
              <a:buChar char="•"/>
            </a:pPr>
            <a:r>
              <a:rPr lang="en-US" dirty="0" smtClean="0">
                <a:latin typeface="+mj-lt"/>
              </a:rPr>
              <a:t>After </a:t>
            </a:r>
            <a:r>
              <a:rPr lang="en-US" dirty="0">
                <a:latin typeface="+mj-lt"/>
              </a:rPr>
              <a:t>adjusting an </a:t>
            </a:r>
            <a:r>
              <a:rPr lang="en-US" b="1" dirty="0">
                <a:latin typeface="+mj-lt"/>
              </a:rPr>
              <a:t>attrition rate of 15%, </a:t>
            </a:r>
            <a:r>
              <a:rPr lang="en-US" dirty="0">
                <a:latin typeface="+mj-lt"/>
              </a:rPr>
              <a:t>the minimum required </a:t>
            </a:r>
            <a:r>
              <a:rPr lang="en-US" b="1" dirty="0">
                <a:latin typeface="+mj-lt"/>
              </a:rPr>
              <a:t>sample size for this study would be 140 patients. </a:t>
            </a:r>
          </a:p>
          <a:p>
            <a:r>
              <a:rPr lang="en-US" b="1" dirty="0">
                <a:latin typeface="+mj-lt"/>
              </a:rPr>
              <a:t> </a:t>
            </a:r>
            <a:endParaRPr lang="en-US" b="1" dirty="0" smtClean="0">
              <a:latin typeface="+mj-lt"/>
            </a:endParaRPr>
          </a:p>
          <a:p>
            <a:endParaRPr lang="en-US" dirty="0"/>
          </a:p>
          <a:p>
            <a:endParaRPr lang="en-US" dirty="0"/>
          </a:p>
          <a:p>
            <a:endParaRPr lang="en-US" dirty="0"/>
          </a:p>
        </p:txBody>
      </p:sp>
    </p:spTree>
    <p:extLst>
      <p:ext uri="{BB962C8B-B14F-4D97-AF65-F5344CB8AC3E}">
        <p14:creationId xmlns:p14="http://schemas.microsoft.com/office/powerpoint/2010/main" val="1716133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13011" y="-233269"/>
            <a:ext cx="10515600" cy="1325563"/>
          </a:xfrm>
        </p:spPr>
        <p:txBody>
          <a:bodyPr/>
          <a:lstStyle/>
          <a:p>
            <a:r>
              <a:rPr lang="en-US" dirty="0" smtClean="0"/>
              <a:t>Methodology</a:t>
            </a:r>
            <a:endParaRPr lang="en-US" dirty="0"/>
          </a:p>
        </p:txBody>
      </p:sp>
      <p:sp>
        <p:nvSpPr>
          <p:cNvPr id="3" name="Content Placeholder 2"/>
          <p:cNvSpPr>
            <a:spLocks noGrp="1"/>
          </p:cNvSpPr>
          <p:nvPr>
            <p:ph idx="1"/>
          </p:nvPr>
        </p:nvSpPr>
        <p:spPr>
          <a:xfrm>
            <a:off x="609600" y="1163170"/>
            <a:ext cx="10833847" cy="4995583"/>
          </a:xfrm>
        </p:spPr>
        <p:txBody>
          <a:bodyPr>
            <a:normAutofit/>
          </a:bodyPr>
          <a:lstStyle/>
          <a:p>
            <a:pPr>
              <a:buFont typeface="Wingdings" panose="05000000000000000000" pitchFamily="2" charset="2"/>
              <a:buChar char="§"/>
            </a:pPr>
            <a:r>
              <a:rPr lang="en-GB" sz="2000" dirty="0"/>
              <a:t>D</a:t>
            </a:r>
            <a:r>
              <a:rPr lang="en-GB" sz="2000" dirty="0" smtClean="0"/>
              <a:t>ata </a:t>
            </a:r>
            <a:r>
              <a:rPr lang="en-GB" sz="2000" dirty="0"/>
              <a:t>were entered on </a:t>
            </a:r>
            <a:r>
              <a:rPr lang="en-GB" sz="2000" dirty="0" smtClean="0"/>
              <a:t>Redcap.</a:t>
            </a:r>
          </a:p>
          <a:p>
            <a:endParaRPr lang="en-GB" sz="2000" dirty="0" smtClean="0"/>
          </a:p>
          <a:p>
            <a:pPr marL="0" lvl="0" indent="0">
              <a:buNone/>
            </a:pPr>
            <a:r>
              <a:rPr lang="en-GB" sz="2000" b="1" u="sng" dirty="0" smtClean="0"/>
              <a:t>1.)</a:t>
            </a:r>
            <a:r>
              <a:rPr lang="en-US" sz="2000" b="1" i="1" u="sng" dirty="0" smtClean="0"/>
              <a:t> </a:t>
            </a:r>
            <a:r>
              <a:rPr lang="en-US" sz="2000" b="1" i="1" u="sng" dirty="0"/>
              <a:t>To determine patient satisfaction in engaging with our proposed tele neurology service</a:t>
            </a:r>
            <a:r>
              <a:rPr lang="en-US" sz="2000" b="1" i="1" dirty="0"/>
              <a:t>.</a:t>
            </a:r>
            <a:endParaRPr lang="en-US" sz="2000" dirty="0"/>
          </a:p>
          <a:p>
            <a:pPr>
              <a:buFont typeface="Wingdings" panose="05000000000000000000" pitchFamily="2" charset="2"/>
              <a:buChar char="§"/>
            </a:pPr>
            <a:r>
              <a:rPr lang="en-GB" sz="2000" dirty="0" smtClean="0"/>
              <a:t>Expressed in frequencies and percentages</a:t>
            </a:r>
          </a:p>
          <a:p>
            <a:pPr marL="0" indent="0">
              <a:buNone/>
            </a:pPr>
            <a:endParaRPr lang="en-GB" sz="2000" dirty="0" smtClean="0"/>
          </a:p>
          <a:p>
            <a:pPr marL="0" indent="0">
              <a:buNone/>
            </a:pPr>
            <a:r>
              <a:rPr lang="en-GB" sz="2000" b="1" u="sng" dirty="0" smtClean="0"/>
              <a:t>2.)</a:t>
            </a:r>
            <a:r>
              <a:rPr lang="en-US" sz="2000" b="1" i="1" u="sng" dirty="0"/>
              <a:t> </a:t>
            </a:r>
            <a:r>
              <a:rPr lang="en-US" sz="2000" b="1" u="sng" dirty="0" smtClean="0"/>
              <a:t>To </a:t>
            </a:r>
            <a:r>
              <a:rPr lang="en-US" sz="2000" b="1" u="sng" dirty="0"/>
              <a:t>determine the cost benefit, time utilized and carbon footprint burden in tele-neurology patients versus patients attending traditional ambulatory clinic</a:t>
            </a:r>
            <a:r>
              <a:rPr lang="en-US" sz="2000" b="1" u="sng" dirty="0" smtClean="0"/>
              <a:t>.</a:t>
            </a:r>
          </a:p>
          <a:p>
            <a:pPr marL="0" indent="0">
              <a:buNone/>
            </a:pPr>
            <a:endParaRPr lang="en-US" sz="2000" b="1" u="sng" dirty="0" smtClean="0"/>
          </a:p>
          <a:p>
            <a:pPr>
              <a:buFont typeface="Wingdings" panose="05000000000000000000" pitchFamily="2" charset="2"/>
              <a:buChar char="§"/>
            </a:pPr>
            <a:r>
              <a:rPr lang="en-US" sz="2000" dirty="0"/>
              <a:t>The variables </a:t>
            </a:r>
            <a:r>
              <a:rPr lang="en-US" sz="2000" dirty="0" smtClean="0"/>
              <a:t>were summarized </a:t>
            </a:r>
            <a:r>
              <a:rPr lang="en-US" sz="2000" dirty="0"/>
              <a:t>as mean </a:t>
            </a:r>
            <a:r>
              <a:rPr lang="en-US" sz="2000" dirty="0" smtClean="0"/>
              <a:t>&amp; standard </a:t>
            </a:r>
            <a:r>
              <a:rPr lang="en-US" sz="2000" dirty="0"/>
              <a:t>deviation or median </a:t>
            </a:r>
            <a:r>
              <a:rPr lang="en-US" sz="2000" dirty="0" smtClean="0"/>
              <a:t>&amp; interquartile </a:t>
            </a:r>
            <a:r>
              <a:rPr lang="en-US" sz="2000" dirty="0"/>
              <a:t>range. </a:t>
            </a:r>
            <a:endParaRPr lang="en-US" sz="2000" dirty="0" smtClean="0"/>
          </a:p>
          <a:p>
            <a:pPr>
              <a:buFont typeface="Wingdings" panose="05000000000000000000" pitchFamily="2" charset="2"/>
              <a:buChar char="§"/>
            </a:pPr>
            <a:r>
              <a:rPr lang="en-US" sz="2000" dirty="0"/>
              <a:t>A normality test (Shapiro-Wilk) </a:t>
            </a:r>
            <a:r>
              <a:rPr lang="en-US" sz="2000" dirty="0" smtClean="0"/>
              <a:t>was done </a:t>
            </a:r>
            <a:r>
              <a:rPr lang="en-US" sz="2000" dirty="0"/>
              <a:t>on continuous data for validating if the data </a:t>
            </a:r>
            <a:r>
              <a:rPr lang="en-US" sz="2000" dirty="0" smtClean="0"/>
              <a:t>followed </a:t>
            </a:r>
            <a:r>
              <a:rPr lang="en-US" sz="2000" dirty="0"/>
              <a:t>a normal distribution</a:t>
            </a:r>
            <a:endParaRPr lang="en-GB" sz="2000" dirty="0" smtClean="0"/>
          </a:p>
        </p:txBody>
      </p:sp>
    </p:spTree>
    <p:extLst>
      <p:ext uri="{BB962C8B-B14F-4D97-AF65-F5344CB8AC3E}">
        <p14:creationId xmlns:p14="http://schemas.microsoft.com/office/powerpoint/2010/main" val="159908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36632"/>
            <a:ext cx="10515600" cy="2852737"/>
          </a:xfrm>
        </p:spPr>
        <p:txBody>
          <a:bodyPr/>
          <a:lstStyle/>
          <a:p>
            <a:endParaRPr lang="en-US" dirty="0"/>
          </a:p>
        </p:txBody>
      </p:sp>
      <p:sp>
        <p:nvSpPr>
          <p:cNvPr id="3" name="Text Placeholder 2"/>
          <p:cNvSpPr>
            <a:spLocks noGrp="1"/>
          </p:cNvSpPr>
          <p:nvPr>
            <p:ph type="body"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09261220"/>
              </p:ext>
            </p:extLst>
          </p:nvPr>
        </p:nvGraphicFramePr>
        <p:xfrm>
          <a:off x="309281" y="191210"/>
          <a:ext cx="4679577" cy="6223036"/>
        </p:xfrm>
        <a:graphic>
          <a:graphicData uri="http://schemas.openxmlformats.org/drawingml/2006/table">
            <a:tbl>
              <a:tblPr>
                <a:tableStyleId>{073A0DAA-6AF3-43AB-8588-CEC1D06C72B9}</a:tableStyleId>
              </a:tblPr>
              <a:tblGrid>
                <a:gridCol w="508122">
                  <a:extLst>
                    <a:ext uri="{9D8B030D-6E8A-4147-A177-3AD203B41FA5}">
                      <a16:colId xmlns:a16="http://schemas.microsoft.com/office/drawing/2014/main" val="1176726930"/>
                    </a:ext>
                  </a:extLst>
                </a:gridCol>
                <a:gridCol w="1655031">
                  <a:extLst>
                    <a:ext uri="{9D8B030D-6E8A-4147-A177-3AD203B41FA5}">
                      <a16:colId xmlns:a16="http://schemas.microsoft.com/office/drawing/2014/main" val="2775055340"/>
                    </a:ext>
                  </a:extLst>
                </a:gridCol>
                <a:gridCol w="1258212">
                  <a:extLst>
                    <a:ext uri="{9D8B030D-6E8A-4147-A177-3AD203B41FA5}">
                      <a16:colId xmlns:a16="http://schemas.microsoft.com/office/drawing/2014/main" val="3549852962"/>
                    </a:ext>
                  </a:extLst>
                </a:gridCol>
                <a:gridCol w="1258212">
                  <a:extLst>
                    <a:ext uri="{9D8B030D-6E8A-4147-A177-3AD203B41FA5}">
                      <a16:colId xmlns:a16="http://schemas.microsoft.com/office/drawing/2014/main" val="2341519424"/>
                    </a:ext>
                  </a:extLst>
                </a:gridCol>
              </a:tblGrid>
              <a:tr h="311795">
                <a:tc gridSpan="2">
                  <a:txBody>
                    <a:bodyPr/>
                    <a:lstStyle/>
                    <a:p>
                      <a:pPr algn="ctr" fontAlgn="b"/>
                      <a:r>
                        <a:rPr lang="en-US" sz="700" u="none" strike="noStrike">
                          <a:effectLst/>
                        </a:rPr>
                        <a:t>Demographic Characteristics (N = 146)</a:t>
                      </a:r>
                      <a:endParaRPr lang="en-US" sz="700" b="1" i="0" u="none" strike="noStrike">
                        <a:solidFill>
                          <a:srgbClr val="000000"/>
                        </a:solidFill>
                        <a:effectLst/>
                        <a:latin typeface="Times New Roman" panose="02020603050405020304" pitchFamily="18" charset="0"/>
                      </a:endParaRPr>
                    </a:p>
                  </a:txBody>
                  <a:tcPr marL="2248" marR="2248" marT="2248" marB="0" anchor="b"/>
                </a:tc>
                <a:tc hMerge="1">
                  <a:txBody>
                    <a:bodyPr/>
                    <a:lstStyle/>
                    <a:p>
                      <a:endParaRPr lang="en-US"/>
                    </a:p>
                  </a:txBody>
                  <a:tcPr/>
                </a:tc>
                <a:tc>
                  <a:txBody>
                    <a:bodyPr/>
                    <a:lstStyle/>
                    <a:p>
                      <a:pPr algn="ctr" fontAlgn="b"/>
                      <a:r>
                        <a:rPr lang="en-US" sz="700" u="none" strike="noStrike">
                          <a:effectLst/>
                        </a:rPr>
                        <a:t>n</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753439690"/>
                  </a:ext>
                </a:extLst>
              </a:tr>
              <a:tr h="167148">
                <a:tc gridSpan="2">
                  <a:txBody>
                    <a:bodyPr/>
                    <a:lstStyle/>
                    <a:p>
                      <a:pPr algn="l" fontAlgn="b"/>
                      <a:r>
                        <a:rPr lang="en-US" sz="700" u="none" strike="noStrike">
                          <a:effectLst/>
                        </a:rPr>
                        <a:t>Age (Years) (mean [SD])</a:t>
                      </a:r>
                      <a:endParaRPr lang="en-US" sz="700" b="0" i="0" u="none" strike="noStrike">
                        <a:solidFill>
                          <a:srgbClr val="000000"/>
                        </a:solidFill>
                        <a:effectLst/>
                        <a:latin typeface="Times New Roman" panose="02020603050405020304" pitchFamily="18" charset="0"/>
                      </a:endParaRPr>
                    </a:p>
                  </a:txBody>
                  <a:tcPr marL="2248" marR="2248" marT="2248" marB="0" anchor="b"/>
                </a:tc>
                <a:tc hMerge="1">
                  <a:txBody>
                    <a:bodyPr/>
                    <a:lstStyle/>
                    <a:p>
                      <a:endParaRPr lang="en-US"/>
                    </a:p>
                  </a:txBody>
                  <a:tcPr/>
                </a:tc>
                <a:tc gridSpan="2">
                  <a:txBody>
                    <a:bodyPr/>
                    <a:lstStyle/>
                    <a:p>
                      <a:pPr algn="ctr" fontAlgn="b"/>
                      <a:r>
                        <a:rPr lang="en-US" sz="700" u="none" strike="noStrike">
                          <a:effectLst/>
                        </a:rPr>
                        <a:t>44.0 [16.5]</a:t>
                      </a:r>
                      <a:endParaRPr lang="en-US" sz="700" b="0" i="0" u="none" strike="noStrike">
                        <a:solidFill>
                          <a:srgbClr val="000000"/>
                        </a:solidFill>
                        <a:effectLst/>
                        <a:latin typeface="Times New Roman" panose="02020603050405020304" pitchFamily="18" charset="0"/>
                      </a:endParaRPr>
                    </a:p>
                  </a:txBody>
                  <a:tcPr marL="2248" marR="2248" marT="2248" marB="0" anchor="b"/>
                </a:tc>
                <a:tc hMerge="1">
                  <a:txBody>
                    <a:bodyPr/>
                    <a:lstStyle/>
                    <a:p>
                      <a:endParaRPr lang="en-US"/>
                    </a:p>
                  </a:txBody>
                  <a:tcPr/>
                </a:tc>
                <a:extLst>
                  <a:ext uri="{0D108BD9-81ED-4DB2-BD59-A6C34878D82A}">
                    <a16:rowId xmlns:a16="http://schemas.microsoft.com/office/drawing/2014/main" val="2966657142"/>
                  </a:ext>
                </a:extLst>
              </a:tr>
              <a:tr h="167148">
                <a:tc gridSpan="2">
                  <a:txBody>
                    <a:bodyPr/>
                    <a:lstStyle/>
                    <a:p>
                      <a:pPr algn="l" fontAlgn="b"/>
                      <a:r>
                        <a:rPr lang="en-US" sz="700" u="none" strike="noStrike">
                          <a:effectLst/>
                        </a:rPr>
                        <a:t>Age (Years) (median [IQR])</a:t>
                      </a:r>
                      <a:endParaRPr lang="en-US" sz="700" b="0" i="0" u="none" strike="noStrike">
                        <a:solidFill>
                          <a:srgbClr val="000000"/>
                        </a:solidFill>
                        <a:effectLst/>
                        <a:latin typeface="Times New Roman" panose="02020603050405020304" pitchFamily="18" charset="0"/>
                      </a:endParaRPr>
                    </a:p>
                  </a:txBody>
                  <a:tcPr marL="2248" marR="2248" marT="2248" marB="0" anchor="b"/>
                </a:tc>
                <a:tc hMerge="1">
                  <a:txBody>
                    <a:bodyPr/>
                    <a:lstStyle/>
                    <a:p>
                      <a:endParaRPr lang="en-US"/>
                    </a:p>
                  </a:txBody>
                  <a:tcPr/>
                </a:tc>
                <a:tc gridSpan="2">
                  <a:txBody>
                    <a:bodyPr/>
                    <a:lstStyle/>
                    <a:p>
                      <a:pPr algn="ctr" fontAlgn="b"/>
                      <a:r>
                        <a:rPr lang="en-US" sz="700" u="none" strike="noStrike">
                          <a:effectLst/>
                        </a:rPr>
                        <a:t>40.9 [30.6, 55.2]</a:t>
                      </a:r>
                      <a:endParaRPr lang="en-US" sz="700" b="0" i="0" u="none" strike="noStrike">
                        <a:solidFill>
                          <a:srgbClr val="000000"/>
                        </a:solidFill>
                        <a:effectLst/>
                        <a:latin typeface="Times New Roman" panose="02020603050405020304" pitchFamily="18" charset="0"/>
                      </a:endParaRPr>
                    </a:p>
                  </a:txBody>
                  <a:tcPr marL="2248" marR="2248" marT="2248" marB="0" anchor="b"/>
                </a:tc>
                <a:tc hMerge="1">
                  <a:txBody>
                    <a:bodyPr/>
                    <a:lstStyle/>
                    <a:p>
                      <a:endParaRPr lang="en-US"/>
                    </a:p>
                  </a:txBody>
                  <a:tcPr/>
                </a:tc>
                <a:extLst>
                  <a:ext uri="{0D108BD9-81ED-4DB2-BD59-A6C34878D82A}">
                    <a16:rowId xmlns:a16="http://schemas.microsoft.com/office/drawing/2014/main" val="1786762968"/>
                  </a:ext>
                </a:extLst>
              </a:tr>
              <a:tr h="167148">
                <a:tc rowSpan="2">
                  <a:txBody>
                    <a:bodyPr/>
                    <a:lstStyle/>
                    <a:p>
                      <a:pPr algn="l" fontAlgn="ctr"/>
                      <a:r>
                        <a:rPr lang="en-US" sz="700" u="none" strike="noStrike">
                          <a:effectLst/>
                        </a:rPr>
                        <a:t>Gender</a:t>
                      </a:r>
                      <a:endParaRPr lang="en-US" sz="700" b="0" i="0" u="none" strike="noStrike">
                        <a:solidFill>
                          <a:srgbClr val="000000"/>
                        </a:solidFill>
                        <a:effectLst/>
                        <a:latin typeface="Times New Roman" panose="02020603050405020304" pitchFamily="18" charset="0"/>
                      </a:endParaRPr>
                    </a:p>
                  </a:txBody>
                  <a:tcPr marL="2248" marR="2248" marT="2248" marB="0" anchor="ctr"/>
                </a:tc>
                <a:tc>
                  <a:txBody>
                    <a:bodyPr/>
                    <a:lstStyle/>
                    <a:p>
                      <a:pPr algn="l" fontAlgn="b"/>
                      <a:r>
                        <a:rPr lang="en-US" sz="700" u="none" strike="noStrike">
                          <a:effectLst/>
                        </a:rPr>
                        <a:t>Male</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54</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37.0%</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4085948311"/>
                  </a:ext>
                </a:extLst>
              </a:tr>
              <a:tr h="167148">
                <a:tc vMerge="1">
                  <a:txBody>
                    <a:bodyPr/>
                    <a:lstStyle/>
                    <a:p>
                      <a:endParaRPr lang="en-US"/>
                    </a:p>
                  </a:txBody>
                  <a:tcPr/>
                </a:tc>
                <a:tc>
                  <a:txBody>
                    <a:bodyPr/>
                    <a:lstStyle/>
                    <a:p>
                      <a:pPr algn="l" fontAlgn="b"/>
                      <a:r>
                        <a:rPr lang="en-US" sz="700" u="none" strike="noStrike">
                          <a:effectLst/>
                        </a:rPr>
                        <a:t>Female</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92</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dirty="0">
                          <a:effectLst/>
                        </a:rPr>
                        <a:t>63.0%</a:t>
                      </a:r>
                      <a:endParaRPr lang="en-US" sz="700" b="0" i="0" u="none" strike="noStrike" dirty="0">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557321919"/>
                  </a:ext>
                </a:extLst>
              </a:tr>
              <a:tr h="167148">
                <a:tc gridSpan="2">
                  <a:txBody>
                    <a:bodyPr/>
                    <a:lstStyle/>
                    <a:p>
                      <a:pPr algn="l" fontAlgn="b"/>
                      <a:r>
                        <a:rPr lang="en-US" sz="700" u="none" strike="noStrike">
                          <a:effectLst/>
                        </a:rPr>
                        <a:t>Duration (months)</a:t>
                      </a:r>
                      <a:endParaRPr lang="en-US" sz="700" b="0" i="0" u="none" strike="noStrike">
                        <a:solidFill>
                          <a:srgbClr val="000000"/>
                        </a:solidFill>
                        <a:effectLst/>
                        <a:latin typeface="Times New Roman" panose="02020603050405020304" pitchFamily="18" charset="0"/>
                      </a:endParaRPr>
                    </a:p>
                  </a:txBody>
                  <a:tcPr marL="2248" marR="2248" marT="2248" marB="0" anchor="b"/>
                </a:tc>
                <a:tc hMerge="1">
                  <a:txBody>
                    <a:bodyPr/>
                    <a:lstStyle/>
                    <a:p>
                      <a:endParaRPr lang="en-US"/>
                    </a:p>
                  </a:txBody>
                  <a:tcPr/>
                </a:tc>
                <a:tc>
                  <a:txBody>
                    <a:bodyPr/>
                    <a:lstStyle/>
                    <a:p>
                      <a:pPr algn="ctr" fontAlgn="b"/>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571894339"/>
                  </a:ext>
                </a:extLst>
              </a:tr>
              <a:tr h="167148">
                <a:tc rowSpan="29">
                  <a:txBody>
                    <a:bodyPr/>
                    <a:lstStyle/>
                    <a:p>
                      <a:pPr algn="l" fontAlgn="ctr"/>
                      <a:r>
                        <a:rPr lang="en-US" sz="700" u="none" strike="noStrike">
                          <a:effectLst/>
                        </a:rPr>
                        <a:t>Disease</a:t>
                      </a:r>
                      <a:endParaRPr lang="en-US" sz="700" b="0" i="0" u="none" strike="noStrike">
                        <a:solidFill>
                          <a:srgbClr val="000000"/>
                        </a:solidFill>
                        <a:effectLst/>
                        <a:latin typeface="Times New Roman" panose="02020603050405020304" pitchFamily="18" charset="0"/>
                      </a:endParaRPr>
                    </a:p>
                  </a:txBody>
                  <a:tcPr marL="2248" marR="2248" marT="2248" marB="0" anchor="ctr"/>
                </a:tc>
                <a:tc>
                  <a:txBody>
                    <a:bodyPr/>
                    <a:lstStyle/>
                    <a:p>
                      <a:pPr algn="l" fontAlgn="b"/>
                      <a:r>
                        <a:rPr lang="en-US" sz="700" u="none" strike="noStrike">
                          <a:effectLst/>
                        </a:rPr>
                        <a:t>Ataxia</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188820776"/>
                  </a:ext>
                </a:extLst>
              </a:tr>
              <a:tr h="167148">
                <a:tc vMerge="1">
                  <a:txBody>
                    <a:bodyPr/>
                    <a:lstStyle/>
                    <a:p>
                      <a:endParaRPr lang="en-US"/>
                    </a:p>
                  </a:txBody>
                  <a:tcPr/>
                </a:tc>
                <a:tc>
                  <a:txBody>
                    <a:bodyPr/>
                    <a:lstStyle/>
                    <a:p>
                      <a:pPr algn="l" fontAlgn="b"/>
                      <a:r>
                        <a:rPr lang="en-US" sz="700" u="none" strike="noStrike">
                          <a:effectLst/>
                        </a:rPr>
                        <a:t>Bells palsy</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4282862717"/>
                  </a:ext>
                </a:extLst>
              </a:tr>
              <a:tr h="311795">
                <a:tc vMerge="1">
                  <a:txBody>
                    <a:bodyPr/>
                    <a:lstStyle/>
                    <a:p>
                      <a:endParaRPr lang="en-US"/>
                    </a:p>
                  </a:txBody>
                  <a:tcPr/>
                </a:tc>
                <a:tc>
                  <a:txBody>
                    <a:bodyPr/>
                    <a:lstStyle/>
                    <a:p>
                      <a:pPr algn="l" fontAlgn="b"/>
                      <a:r>
                        <a:rPr lang="en-US" sz="700" u="none" strike="noStrike">
                          <a:effectLst/>
                        </a:rPr>
                        <a:t>Burning scalp syndrome</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125383825"/>
                  </a:ext>
                </a:extLst>
              </a:tr>
              <a:tr h="163933">
                <a:tc vMerge="1">
                  <a:txBody>
                    <a:bodyPr/>
                    <a:lstStyle/>
                    <a:p>
                      <a:endParaRPr lang="en-US"/>
                    </a:p>
                  </a:txBody>
                  <a:tcPr/>
                </a:tc>
                <a:tc>
                  <a:txBody>
                    <a:bodyPr/>
                    <a:lstStyle/>
                    <a:p>
                      <a:pPr algn="l" fontAlgn="b"/>
                      <a:r>
                        <a:rPr lang="en-US" sz="700" u="none" strike="noStrike">
                          <a:effectLst/>
                        </a:rPr>
                        <a:t>carpal tunnel</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dirty="0">
                          <a:effectLst/>
                        </a:rPr>
                        <a:t>0.7%</a:t>
                      </a:r>
                      <a:endParaRPr lang="en-US" sz="700" b="0" i="0" u="none" strike="noStrike" dirty="0">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2320739973"/>
                  </a:ext>
                </a:extLst>
              </a:tr>
              <a:tr h="163933">
                <a:tc vMerge="1">
                  <a:txBody>
                    <a:bodyPr/>
                    <a:lstStyle/>
                    <a:p>
                      <a:endParaRPr lang="en-US"/>
                    </a:p>
                  </a:txBody>
                  <a:tcPr/>
                </a:tc>
                <a:tc>
                  <a:txBody>
                    <a:bodyPr/>
                    <a:lstStyle/>
                    <a:p>
                      <a:pPr algn="l" fontAlgn="b"/>
                      <a:r>
                        <a:rPr lang="en-US" sz="700" u="none" strike="noStrike">
                          <a:effectLst/>
                        </a:rPr>
                        <a:t>Cluster headaches</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2160514360"/>
                  </a:ext>
                </a:extLst>
              </a:tr>
              <a:tr h="163933">
                <a:tc vMerge="1">
                  <a:txBody>
                    <a:bodyPr/>
                    <a:lstStyle/>
                    <a:p>
                      <a:endParaRPr lang="en-US"/>
                    </a:p>
                  </a:txBody>
                  <a:tcPr/>
                </a:tc>
                <a:tc>
                  <a:txBody>
                    <a:bodyPr/>
                    <a:lstStyle/>
                    <a:p>
                      <a:pPr algn="l" fontAlgn="b"/>
                      <a:r>
                        <a:rPr lang="en-US" sz="700" u="none" strike="noStrike">
                          <a:effectLst/>
                        </a:rPr>
                        <a:t>CRION</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4010528945"/>
                  </a:ext>
                </a:extLst>
              </a:tr>
              <a:tr h="167148">
                <a:tc vMerge="1">
                  <a:txBody>
                    <a:bodyPr/>
                    <a:lstStyle/>
                    <a:p>
                      <a:endParaRPr lang="en-US"/>
                    </a:p>
                  </a:txBody>
                  <a:tcPr/>
                </a:tc>
                <a:tc>
                  <a:txBody>
                    <a:bodyPr/>
                    <a:lstStyle/>
                    <a:p>
                      <a:pPr algn="l" fontAlgn="b"/>
                      <a:r>
                        <a:rPr lang="en-US" sz="700" u="none" strike="noStrike">
                          <a:effectLst/>
                        </a:rPr>
                        <a:t>Dementia</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12</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8.2%</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629619530"/>
                  </a:ext>
                </a:extLst>
              </a:tr>
              <a:tr h="163933">
                <a:tc vMerge="1">
                  <a:txBody>
                    <a:bodyPr/>
                    <a:lstStyle/>
                    <a:p>
                      <a:endParaRPr lang="en-US"/>
                    </a:p>
                  </a:txBody>
                  <a:tcPr/>
                </a:tc>
                <a:tc>
                  <a:txBody>
                    <a:bodyPr/>
                    <a:lstStyle/>
                    <a:p>
                      <a:pPr algn="l" fontAlgn="b"/>
                      <a:r>
                        <a:rPr lang="en-US" sz="700" u="none" strike="noStrike">
                          <a:effectLst/>
                        </a:rPr>
                        <a:t>Dystonia</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728580602"/>
                  </a:ext>
                </a:extLst>
              </a:tr>
              <a:tr h="163933">
                <a:tc vMerge="1">
                  <a:txBody>
                    <a:bodyPr/>
                    <a:lstStyle/>
                    <a:p>
                      <a:endParaRPr lang="en-US"/>
                    </a:p>
                  </a:txBody>
                  <a:tcPr/>
                </a:tc>
                <a:tc>
                  <a:txBody>
                    <a:bodyPr/>
                    <a:lstStyle/>
                    <a:p>
                      <a:pPr algn="l" fontAlgn="b"/>
                      <a:r>
                        <a:rPr lang="en-US" sz="700" u="none" strike="noStrike">
                          <a:effectLst/>
                        </a:rPr>
                        <a:t>Epilepsy</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38</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26.0%</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63688535"/>
                  </a:ext>
                </a:extLst>
              </a:tr>
              <a:tr h="311795">
                <a:tc vMerge="1">
                  <a:txBody>
                    <a:bodyPr/>
                    <a:lstStyle/>
                    <a:p>
                      <a:endParaRPr lang="en-US"/>
                    </a:p>
                  </a:txBody>
                  <a:tcPr/>
                </a:tc>
                <a:tc>
                  <a:txBody>
                    <a:bodyPr/>
                    <a:lstStyle/>
                    <a:p>
                      <a:pPr algn="l" fontAlgn="b"/>
                      <a:r>
                        <a:rPr lang="en-US" sz="700" u="none" strike="noStrike">
                          <a:effectLst/>
                        </a:rPr>
                        <a:t>Fibromyalgia/Functional disorder</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682110819"/>
                  </a:ext>
                </a:extLst>
              </a:tr>
              <a:tr h="167148">
                <a:tc vMerge="1">
                  <a:txBody>
                    <a:bodyPr/>
                    <a:lstStyle/>
                    <a:p>
                      <a:endParaRPr lang="en-US"/>
                    </a:p>
                  </a:txBody>
                  <a:tcPr/>
                </a:tc>
                <a:tc>
                  <a:txBody>
                    <a:bodyPr/>
                    <a:lstStyle/>
                    <a:p>
                      <a:pPr algn="l" fontAlgn="b"/>
                      <a:r>
                        <a:rPr lang="en-US" sz="700" u="none" strike="noStrike">
                          <a:effectLst/>
                        </a:rPr>
                        <a:t>Fibromyalgia/MDD</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816554497"/>
                  </a:ext>
                </a:extLst>
              </a:tr>
              <a:tr h="167148">
                <a:tc vMerge="1">
                  <a:txBody>
                    <a:bodyPr/>
                    <a:lstStyle/>
                    <a:p>
                      <a:endParaRPr lang="en-US"/>
                    </a:p>
                  </a:txBody>
                  <a:tcPr/>
                </a:tc>
                <a:tc>
                  <a:txBody>
                    <a:bodyPr/>
                    <a:lstStyle/>
                    <a:p>
                      <a:pPr algn="l" fontAlgn="b"/>
                      <a:r>
                        <a:rPr lang="en-US" sz="700" u="none" strike="noStrike">
                          <a:effectLst/>
                        </a:rPr>
                        <a:t>Functional disorder</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2455467830"/>
                  </a:ext>
                </a:extLst>
              </a:tr>
              <a:tr h="167148">
                <a:tc vMerge="1">
                  <a:txBody>
                    <a:bodyPr/>
                    <a:lstStyle/>
                    <a:p>
                      <a:endParaRPr lang="en-US"/>
                    </a:p>
                  </a:txBody>
                  <a:tcPr/>
                </a:tc>
                <a:tc>
                  <a:txBody>
                    <a:bodyPr/>
                    <a:lstStyle/>
                    <a:p>
                      <a:pPr algn="l" fontAlgn="b"/>
                      <a:r>
                        <a:rPr lang="en-US" sz="700" u="none" strike="noStrike">
                          <a:effectLst/>
                        </a:rPr>
                        <a:t>Headache</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dirty="0">
                          <a:effectLst/>
                        </a:rPr>
                        <a:t>0.7%</a:t>
                      </a:r>
                      <a:endParaRPr lang="en-US" sz="700" b="0" i="0" u="none" strike="noStrike" dirty="0">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2705609632"/>
                  </a:ext>
                </a:extLst>
              </a:tr>
              <a:tr h="163933">
                <a:tc vMerge="1">
                  <a:txBody>
                    <a:bodyPr/>
                    <a:lstStyle/>
                    <a:p>
                      <a:endParaRPr lang="en-US"/>
                    </a:p>
                  </a:txBody>
                  <a:tcPr/>
                </a:tc>
                <a:tc>
                  <a:txBody>
                    <a:bodyPr/>
                    <a:lstStyle/>
                    <a:p>
                      <a:pPr algn="l" fontAlgn="b"/>
                      <a:r>
                        <a:rPr lang="en-US" sz="700" u="none" strike="noStrike">
                          <a:effectLst/>
                        </a:rPr>
                        <a:t>Herpetic neuralgia</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104122005"/>
                  </a:ext>
                </a:extLst>
              </a:tr>
              <a:tr h="163933">
                <a:tc vMerge="1">
                  <a:txBody>
                    <a:bodyPr/>
                    <a:lstStyle/>
                    <a:p>
                      <a:endParaRPr lang="en-US"/>
                    </a:p>
                  </a:txBody>
                  <a:tcPr/>
                </a:tc>
                <a:tc>
                  <a:txBody>
                    <a:bodyPr/>
                    <a:lstStyle/>
                    <a:p>
                      <a:pPr algn="l" fontAlgn="b"/>
                      <a:r>
                        <a:rPr lang="en-US" sz="700" u="none" strike="noStrike">
                          <a:effectLst/>
                        </a:rPr>
                        <a:t>HIE</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33537209"/>
                  </a:ext>
                </a:extLst>
              </a:tr>
              <a:tr h="163933">
                <a:tc vMerge="1">
                  <a:txBody>
                    <a:bodyPr/>
                    <a:lstStyle/>
                    <a:p>
                      <a:endParaRPr lang="en-US"/>
                    </a:p>
                  </a:txBody>
                  <a:tcPr/>
                </a:tc>
                <a:tc>
                  <a:txBody>
                    <a:bodyPr/>
                    <a:lstStyle/>
                    <a:p>
                      <a:pPr algn="l" fontAlgn="b"/>
                      <a:r>
                        <a:rPr lang="en-US" sz="700" u="none" strike="noStrike">
                          <a:effectLst/>
                        </a:rPr>
                        <a:t>IIH</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4</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2.7%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006429949"/>
                  </a:ext>
                </a:extLst>
              </a:tr>
              <a:tr h="163933">
                <a:tc vMerge="1">
                  <a:txBody>
                    <a:bodyPr/>
                    <a:lstStyle/>
                    <a:p>
                      <a:endParaRPr lang="en-US"/>
                    </a:p>
                  </a:txBody>
                  <a:tcPr/>
                </a:tc>
                <a:tc>
                  <a:txBody>
                    <a:bodyPr/>
                    <a:lstStyle/>
                    <a:p>
                      <a:pPr algn="l" fontAlgn="b"/>
                      <a:r>
                        <a:rPr lang="en-US" sz="700" u="none" strike="noStrike">
                          <a:effectLst/>
                        </a:rPr>
                        <a:t>Migraine</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38</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26.0%</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920207953"/>
                  </a:ext>
                </a:extLst>
              </a:tr>
              <a:tr h="163933">
                <a:tc vMerge="1">
                  <a:txBody>
                    <a:bodyPr/>
                    <a:lstStyle/>
                    <a:p>
                      <a:endParaRPr lang="en-US"/>
                    </a:p>
                  </a:txBody>
                  <a:tcPr/>
                </a:tc>
                <a:tc>
                  <a:txBody>
                    <a:bodyPr/>
                    <a:lstStyle/>
                    <a:p>
                      <a:pPr algn="l" fontAlgn="b"/>
                      <a:r>
                        <a:rPr lang="en-US" sz="700" u="none" strike="noStrike">
                          <a:effectLst/>
                        </a:rPr>
                        <a:t>MND</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574980228"/>
                  </a:ext>
                </a:extLst>
              </a:tr>
              <a:tr h="163933">
                <a:tc vMerge="1">
                  <a:txBody>
                    <a:bodyPr/>
                    <a:lstStyle/>
                    <a:p>
                      <a:endParaRPr lang="en-US"/>
                    </a:p>
                  </a:txBody>
                  <a:tcPr/>
                </a:tc>
                <a:tc>
                  <a:txBody>
                    <a:bodyPr/>
                    <a:lstStyle/>
                    <a:p>
                      <a:pPr algn="l" fontAlgn="b"/>
                      <a:r>
                        <a:rPr lang="en-US" sz="700" u="none" strike="noStrike">
                          <a:effectLst/>
                        </a:rPr>
                        <a:t>MS</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3</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2.1%</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2170110769"/>
                  </a:ext>
                </a:extLst>
              </a:tr>
              <a:tr h="163933">
                <a:tc vMerge="1">
                  <a:txBody>
                    <a:bodyPr/>
                    <a:lstStyle/>
                    <a:p>
                      <a:endParaRPr lang="en-US"/>
                    </a:p>
                  </a:txBody>
                  <a:tcPr/>
                </a:tc>
                <a:tc>
                  <a:txBody>
                    <a:bodyPr/>
                    <a:lstStyle/>
                    <a:p>
                      <a:pPr algn="l" fontAlgn="b"/>
                      <a:r>
                        <a:rPr lang="en-US" sz="700" u="none" strike="noStrike">
                          <a:effectLst/>
                        </a:rPr>
                        <a:t>Myasthenia Gravis</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5</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3.4%</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300683470"/>
                  </a:ext>
                </a:extLst>
              </a:tr>
              <a:tr h="163933">
                <a:tc vMerge="1">
                  <a:txBody>
                    <a:bodyPr/>
                    <a:lstStyle/>
                    <a:p>
                      <a:endParaRPr lang="en-US"/>
                    </a:p>
                  </a:txBody>
                  <a:tcPr/>
                </a:tc>
                <a:tc>
                  <a:txBody>
                    <a:bodyPr/>
                    <a:lstStyle/>
                    <a:p>
                      <a:pPr algn="l" fontAlgn="b"/>
                      <a:r>
                        <a:rPr lang="en-US" sz="700" u="none" strike="noStrike">
                          <a:effectLst/>
                        </a:rPr>
                        <a:t>Neuropathy</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9</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6.2%</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184584277"/>
                  </a:ext>
                </a:extLst>
              </a:tr>
              <a:tr h="163933">
                <a:tc vMerge="1">
                  <a:txBody>
                    <a:bodyPr/>
                    <a:lstStyle/>
                    <a:p>
                      <a:endParaRPr lang="en-US"/>
                    </a:p>
                  </a:txBody>
                  <a:tcPr/>
                </a:tc>
                <a:tc>
                  <a:txBody>
                    <a:bodyPr/>
                    <a:lstStyle/>
                    <a:p>
                      <a:pPr algn="l" fontAlgn="b"/>
                      <a:r>
                        <a:rPr lang="en-US" sz="700" u="none" strike="noStrike">
                          <a:effectLst/>
                        </a:rPr>
                        <a:t>Occipital Neuralgia</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4271260787"/>
                  </a:ext>
                </a:extLst>
              </a:tr>
              <a:tr h="163933">
                <a:tc vMerge="1">
                  <a:txBody>
                    <a:bodyPr/>
                    <a:lstStyle/>
                    <a:p>
                      <a:endParaRPr lang="en-US"/>
                    </a:p>
                  </a:txBody>
                  <a:tcPr/>
                </a:tc>
                <a:tc>
                  <a:txBody>
                    <a:bodyPr/>
                    <a:lstStyle/>
                    <a:p>
                      <a:pPr algn="l" fontAlgn="b"/>
                      <a:r>
                        <a:rPr lang="en-US" sz="700" u="none" strike="noStrike">
                          <a:effectLst/>
                        </a:rPr>
                        <a:t>Parkinsons</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9</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6.2%</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612299751"/>
                  </a:ext>
                </a:extLst>
              </a:tr>
              <a:tr h="163933">
                <a:tc vMerge="1">
                  <a:txBody>
                    <a:bodyPr/>
                    <a:lstStyle/>
                    <a:p>
                      <a:endParaRPr lang="en-US"/>
                    </a:p>
                  </a:txBody>
                  <a:tcPr/>
                </a:tc>
                <a:tc>
                  <a:txBody>
                    <a:bodyPr/>
                    <a:lstStyle/>
                    <a:p>
                      <a:pPr algn="l" fontAlgn="b"/>
                      <a:r>
                        <a:rPr lang="en-US" sz="700" u="none" strike="noStrike">
                          <a:effectLst/>
                        </a:rPr>
                        <a:t>Spondylosis</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2</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1.4%</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2725565660"/>
                  </a:ext>
                </a:extLst>
              </a:tr>
              <a:tr h="163933">
                <a:tc vMerge="1">
                  <a:txBody>
                    <a:bodyPr/>
                    <a:lstStyle/>
                    <a:p>
                      <a:endParaRPr lang="en-US"/>
                    </a:p>
                  </a:txBody>
                  <a:tcPr/>
                </a:tc>
                <a:tc>
                  <a:txBody>
                    <a:bodyPr/>
                    <a:lstStyle/>
                    <a:p>
                      <a:pPr algn="l" fontAlgn="b"/>
                      <a:r>
                        <a:rPr lang="en-US" sz="700" u="none" strike="noStrike">
                          <a:effectLst/>
                        </a:rPr>
                        <a:t>Stroke</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6</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4.1%</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474238534"/>
                  </a:ext>
                </a:extLst>
              </a:tr>
              <a:tr h="163933">
                <a:tc vMerge="1">
                  <a:txBody>
                    <a:bodyPr/>
                    <a:lstStyle/>
                    <a:p>
                      <a:endParaRPr lang="en-US"/>
                    </a:p>
                  </a:txBody>
                  <a:tcPr/>
                </a:tc>
                <a:tc>
                  <a:txBody>
                    <a:bodyPr/>
                    <a:lstStyle/>
                    <a:p>
                      <a:pPr algn="l" fontAlgn="b"/>
                      <a:r>
                        <a:rPr lang="en-US" sz="700" u="none" strike="noStrike">
                          <a:effectLst/>
                        </a:rPr>
                        <a:t>Syrinx</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0.7%</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056379075"/>
                  </a:ext>
                </a:extLst>
              </a:tr>
              <a:tr h="167148">
                <a:tc vMerge="1">
                  <a:txBody>
                    <a:bodyPr/>
                    <a:lstStyle/>
                    <a:p>
                      <a:endParaRPr lang="en-US"/>
                    </a:p>
                  </a:txBody>
                  <a:tcPr/>
                </a:tc>
                <a:tc>
                  <a:txBody>
                    <a:bodyPr/>
                    <a:lstStyle/>
                    <a:p>
                      <a:pPr algn="l" fontAlgn="b"/>
                      <a:r>
                        <a:rPr lang="en-US" sz="700" u="none" strike="noStrike">
                          <a:effectLst/>
                        </a:rPr>
                        <a:t>Tremor</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2</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1.4%</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3772663876"/>
                  </a:ext>
                </a:extLst>
              </a:tr>
              <a:tr h="163933">
                <a:tc vMerge="1">
                  <a:txBody>
                    <a:bodyPr/>
                    <a:lstStyle/>
                    <a:p>
                      <a:endParaRPr lang="en-US"/>
                    </a:p>
                  </a:txBody>
                  <a:tcPr/>
                </a:tc>
                <a:tc>
                  <a:txBody>
                    <a:bodyPr/>
                    <a:lstStyle/>
                    <a:p>
                      <a:pPr algn="l" fontAlgn="b"/>
                      <a:r>
                        <a:rPr lang="en-US" sz="700" u="none" strike="noStrike">
                          <a:effectLst/>
                        </a:rPr>
                        <a:t>Trigeminal neuralgia</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2</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1.4%</a:t>
                      </a:r>
                      <a:endParaRPr lang="en-US" sz="700" b="0" i="0" u="none" strike="noStrike">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4153597616"/>
                  </a:ext>
                </a:extLst>
              </a:tr>
              <a:tr h="167148">
                <a:tc vMerge="1">
                  <a:txBody>
                    <a:bodyPr/>
                    <a:lstStyle/>
                    <a:p>
                      <a:endParaRPr lang="en-US"/>
                    </a:p>
                  </a:txBody>
                  <a:tcPr/>
                </a:tc>
                <a:tc>
                  <a:txBody>
                    <a:bodyPr/>
                    <a:lstStyle/>
                    <a:p>
                      <a:pPr algn="l" fontAlgn="b"/>
                      <a:r>
                        <a:rPr lang="en-US" sz="700" u="none" strike="noStrike">
                          <a:effectLst/>
                        </a:rPr>
                        <a:t>Vertigo</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2248" marR="2248" marT="2248" marB="0" anchor="b"/>
                </a:tc>
                <a:tc>
                  <a:txBody>
                    <a:bodyPr/>
                    <a:lstStyle/>
                    <a:p>
                      <a:pPr algn="ctr" fontAlgn="b"/>
                      <a:r>
                        <a:rPr lang="en-US" sz="700" u="none" strike="noStrike" dirty="0">
                          <a:effectLst/>
                        </a:rPr>
                        <a:t>0.7%</a:t>
                      </a:r>
                      <a:endParaRPr lang="en-US" sz="700" b="0" i="0" u="none" strike="noStrike" dirty="0">
                        <a:solidFill>
                          <a:srgbClr val="000000"/>
                        </a:solidFill>
                        <a:effectLst/>
                        <a:latin typeface="Times New Roman" panose="02020603050405020304" pitchFamily="18" charset="0"/>
                      </a:endParaRPr>
                    </a:p>
                  </a:txBody>
                  <a:tcPr marL="2248" marR="2248" marT="2248" marB="0" anchor="b"/>
                </a:tc>
                <a:extLst>
                  <a:ext uri="{0D108BD9-81ED-4DB2-BD59-A6C34878D82A}">
                    <a16:rowId xmlns:a16="http://schemas.microsoft.com/office/drawing/2014/main" val="1352069780"/>
                  </a:ext>
                </a:extLst>
              </a:tr>
            </a:tbl>
          </a:graphicData>
        </a:graphic>
      </p:graphicFrame>
      <p:sp>
        <p:nvSpPr>
          <p:cNvPr id="6" name="Rectangle 5"/>
          <p:cNvSpPr/>
          <p:nvPr/>
        </p:nvSpPr>
        <p:spPr>
          <a:xfrm>
            <a:off x="790074" y="2803357"/>
            <a:ext cx="4198784" cy="204537"/>
          </a:xfrm>
          <a:prstGeom prst="rect">
            <a:avLst/>
          </a:prstGeom>
          <a:noFill/>
          <a:ln w="28575">
            <a:solidFill>
              <a:srgbClr val="0C92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790074" y="4275221"/>
            <a:ext cx="4198784" cy="192505"/>
          </a:xfrm>
          <a:prstGeom prst="rect">
            <a:avLst/>
          </a:prstGeom>
          <a:noFill/>
          <a:ln w="28575">
            <a:solidFill>
              <a:srgbClr val="0C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0074" y="2478761"/>
            <a:ext cx="4198784" cy="184228"/>
          </a:xfrm>
          <a:prstGeom prst="rect">
            <a:avLst/>
          </a:prstGeom>
          <a:noFill/>
          <a:ln w="28575">
            <a:solidFill>
              <a:srgbClr val="0C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89650" y="309282"/>
            <a:ext cx="5642909" cy="7848302"/>
          </a:xfrm>
          <a:prstGeom prst="rect">
            <a:avLst/>
          </a:prstGeom>
          <a:noFill/>
        </p:spPr>
        <p:txBody>
          <a:bodyPr wrap="square" rtlCol="0">
            <a:spAutoFit/>
          </a:bodyPr>
          <a:lstStyle/>
          <a:p>
            <a:r>
              <a:rPr lang="en-US" sz="2400" b="1" u="sng" dirty="0" smtClean="0">
                <a:solidFill>
                  <a:srgbClr val="00843D"/>
                </a:solidFill>
              </a:rPr>
              <a:t>RESULTS:</a:t>
            </a:r>
          </a:p>
          <a:p>
            <a:endParaRPr lang="en-US" sz="2400" b="1" dirty="0"/>
          </a:p>
          <a:p>
            <a:r>
              <a:rPr lang="en-US" sz="2400" b="1" dirty="0" smtClean="0"/>
              <a:t>219</a:t>
            </a:r>
            <a:r>
              <a:rPr lang="en-US" sz="2400" dirty="0" smtClean="0"/>
              <a:t> patients enrolled:</a:t>
            </a:r>
          </a:p>
          <a:p>
            <a:endParaRPr lang="en-US" sz="2400" dirty="0" smtClean="0"/>
          </a:p>
          <a:p>
            <a:pPr marL="342900" indent="-342900">
              <a:buFont typeface="Wingdings" panose="05000000000000000000" pitchFamily="2" charset="2"/>
              <a:buChar char="v"/>
            </a:pPr>
            <a:r>
              <a:rPr lang="en-US" sz="2400" b="1" dirty="0" smtClean="0"/>
              <a:t>146 </a:t>
            </a:r>
            <a:r>
              <a:rPr lang="en-US" sz="2400" dirty="0" smtClean="0"/>
              <a:t>responded to a TNC.</a:t>
            </a:r>
            <a:endParaRPr lang="en-US" sz="2400" dirty="0"/>
          </a:p>
          <a:p>
            <a:pPr marL="342900" indent="-342900">
              <a:buFont typeface="Wingdings" panose="05000000000000000000" pitchFamily="2" charset="2"/>
              <a:buChar char="v"/>
            </a:pPr>
            <a:r>
              <a:rPr lang="en-US" sz="2400" b="1" dirty="0" smtClean="0"/>
              <a:t>108</a:t>
            </a:r>
            <a:r>
              <a:rPr lang="en-US" sz="2400" dirty="0" smtClean="0"/>
              <a:t> had previously had F2F.</a:t>
            </a:r>
          </a:p>
          <a:p>
            <a:pPr marL="342900" indent="-342900">
              <a:buFont typeface="Wingdings" panose="05000000000000000000" pitchFamily="2" charset="2"/>
              <a:buChar char="v"/>
            </a:pPr>
            <a:endParaRPr lang="en-US" sz="2400" dirty="0"/>
          </a:p>
          <a:p>
            <a:r>
              <a:rPr lang="en-US" sz="2400" dirty="0" smtClean="0"/>
              <a:t>-Female: 63.0%</a:t>
            </a:r>
          </a:p>
          <a:p>
            <a:endParaRPr lang="en-US" sz="2400" dirty="0" smtClean="0"/>
          </a:p>
          <a:p>
            <a:r>
              <a:rPr lang="en-US" sz="2400" dirty="0" smtClean="0"/>
              <a:t>-Median Age: 40.9 years</a:t>
            </a:r>
          </a:p>
          <a:p>
            <a:r>
              <a:rPr lang="en-US" sz="2400" dirty="0" smtClean="0"/>
              <a:t>(IQR 30.6,55.2)</a:t>
            </a:r>
          </a:p>
          <a:p>
            <a:endParaRPr lang="en-US" sz="2400" dirty="0"/>
          </a:p>
          <a:p>
            <a:r>
              <a:rPr lang="en-US" sz="2400" dirty="0" smtClean="0"/>
              <a:t>-Most common dx: Epilepsy, Migraines 26%.</a:t>
            </a:r>
          </a:p>
          <a:p>
            <a:endParaRPr lang="en-US" sz="2400" dirty="0"/>
          </a:p>
          <a:p>
            <a:r>
              <a:rPr lang="en-US" sz="2400" dirty="0" smtClean="0"/>
              <a:t>-4/146 from neighboring countries.</a:t>
            </a:r>
          </a:p>
          <a:p>
            <a:endParaRPr lang="en-US" sz="2400" dirty="0"/>
          </a:p>
          <a:p>
            <a:endParaRPr lang="en-US" sz="2400" dirty="0" smtClean="0"/>
          </a:p>
          <a:p>
            <a:endParaRPr lang="en-US" sz="2400" dirty="0" smtClean="0"/>
          </a:p>
          <a:p>
            <a:pPr marL="342900" indent="-342900">
              <a:buFont typeface="Wingdings" panose="05000000000000000000" pitchFamily="2" charset="2"/>
              <a:buChar char="v"/>
            </a:pPr>
            <a:endParaRPr lang="en-US" sz="2400" dirty="0"/>
          </a:p>
          <a:p>
            <a:endParaRPr lang="en-US" sz="2400" dirty="0"/>
          </a:p>
        </p:txBody>
      </p:sp>
      <p:sp>
        <p:nvSpPr>
          <p:cNvPr id="13" name="Rectangle 12"/>
          <p:cNvSpPr/>
          <p:nvPr/>
        </p:nvSpPr>
        <p:spPr>
          <a:xfrm>
            <a:off x="309281" y="505347"/>
            <a:ext cx="4679577" cy="181535"/>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5493" y="686882"/>
            <a:ext cx="4679577" cy="187177"/>
          </a:xfrm>
          <a:prstGeom prst="rect">
            <a:avLst/>
          </a:prstGeom>
          <a:noFill/>
          <a:ln w="28575">
            <a:solidFill>
              <a:srgbClr val="0C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9281" y="191210"/>
            <a:ext cx="4679577" cy="387014"/>
          </a:xfrm>
          <a:prstGeom prst="rect">
            <a:avLst/>
          </a:prstGeom>
          <a:noFill/>
          <a:ln w="28575">
            <a:solidFill>
              <a:srgbClr val="0C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43D"/>
              </a:solidFill>
            </a:endParaRPr>
          </a:p>
        </p:txBody>
      </p:sp>
    </p:spTree>
    <p:extLst>
      <p:ext uri="{BB962C8B-B14F-4D97-AF65-F5344CB8AC3E}">
        <p14:creationId xmlns:p14="http://schemas.microsoft.com/office/powerpoint/2010/main" val="1151960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838200" y="450476"/>
            <a:ext cx="10074088" cy="5726487"/>
          </a:xfrm>
        </p:spPr>
        <p:txBody>
          <a:bodyPr>
            <a:normAutofit/>
          </a:bodyPr>
          <a:lstStyle/>
          <a:p>
            <a:pPr marL="0" indent="0">
              <a:buNone/>
            </a:pPr>
            <a:r>
              <a:rPr lang="en-US" sz="2000" dirty="0" smtClean="0"/>
              <a:t>For </a:t>
            </a:r>
            <a:r>
              <a:rPr lang="en-US" sz="2000" dirty="0" smtClean="0"/>
              <a:t>Tele-neurology consultation:</a:t>
            </a:r>
          </a:p>
          <a:p>
            <a:pPr marL="0" indent="0">
              <a:buNone/>
            </a:pPr>
            <a:endParaRPr lang="en-US" sz="2000" dirty="0" smtClean="0"/>
          </a:p>
          <a:p>
            <a:pPr>
              <a:buFont typeface="Wingdings" panose="05000000000000000000" pitchFamily="2" charset="2"/>
              <a:buChar char="v"/>
            </a:pPr>
            <a:r>
              <a:rPr lang="en-US" sz="2000" dirty="0" smtClean="0"/>
              <a:t>The mean level of satisfaction was 4 (SD 1).</a:t>
            </a:r>
          </a:p>
          <a:p>
            <a:pPr>
              <a:buFont typeface="Wingdings" panose="05000000000000000000" pitchFamily="2" charset="2"/>
              <a:buChar char="v"/>
            </a:pPr>
            <a:r>
              <a:rPr lang="en-US" sz="2000" dirty="0" smtClean="0"/>
              <a:t>Saved </a:t>
            </a:r>
            <a:r>
              <a:rPr lang="en-US" sz="2000" dirty="0"/>
              <a:t>time [3.0 (2.0-4.0) </a:t>
            </a:r>
            <a:r>
              <a:rPr lang="en-US" sz="2000" dirty="0" smtClean="0"/>
              <a:t>hours]</a:t>
            </a:r>
          </a:p>
          <a:p>
            <a:pPr>
              <a:buFont typeface="Wingdings" panose="05000000000000000000" pitchFamily="2" charset="2"/>
              <a:buChar char="v"/>
            </a:pPr>
            <a:r>
              <a:rPr lang="en-US" sz="2000" dirty="0" smtClean="0"/>
              <a:t>Travel </a:t>
            </a:r>
            <a:r>
              <a:rPr lang="en-US" sz="2000" dirty="0"/>
              <a:t>[11.0 (7.2-21.1) </a:t>
            </a:r>
            <a:r>
              <a:rPr lang="en-US" sz="2000" dirty="0" smtClean="0"/>
              <a:t>km]</a:t>
            </a:r>
          </a:p>
          <a:p>
            <a:pPr>
              <a:buFont typeface="Wingdings" panose="05000000000000000000" pitchFamily="2" charset="2"/>
              <a:buChar char="v"/>
            </a:pPr>
            <a:r>
              <a:rPr lang="en-US" sz="2000" dirty="0" smtClean="0"/>
              <a:t>Cost </a:t>
            </a:r>
            <a:r>
              <a:rPr lang="en-US" sz="2000" dirty="0"/>
              <a:t>[$10 (5-20)]; </a:t>
            </a:r>
          </a:p>
          <a:p>
            <a:pPr lvl="1">
              <a:buFont typeface="Wingdings" panose="05000000000000000000" pitchFamily="2" charset="2"/>
              <a:buChar char="v"/>
            </a:pPr>
            <a:endParaRPr lang="en-US" sz="2000" dirty="0" smtClean="0"/>
          </a:p>
          <a:p>
            <a:pPr marL="0" indent="0">
              <a:buNone/>
            </a:pPr>
            <a:endParaRPr lang="en-US" sz="2000" dirty="0"/>
          </a:p>
          <a:p>
            <a:pPr marL="0" indent="0">
              <a:buNone/>
            </a:pPr>
            <a:r>
              <a:rPr lang="en-US" sz="2000" dirty="0" smtClean="0"/>
              <a:t>In </a:t>
            </a:r>
            <a:r>
              <a:rPr lang="en-US" sz="2000" dirty="0"/>
              <a:t>total, our TNC service saved our patients </a:t>
            </a:r>
            <a:r>
              <a:rPr lang="en-US" sz="2000" b="1" dirty="0"/>
              <a:t>$6,125</a:t>
            </a:r>
            <a:r>
              <a:rPr lang="en-US" sz="2000" dirty="0"/>
              <a:t>, </a:t>
            </a:r>
            <a:r>
              <a:rPr lang="en-US" sz="2000" b="1" dirty="0"/>
              <a:t>1,143 hours</a:t>
            </a:r>
            <a:r>
              <a:rPr lang="en-US" sz="2000" dirty="0"/>
              <a:t>, and </a:t>
            </a:r>
            <a:r>
              <a:rPr lang="en-US" sz="2000" b="1" dirty="0"/>
              <a:t>25,506km</a:t>
            </a:r>
            <a:r>
              <a:rPr lang="en-US" sz="2000" dirty="0"/>
              <a:t> of travel, equating to </a:t>
            </a:r>
            <a:r>
              <a:rPr lang="en-US" sz="2000" b="1" dirty="0"/>
              <a:t>3.5 tons (21 trees) </a:t>
            </a:r>
            <a:r>
              <a:rPr lang="en-US" sz="2000" dirty="0"/>
              <a:t>of carbon dioxide emissions.</a:t>
            </a:r>
          </a:p>
        </p:txBody>
      </p:sp>
      <p:graphicFrame>
        <p:nvGraphicFramePr>
          <p:cNvPr id="6" name="Content Placeholder 3"/>
          <p:cNvGraphicFramePr>
            <a:graphicFrameLocks/>
          </p:cNvGraphicFramePr>
          <p:nvPr>
            <p:extLst>
              <p:ext uri="{D42A27DB-BD31-4B8C-83A1-F6EECF244321}">
                <p14:modId xmlns:p14="http://schemas.microsoft.com/office/powerpoint/2010/main" val="3445885006"/>
              </p:ext>
            </p:extLst>
          </p:nvPr>
        </p:nvGraphicFramePr>
        <p:xfrm>
          <a:off x="228600" y="510547"/>
          <a:ext cx="11856719" cy="4587232"/>
        </p:xfrm>
        <a:graphic>
          <a:graphicData uri="http://schemas.openxmlformats.org/drawingml/2006/table">
            <a:tbl>
              <a:tblPr>
                <a:tableStyleId>{5C22544A-7EE6-4342-B048-85BDC9FD1C3A}</a:tableStyleId>
              </a:tblPr>
              <a:tblGrid>
                <a:gridCol w="8594275">
                  <a:extLst>
                    <a:ext uri="{9D8B030D-6E8A-4147-A177-3AD203B41FA5}">
                      <a16:colId xmlns:a16="http://schemas.microsoft.com/office/drawing/2014/main" val="708886231"/>
                    </a:ext>
                  </a:extLst>
                </a:gridCol>
                <a:gridCol w="1383108">
                  <a:extLst>
                    <a:ext uri="{9D8B030D-6E8A-4147-A177-3AD203B41FA5}">
                      <a16:colId xmlns:a16="http://schemas.microsoft.com/office/drawing/2014/main" val="4044174901"/>
                    </a:ext>
                  </a:extLst>
                </a:gridCol>
                <a:gridCol w="897437">
                  <a:extLst>
                    <a:ext uri="{9D8B030D-6E8A-4147-A177-3AD203B41FA5}">
                      <a16:colId xmlns:a16="http://schemas.microsoft.com/office/drawing/2014/main" val="2633253707"/>
                    </a:ext>
                  </a:extLst>
                </a:gridCol>
                <a:gridCol w="981899">
                  <a:extLst>
                    <a:ext uri="{9D8B030D-6E8A-4147-A177-3AD203B41FA5}">
                      <a16:colId xmlns:a16="http://schemas.microsoft.com/office/drawing/2014/main" val="1284401518"/>
                    </a:ext>
                  </a:extLst>
                </a:gridCol>
              </a:tblGrid>
              <a:tr h="274178">
                <a:tc gridSpan="4">
                  <a:txBody>
                    <a:bodyPr/>
                    <a:lstStyle/>
                    <a:p>
                      <a:pPr algn="ctr" fontAlgn="b"/>
                      <a:r>
                        <a:rPr lang="en-US" sz="1100" u="none" strike="noStrike" dirty="0">
                          <a:effectLst/>
                        </a:rPr>
                        <a:t>Post Tele Service Survey (n = 146)</a:t>
                      </a:r>
                      <a:endParaRPr lang="en-US" sz="1100" b="1" i="0" u="none" strike="noStrike" dirty="0">
                        <a:solidFill>
                          <a:srgbClr val="000000"/>
                        </a:solidFill>
                        <a:effectLst/>
                        <a:latin typeface="Times New Roman" panose="02020603050405020304" pitchFamily="18" charset="0"/>
                      </a:endParaRPr>
                    </a:p>
                  </a:txBody>
                  <a:tcPr marL="3640" marR="3640" marT="364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9478333"/>
                  </a:ext>
                </a:extLst>
              </a:tr>
              <a:tr h="274178">
                <a:tc>
                  <a:txBody>
                    <a:bodyPr/>
                    <a:lstStyle/>
                    <a:p>
                      <a:pPr algn="l" fontAlgn="b"/>
                      <a:r>
                        <a:rPr lang="en-US" sz="1100" u="none" strike="noStrike" dirty="0">
                          <a:effectLst/>
                        </a:rPr>
                        <a:t> </a:t>
                      </a:r>
                      <a:endParaRPr lang="en-US" sz="1100" b="1" i="0" u="none" strike="noStrike" dirty="0">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Disagree</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Neutral</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Agree</a:t>
                      </a:r>
                      <a:endParaRPr lang="en-US" sz="1100" b="1"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629548274"/>
                  </a:ext>
                </a:extLst>
              </a:tr>
              <a:tr h="268907">
                <a:tc>
                  <a:txBody>
                    <a:bodyPr/>
                    <a:lstStyle/>
                    <a:p>
                      <a:pPr algn="l" fontAlgn="b"/>
                      <a:r>
                        <a:rPr lang="en-US" sz="1100" u="none" strike="noStrike" dirty="0">
                          <a:effectLst/>
                        </a:rPr>
                        <a:t>I am satisfied with the care received in tele-medicine (n=145)</a:t>
                      </a:r>
                      <a:endParaRPr lang="en-US" sz="1100" b="1" i="0" u="none" strike="noStrike" dirty="0">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8 (5.5%)</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12 (8.3%)</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125 (86.2%)</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676178624"/>
                  </a:ext>
                </a:extLst>
              </a:tr>
              <a:tr h="268907">
                <a:tc>
                  <a:txBody>
                    <a:bodyPr/>
                    <a:lstStyle/>
                    <a:p>
                      <a:pPr algn="l" fontAlgn="b"/>
                      <a:r>
                        <a:rPr lang="en-US" sz="1100" u="none" strike="noStrike">
                          <a:effectLst/>
                        </a:rPr>
                        <a:t>My family is satisfied with the care received in tele-medicine</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8 (5.5%)</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28 (19.2%)</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110 (75.3%)</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3441962438"/>
                  </a:ext>
                </a:extLst>
              </a:tr>
              <a:tr h="268907">
                <a:tc>
                  <a:txBody>
                    <a:bodyPr/>
                    <a:lstStyle/>
                    <a:p>
                      <a:pPr algn="l" fontAlgn="b"/>
                      <a:r>
                        <a:rPr lang="en-US" sz="1100" u="none" strike="noStrike">
                          <a:effectLst/>
                        </a:rPr>
                        <a:t>Tele-medicine helps me know my state of health</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11 (7.5%)</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27 (18.5%)</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108 (74.0%)</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285400766"/>
                  </a:ext>
                </a:extLst>
              </a:tr>
              <a:tr h="268907">
                <a:tc>
                  <a:txBody>
                    <a:bodyPr/>
                    <a:lstStyle/>
                    <a:p>
                      <a:pPr algn="l" fontAlgn="b"/>
                      <a:r>
                        <a:rPr lang="en-US" sz="1100" u="none" strike="noStrike" dirty="0">
                          <a:effectLst/>
                        </a:rPr>
                        <a:t>I felt comfortable talking to my specialist doctor through a microphone</a:t>
                      </a:r>
                      <a:endParaRPr lang="en-US" sz="1100" b="1" i="0" u="none" strike="noStrike" dirty="0">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7 (4.8%)</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7 (4.8%)</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132 (90.4%)</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1916099308"/>
                  </a:ext>
                </a:extLst>
              </a:tr>
              <a:tr h="268907">
                <a:tc>
                  <a:txBody>
                    <a:bodyPr/>
                    <a:lstStyle/>
                    <a:p>
                      <a:pPr algn="l" fontAlgn="b"/>
                      <a:r>
                        <a:rPr lang="en-US" sz="1100" u="none" strike="noStrike" dirty="0">
                          <a:effectLst/>
                        </a:rPr>
                        <a:t>Talking to my specialist was as effective as in person</a:t>
                      </a:r>
                      <a:endParaRPr lang="en-US" sz="1100" b="1" i="0" u="none" strike="noStrike" dirty="0">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22 (15.1%)</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28 (19.2%)</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96 (65.8%)</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3911319575"/>
                  </a:ext>
                </a:extLst>
              </a:tr>
              <a:tr h="268907">
                <a:tc>
                  <a:txBody>
                    <a:bodyPr/>
                    <a:lstStyle/>
                    <a:p>
                      <a:pPr algn="l" fontAlgn="b"/>
                      <a:r>
                        <a:rPr lang="en-US" sz="1100" u="none" strike="noStrike">
                          <a:effectLst/>
                        </a:rPr>
                        <a:t>My specialist doctor has identified my health problem through tele-medicine</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22 (15.1%)</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40 (27.4%)</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84 (57.5%)</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186652598"/>
                  </a:ext>
                </a:extLst>
              </a:tr>
              <a:tr h="268907">
                <a:tc>
                  <a:txBody>
                    <a:bodyPr/>
                    <a:lstStyle/>
                    <a:p>
                      <a:pPr algn="l" fontAlgn="b"/>
                      <a:r>
                        <a:rPr lang="en-US" sz="1100" u="none" strike="noStrike">
                          <a:effectLst/>
                        </a:rPr>
                        <a:t>The quality of sound were adequate to talk to my specialist doctor</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4 (2.7%)</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8 (5.5%)</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134 (91.8%)</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4041487469"/>
                  </a:ext>
                </a:extLst>
              </a:tr>
              <a:tr h="268907">
                <a:tc>
                  <a:txBody>
                    <a:bodyPr/>
                    <a:lstStyle/>
                    <a:p>
                      <a:pPr algn="l" fontAlgn="b"/>
                      <a:r>
                        <a:rPr lang="en-US" sz="1100" u="none" strike="noStrike">
                          <a:effectLst/>
                        </a:rPr>
                        <a:t>The time with a specialist is faster with tele medicine</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6 (4.1%)</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14 (9.6%)</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126 (86.3%)</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27849588"/>
                  </a:ext>
                </a:extLst>
              </a:tr>
              <a:tr h="268907">
                <a:tc>
                  <a:txBody>
                    <a:bodyPr/>
                    <a:lstStyle/>
                    <a:p>
                      <a:pPr algn="l" fontAlgn="b"/>
                      <a:r>
                        <a:rPr lang="en-US" sz="1100" u="none" strike="noStrike">
                          <a:effectLst/>
                        </a:rPr>
                        <a:t>I prefer telemedicine because it is easier than to go to the hospital (n=145)</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18 (12.4%)</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22 (15.2%)</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105 (72.4%)</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702502502"/>
                  </a:ext>
                </a:extLst>
              </a:tr>
              <a:tr h="268907">
                <a:tc>
                  <a:txBody>
                    <a:bodyPr/>
                    <a:lstStyle/>
                    <a:p>
                      <a:pPr algn="l" fontAlgn="b"/>
                      <a:r>
                        <a:rPr lang="en-US" sz="1100" u="none" strike="noStrike">
                          <a:effectLst/>
                        </a:rPr>
                        <a:t>Telemedicine saves me time travelling to hospital or a specialist clinic </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8 (5.5%)</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5 (3.4%)</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133 (91.1%)</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387672789"/>
                  </a:ext>
                </a:extLst>
              </a:tr>
              <a:tr h="268907">
                <a:tc>
                  <a:txBody>
                    <a:bodyPr/>
                    <a:lstStyle/>
                    <a:p>
                      <a:pPr algn="l" fontAlgn="b"/>
                      <a:r>
                        <a:rPr lang="en-US" sz="1100" u="none" strike="noStrike">
                          <a:effectLst/>
                        </a:rPr>
                        <a:t>My specialist doctor was able to answer my questions through telemedicine (n=145)</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4 (2.8%)</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8 (5.5%)</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133 (91.7%)</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178451361"/>
                  </a:ext>
                </a:extLst>
              </a:tr>
              <a:tr h="268907">
                <a:tc>
                  <a:txBody>
                    <a:bodyPr/>
                    <a:lstStyle/>
                    <a:p>
                      <a:pPr algn="l" fontAlgn="b"/>
                      <a:r>
                        <a:rPr lang="en-US" sz="1100" u="none" strike="noStrike">
                          <a:effectLst/>
                        </a:rPr>
                        <a:t>I find telemedicine an acceptable way to receive health-care services</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13 (8.9%)</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23 (15.8%)</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110 (75.3%)</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331091235"/>
                  </a:ext>
                </a:extLst>
              </a:tr>
              <a:tr h="268907">
                <a:tc>
                  <a:txBody>
                    <a:bodyPr/>
                    <a:lstStyle/>
                    <a:p>
                      <a:pPr algn="l" fontAlgn="b"/>
                      <a:r>
                        <a:rPr lang="en-US" sz="1100" u="none" strike="noStrike">
                          <a:effectLst/>
                        </a:rPr>
                        <a:t>I will use telemedicine services again</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6 (4.1%)</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22 (15.1%)</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118 (80.8%)</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3027667128"/>
                  </a:ext>
                </a:extLst>
              </a:tr>
              <a:tr h="274178">
                <a:tc>
                  <a:txBody>
                    <a:bodyPr/>
                    <a:lstStyle/>
                    <a:p>
                      <a:pPr algn="l" fontAlgn="b"/>
                      <a:r>
                        <a:rPr lang="en-US" sz="1100" u="none" strike="noStrike">
                          <a:effectLst/>
                        </a:rPr>
                        <a:t>I trust that my personal information and privacy will be protected after my attention by tele medicine (n=143)</a:t>
                      </a:r>
                      <a:endParaRPr lang="en-US" sz="1100" b="1"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3 (2.1%)</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10 (7.0%)</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ctr" fontAlgn="b"/>
                      <a:r>
                        <a:rPr lang="en-US" sz="1100" u="none" strike="noStrike">
                          <a:effectLst/>
                        </a:rPr>
                        <a:t>130 (90.9%)</a:t>
                      </a:r>
                      <a:endParaRPr lang="en-US" sz="1100" b="0" i="0" u="none" strike="noStrike">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1872751884"/>
                  </a:ext>
                </a:extLst>
              </a:tr>
              <a:tr h="268907">
                <a:tc>
                  <a:txBody>
                    <a:bodyPr/>
                    <a:lstStyle/>
                    <a:p>
                      <a:pPr algn="l" fontAlgn="b"/>
                      <a:r>
                        <a:rPr lang="en-US" sz="1100" u="none" strike="noStrike" dirty="0">
                          <a:effectLst/>
                        </a:rPr>
                        <a:t>*Disagree is aggregated with Totally Disagree; *Agree is aggregated with Totally Agree</a:t>
                      </a:r>
                      <a:endParaRPr lang="en-US" sz="1100" b="0" i="0" u="none" strike="noStrike" dirty="0">
                        <a:solidFill>
                          <a:srgbClr val="000000"/>
                        </a:solidFill>
                        <a:effectLst/>
                        <a:latin typeface="Times New Roman" panose="02020603050405020304" pitchFamily="18" charset="0"/>
                      </a:endParaRPr>
                    </a:p>
                  </a:txBody>
                  <a:tcPr marL="3640" marR="3640" marT="3640" marB="0" anchor="b"/>
                </a:tc>
                <a:tc>
                  <a:txBody>
                    <a:bodyPr/>
                    <a:lstStyle/>
                    <a:p>
                      <a:pPr algn="l" fontAlgn="b"/>
                      <a:r>
                        <a:rPr lang="en-US" sz="1100" u="none" strike="noStrike">
                          <a:effectLst/>
                        </a:rPr>
                        <a:t> </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l" fontAlgn="b"/>
                      <a:r>
                        <a:rPr lang="en-US" sz="1100" u="none" strike="noStrike">
                          <a:effectLst/>
                        </a:rPr>
                        <a:t> </a:t>
                      </a:r>
                      <a:endParaRPr lang="en-US" sz="1100" b="0" i="0" u="none" strike="noStrike">
                        <a:solidFill>
                          <a:srgbClr val="000000"/>
                        </a:solidFill>
                        <a:effectLst/>
                        <a:latin typeface="Times New Roman" panose="02020603050405020304" pitchFamily="18" charset="0"/>
                      </a:endParaRPr>
                    </a:p>
                  </a:txBody>
                  <a:tcPr marL="3640" marR="3640" marT="364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3640" marR="3640" marT="3640" marB="0" anchor="b"/>
                </a:tc>
                <a:extLst>
                  <a:ext uri="{0D108BD9-81ED-4DB2-BD59-A6C34878D82A}">
                    <a16:rowId xmlns:a16="http://schemas.microsoft.com/office/drawing/2014/main" val="2848661647"/>
                  </a:ext>
                </a:extLst>
              </a:tr>
            </a:tbl>
          </a:graphicData>
        </a:graphic>
      </p:graphicFrame>
      <p:sp>
        <p:nvSpPr>
          <p:cNvPr id="2" name="Rectangle 1"/>
          <p:cNvSpPr/>
          <p:nvPr/>
        </p:nvSpPr>
        <p:spPr>
          <a:xfrm>
            <a:off x="182881" y="1027906"/>
            <a:ext cx="11811000"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2881" y="199644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740" y="1874519"/>
            <a:ext cx="11856719" cy="3352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 y="3573771"/>
            <a:ext cx="11811000" cy="5410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03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349885"/>
            <a:ext cx="10515600" cy="1325563"/>
          </a:xfrm>
        </p:spPr>
        <p:txBody>
          <a:bodyPr>
            <a:normAutofit/>
          </a:bodyPr>
          <a:lstStyle/>
          <a:p>
            <a:r>
              <a:rPr lang="en-US" sz="2000" dirty="0" smtClean="0"/>
              <a:t>CONCLUSION:</a:t>
            </a:r>
            <a:r>
              <a:rPr lang="en-US" sz="2800" dirty="0" smtClean="0"/>
              <a:t/>
            </a:r>
            <a:br>
              <a:rPr lang="en-US" sz="2800" dirty="0" smtClean="0"/>
            </a:br>
            <a:r>
              <a:rPr lang="en-US" sz="2800" dirty="0"/>
              <a:t/>
            </a:r>
            <a:br>
              <a:rPr lang="en-US" sz="2800" dirty="0"/>
            </a:br>
            <a:endParaRPr lang="en-US" sz="2800" dirty="0"/>
          </a:p>
        </p:txBody>
      </p:sp>
      <p:sp>
        <p:nvSpPr>
          <p:cNvPr id="6" name="Content Placeholder 5"/>
          <p:cNvSpPr>
            <a:spLocks noGrp="1"/>
          </p:cNvSpPr>
          <p:nvPr>
            <p:ph idx="1"/>
          </p:nvPr>
        </p:nvSpPr>
        <p:spPr>
          <a:xfrm>
            <a:off x="220980" y="1284605"/>
            <a:ext cx="10515600" cy="4351338"/>
          </a:xfrm>
        </p:spPr>
        <p:txBody>
          <a:bodyPr/>
          <a:lstStyle/>
          <a:p>
            <a:r>
              <a:rPr lang="en-US" dirty="0" smtClean="0"/>
              <a:t>Spectrum of disorders locally and at a global context mirror each other (7,8,9.)</a:t>
            </a:r>
          </a:p>
          <a:p>
            <a:endParaRPr lang="en-US" dirty="0" smtClean="0"/>
          </a:p>
          <a:p>
            <a:r>
              <a:rPr lang="en-US" dirty="0"/>
              <a:t>Our study demonstrates that our regionally unique TNC service is an </a:t>
            </a:r>
            <a:r>
              <a:rPr lang="en-US" b="1" dirty="0"/>
              <a:t>acceptable</a:t>
            </a:r>
            <a:r>
              <a:rPr lang="en-US" dirty="0"/>
              <a:t>, </a:t>
            </a:r>
            <a:r>
              <a:rPr lang="en-US" b="1" dirty="0"/>
              <a:t>efficient</a:t>
            </a:r>
            <a:r>
              <a:rPr lang="en-US" dirty="0"/>
              <a:t>, </a:t>
            </a:r>
            <a:r>
              <a:rPr lang="en-US" b="1" dirty="0"/>
              <a:t>effective</a:t>
            </a:r>
            <a:r>
              <a:rPr lang="en-US" dirty="0"/>
              <a:t>, and </a:t>
            </a:r>
            <a:r>
              <a:rPr lang="en-US" b="1" dirty="0"/>
              <a:t>environmentally-friendly</a:t>
            </a:r>
            <a:r>
              <a:rPr lang="en-US" dirty="0"/>
              <a:t> care delivery model in our resource-poor setting. </a:t>
            </a: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92921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3" name="Content Placeholder 12"/>
          <p:cNvSpPr>
            <a:spLocks noGrp="1"/>
          </p:cNvSpPr>
          <p:nvPr>
            <p:ph idx="1"/>
          </p:nvPr>
        </p:nvSpPr>
        <p:spPr/>
        <p:txBody>
          <a:bodyPr/>
          <a:lstStyle/>
          <a:p>
            <a:pPr marL="0" indent="0">
              <a:buNone/>
            </a:pPr>
            <a:r>
              <a:rPr lang="en-US" dirty="0" smtClean="0"/>
              <a:t>ASANTE!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682174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lvl="0" indent="0">
              <a:buNone/>
            </a:pPr>
            <a:r>
              <a:rPr lang="en-US" dirty="0" smtClean="0"/>
              <a:t>1. </a:t>
            </a:r>
            <a:r>
              <a:rPr lang="en-US" dirty="0" err="1" smtClean="0"/>
              <a:t>Feigin</a:t>
            </a:r>
            <a:r>
              <a:rPr lang="en-US" dirty="0" smtClean="0"/>
              <a:t> </a:t>
            </a:r>
            <a:r>
              <a:rPr lang="en-US" dirty="0"/>
              <a:t>VL, Nichols E, </a:t>
            </a:r>
            <a:r>
              <a:rPr lang="en-US" dirty="0" err="1"/>
              <a:t>Alam</a:t>
            </a:r>
            <a:r>
              <a:rPr lang="en-US" dirty="0"/>
              <a:t> T, </a:t>
            </a:r>
            <a:r>
              <a:rPr lang="en-US" dirty="0" err="1"/>
              <a:t>Bannick</a:t>
            </a:r>
            <a:r>
              <a:rPr lang="en-US" dirty="0"/>
              <a:t> MS, </a:t>
            </a:r>
            <a:r>
              <a:rPr lang="en-US" dirty="0" err="1"/>
              <a:t>Beghi</a:t>
            </a:r>
            <a:r>
              <a:rPr lang="en-US" dirty="0"/>
              <a:t> E, Blake N, et al. Global, regional, and national burden of neurological disorders, 1990–2016: a systematic analysis for the Global Burden of Disease Study 2016. The Lancet Neurology. 2019;18(5):459-80.</a:t>
            </a:r>
          </a:p>
          <a:p>
            <a:pPr marL="0" lvl="0" indent="0">
              <a:buNone/>
            </a:pPr>
            <a:r>
              <a:rPr lang="en-US" dirty="0" smtClean="0"/>
              <a:t>2.Sarfo </a:t>
            </a:r>
            <a:r>
              <a:rPr lang="en-US" dirty="0"/>
              <a:t>FS, </a:t>
            </a:r>
            <a:r>
              <a:rPr lang="en-US" dirty="0" err="1"/>
              <a:t>Adamu</a:t>
            </a:r>
            <a:r>
              <a:rPr lang="en-US" dirty="0"/>
              <a:t> S, </a:t>
            </a:r>
            <a:r>
              <a:rPr lang="en-US" dirty="0" err="1"/>
              <a:t>Awuah</a:t>
            </a:r>
            <a:r>
              <a:rPr lang="en-US" dirty="0"/>
              <a:t> D, </a:t>
            </a:r>
            <a:r>
              <a:rPr lang="en-US" dirty="0" err="1"/>
              <a:t>Ovbiagele</a:t>
            </a:r>
            <a:r>
              <a:rPr lang="en-US" dirty="0"/>
              <a:t> B. Tele-neurology in sub-Saharan Africa: A systematic review of the literature. Journal of the neurological sciences. 2017;380:196-9</a:t>
            </a:r>
            <a:r>
              <a:rPr lang="en-US" dirty="0" smtClean="0"/>
              <a:t>.</a:t>
            </a:r>
          </a:p>
          <a:p>
            <a:pPr marL="0" indent="0">
              <a:buNone/>
            </a:pPr>
            <a:r>
              <a:rPr lang="en-US" dirty="0" smtClean="0"/>
              <a:t>3.</a:t>
            </a:r>
            <a:r>
              <a:rPr lang="en-US" dirty="0"/>
              <a:t> </a:t>
            </a:r>
            <a:r>
              <a:rPr lang="en-US" dirty="0" err="1"/>
              <a:t>Aarli</a:t>
            </a:r>
            <a:r>
              <a:rPr lang="en-US" dirty="0"/>
              <a:t> JA, </a:t>
            </a:r>
            <a:r>
              <a:rPr lang="en-US" dirty="0" err="1"/>
              <a:t>Diop</a:t>
            </a:r>
            <a:r>
              <a:rPr lang="en-US" dirty="0"/>
              <a:t> AG, </a:t>
            </a:r>
            <a:r>
              <a:rPr lang="en-US" dirty="0" err="1"/>
              <a:t>Lochmüller</a:t>
            </a:r>
            <a:r>
              <a:rPr lang="en-US" dirty="0"/>
              <a:t> H. Neurology in sub-Saharan Africa: a challenge for World Federation of Neurology. Neurology. 2007;69(17):1715-8</a:t>
            </a:r>
            <a:r>
              <a:rPr lang="en-US" dirty="0" smtClean="0"/>
              <a:t>.</a:t>
            </a:r>
          </a:p>
          <a:p>
            <a:pPr marL="0" lvl="0" indent="0">
              <a:buNone/>
            </a:pPr>
            <a:r>
              <a:rPr lang="en-US" dirty="0" smtClean="0"/>
              <a:t>4.Wechsler </a:t>
            </a:r>
            <a:r>
              <a:rPr lang="en-US" dirty="0"/>
              <a:t>LR. Advantages and limitations of </a:t>
            </a:r>
            <a:r>
              <a:rPr lang="en-US" dirty="0" err="1"/>
              <a:t>teleneurology</a:t>
            </a:r>
            <a:r>
              <a:rPr lang="en-US" dirty="0"/>
              <a:t>. JAMA neurology. 2015;72(3):349-54</a:t>
            </a:r>
            <a:r>
              <a:rPr lang="en-US" dirty="0" smtClean="0"/>
              <a:t>.</a:t>
            </a:r>
          </a:p>
          <a:p>
            <a:pPr marL="0" indent="0">
              <a:buNone/>
            </a:pPr>
            <a:r>
              <a:rPr lang="en-US" dirty="0" smtClean="0"/>
              <a:t>5.</a:t>
            </a:r>
            <a:r>
              <a:rPr lang="en-US" dirty="0"/>
              <a:t> </a:t>
            </a:r>
            <a:r>
              <a:rPr lang="en-US" dirty="0" err="1"/>
              <a:t>Rasmusson</a:t>
            </a:r>
            <a:r>
              <a:rPr lang="en-US" dirty="0"/>
              <a:t> KA, </a:t>
            </a:r>
            <a:r>
              <a:rPr lang="en-US" dirty="0" err="1"/>
              <a:t>Hartshorn</a:t>
            </a:r>
            <a:r>
              <a:rPr lang="en-US" dirty="0"/>
              <a:t> JC. A comparison of epilepsy patients in a traditional ambulatory clinic and a telemedicine clinic. </a:t>
            </a:r>
            <a:r>
              <a:rPr lang="en-US" dirty="0" err="1"/>
              <a:t>Epilepsia</a:t>
            </a:r>
            <a:r>
              <a:rPr lang="en-US" dirty="0"/>
              <a:t>. 2005;46(5):767-70</a:t>
            </a:r>
            <a:r>
              <a:rPr lang="en-US" dirty="0" smtClean="0"/>
              <a:t>.</a:t>
            </a:r>
          </a:p>
          <a:p>
            <a:pPr marL="0" indent="0">
              <a:buNone/>
            </a:pPr>
            <a:r>
              <a:rPr lang="en-US" dirty="0" smtClean="0"/>
              <a:t>6.</a:t>
            </a:r>
            <a:r>
              <a:rPr lang="en-US" dirty="0"/>
              <a:t> Davis LE, Coleman J, </a:t>
            </a:r>
            <a:r>
              <a:rPr lang="en-US" dirty="0" err="1"/>
              <a:t>Harnar</a:t>
            </a:r>
            <a:r>
              <a:rPr lang="en-US" dirty="0"/>
              <a:t> J, King MK. </a:t>
            </a:r>
            <a:r>
              <a:rPr lang="en-US" dirty="0" err="1"/>
              <a:t>Teleneurology</a:t>
            </a:r>
            <a:r>
              <a:rPr lang="en-US" dirty="0"/>
              <a:t>: successful delivery of chronic neurologic care to 354 patients living remotely in a rural state. Telemedicine and e-Health. 2014;20(5):</a:t>
            </a:r>
            <a:r>
              <a:rPr lang="en-US" dirty="0" smtClean="0"/>
              <a:t>473-7</a:t>
            </a:r>
          </a:p>
          <a:p>
            <a:pPr marL="0" lvl="0" indent="0">
              <a:buNone/>
            </a:pPr>
            <a:r>
              <a:rPr lang="en-US" dirty="0" smtClean="0"/>
              <a:t>7.</a:t>
            </a:r>
            <a:r>
              <a:rPr lang="en-US" dirty="0"/>
              <a:t> Morgan DG, </a:t>
            </a:r>
            <a:r>
              <a:rPr lang="en-US" dirty="0" err="1"/>
              <a:t>Kosteniuk</a:t>
            </a:r>
            <a:r>
              <a:rPr lang="en-US" dirty="0"/>
              <a:t> J, Stewart N, </a:t>
            </a:r>
            <a:r>
              <a:rPr lang="en-US" dirty="0" err="1"/>
              <a:t>O'connell</a:t>
            </a:r>
            <a:r>
              <a:rPr lang="en-US" dirty="0"/>
              <a:t> ME, Karunanayake C, </a:t>
            </a:r>
            <a:r>
              <a:rPr lang="en-US" dirty="0" err="1"/>
              <a:t>Beever</a:t>
            </a:r>
            <a:r>
              <a:rPr lang="en-US" dirty="0"/>
              <a:t> R. The telehealth satisfaction scale: reliability, validity, and satisfaction with telehealth in a rural memory clinic population. Telemedicine and e-Health. 2014;20(11):997-1003</a:t>
            </a:r>
            <a:r>
              <a:rPr lang="en-US" dirty="0" smtClean="0"/>
              <a:t>.</a:t>
            </a:r>
          </a:p>
          <a:p>
            <a:pPr marL="0" lvl="0" indent="0">
              <a:buNone/>
            </a:pPr>
            <a:r>
              <a:rPr lang="en-US" dirty="0" smtClean="0"/>
              <a:t>8.</a:t>
            </a:r>
            <a:r>
              <a:rPr lang="en-US" dirty="0"/>
              <a:t> 20(11):</a:t>
            </a:r>
            <a:r>
              <a:rPr lang="en-US" dirty="0" smtClean="0"/>
              <a:t>997-1003.Yip </a:t>
            </a:r>
            <a:r>
              <a:rPr lang="en-US" dirty="0"/>
              <a:t>M, Chang AM, Chan J, </a:t>
            </a:r>
            <a:r>
              <a:rPr lang="en-US" dirty="0" err="1"/>
              <a:t>MacKenzie</a:t>
            </a:r>
            <a:r>
              <a:rPr lang="en-US" dirty="0"/>
              <a:t> AE. Development of the Telemedicine Satisfaction Questionnaire to evaluate patient satisfaction with telemedicine: a preliminary study. Journal of Telemedicine and Telecare. 2003;9(1):46-50.</a:t>
            </a:r>
          </a:p>
          <a:p>
            <a:pPr marL="0" indent="0">
              <a:buNone/>
            </a:pPr>
            <a:endParaRPr lang="en-US" dirty="0"/>
          </a:p>
          <a:p>
            <a:pPr marL="0" lvl="0" indent="0">
              <a:buNone/>
            </a:pPr>
            <a:endParaRPr lang="en-US" dirty="0"/>
          </a:p>
          <a:p>
            <a:pPr marL="0" indent="0">
              <a:buNone/>
            </a:pPr>
            <a:endParaRPr lang="en-US" dirty="0"/>
          </a:p>
          <a:p>
            <a:pPr marL="0" lvl="0" indent="0">
              <a:buNone/>
            </a:pPr>
            <a:endParaRPr lang="en-US" dirty="0"/>
          </a:p>
        </p:txBody>
      </p:sp>
    </p:spTree>
    <p:extLst>
      <p:ext uri="{BB962C8B-B14F-4D97-AF65-F5344CB8AC3E}">
        <p14:creationId xmlns:p14="http://schemas.microsoft.com/office/powerpoint/2010/main" val="4140088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647" y="371849"/>
            <a:ext cx="10515600" cy="1325563"/>
          </a:xfrm>
        </p:spPr>
        <p:txBody>
          <a:bodyPr/>
          <a:lstStyle/>
          <a:p>
            <a:r>
              <a:rPr lang="en-US" dirty="0" smtClean="0"/>
              <a:t>Background</a:t>
            </a:r>
            <a:endParaRPr lang="en-US" dirty="0"/>
          </a:p>
        </p:txBody>
      </p:sp>
      <p:sp>
        <p:nvSpPr>
          <p:cNvPr id="5" name="Content Placeholder 4"/>
          <p:cNvSpPr>
            <a:spLocks noGrp="1"/>
          </p:cNvSpPr>
          <p:nvPr>
            <p:ph idx="1"/>
          </p:nvPr>
        </p:nvSpPr>
        <p:spPr>
          <a:xfrm>
            <a:off x="470647" y="1519518"/>
            <a:ext cx="10987061" cy="4684339"/>
          </a:xfrm>
        </p:spPr>
        <p:txBody>
          <a:bodyPr>
            <a:normAutofit/>
          </a:bodyPr>
          <a:lstStyle/>
          <a:p>
            <a:endParaRPr lang="en-US" sz="2400" dirty="0" smtClean="0"/>
          </a:p>
          <a:p>
            <a:r>
              <a:rPr lang="en-US" sz="2400" dirty="0" smtClean="0">
                <a:latin typeface="+mj-lt"/>
              </a:rPr>
              <a:t>A </a:t>
            </a:r>
            <a:r>
              <a:rPr lang="en-US" sz="2400" dirty="0">
                <a:latin typeface="+mj-lt"/>
              </a:rPr>
              <a:t>systemic analysis conducted between the years 1991-2016 identified </a:t>
            </a:r>
            <a:r>
              <a:rPr lang="en-US" sz="2400" b="1" dirty="0">
                <a:latin typeface="+mj-lt"/>
              </a:rPr>
              <a:t>neurological conditions </a:t>
            </a:r>
            <a:r>
              <a:rPr lang="en-US" sz="2400" dirty="0">
                <a:latin typeface="+mj-lt"/>
              </a:rPr>
              <a:t>as the </a:t>
            </a:r>
            <a:r>
              <a:rPr lang="en-US" sz="2400" b="1" dirty="0">
                <a:latin typeface="+mj-lt"/>
              </a:rPr>
              <a:t>leading </a:t>
            </a:r>
            <a:r>
              <a:rPr lang="en-US" sz="2400" dirty="0">
                <a:latin typeface="+mj-lt"/>
              </a:rPr>
              <a:t>cause of disease adjusted life years </a:t>
            </a:r>
            <a:r>
              <a:rPr lang="en-US" sz="2400" b="1" dirty="0">
                <a:latin typeface="+mj-lt"/>
              </a:rPr>
              <a:t>(DALYs) </a:t>
            </a:r>
            <a:r>
              <a:rPr lang="en-US" sz="2400" dirty="0">
                <a:latin typeface="+mj-lt"/>
              </a:rPr>
              <a:t>and </a:t>
            </a:r>
            <a:r>
              <a:rPr lang="en-US" sz="2400" b="1" dirty="0">
                <a:latin typeface="+mj-lt"/>
              </a:rPr>
              <a:t>second cause of mortality </a:t>
            </a:r>
            <a:r>
              <a:rPr lang="en-US" sz="2400" dirty="0">
                <a:latin typeface="+mj-lt"/>
              </a:rPr>
              <a:t>after cardiovascular associated </a:t>
            </a:r>
            <a:r>
              <a:rPr lang="en-US" sz="2400" dirty="0" smtClean="0">
                <a:latin typeface="+mj-lt"/>
              </a:rPr>
              <a:t>death(1)</a:t>
            </a:r>
          </a:p>
          <a:p>
            <a:endParaRPr lang="en-US" sz="2400" dirty="0">
              <a:latin typeface="+mj-lt"/>
            </a:endParaRPr>
          </a:p>
          <a:p>
            <a:r>
              <a:rPr lang="en-US" sz="2400" dirty="0" smtClean="0">
                <a:latin typeface="+mj-lt"/>
              </a:rPr>
              <a:t>12 </a:t>
            </a:r>
            <a:r>
              <a:rPr lang="en-US" sz="2400" dirty="0">
                <a:latin typeface="+mj-lt"/>
              </a:rPr>
              <a:t>out of 100 deaths globally are due to a neurological </a:t>
            </a:r>
            <a:r>
              <a:rPr lang="en-US" sz="2400" dirty="0" smtClean="0">
                <a:latin typeface="+mj-lt"/>
              </a:rPr>
              <a:t>condition(2).</a:t>
            </a:r>
          </a:p>
          <a:p>
            <a:endParaRPr lang="en-US" sz="2400" dirty="0" smtClean="0">
              <a:latin typeface="+mj-lt"/>
            </a:endParaRPr>
          </a:p>
          <a:p>
            <a:r>
              <a:rPr lang="en-US" sz="2400" dirty="0">
                <a:latin typeface="+mj-lt"/>
              </a:rPr>
              <a:t>Sub Saharan Africa (SSA) </a:t>
            </a:r>
            <a:r>
              <a:rPr lang="en-US" sz="2400" dirty="0" smtClean="0">
                <a:latin typeface="+mj-lt"/>
              </a:rPr>
              <a:t>contributes to two </a:t>
            </a:r>
            <a:r>
              <a:rPr lang="en-US" sz="2400" dirty="0">
                <a:latin typeface="+mj-lt"/>
              </a:rPr>
              <a:t>third of the global neurological disease </a:t>
            </a:r>
            <a:r>
              <a:rPr lang="en-US" sz="2400" dirty="0" smtClean="0">
                <a:latin typeface="+mj-lt"/>
              </a:rPr>
              <a:t>burden.</a:t>
            </a:r>
          </a:p>
          <a:p>
            <a:endParaRPr lang="en-GB" sz="2400" dirty="0" smtClean="0"/>
          </a:p>
          <a:p>
            <a:endParaRPr lang="en-GB" sz="2400" dirty="0" smtClean="0"/>
          </a:p>
        </p:txBody>
      </p:sp>
    </p:spTree>
    <p:extLst>
      <p:ext uri="{BB962C8B-B14F-4D97-AF65-F5344CB8AC3E}">
        <p14:creationId xmlns:p14="http://schemas.microsoft.com/office/powerpoint/2010/main" val="1228937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Tele-Neurology?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09429" y="178360"/>
            <a:ext cx="3773321" cy="2611535"/>
          </a:xfrm>
        </p:spPr>
      </p:pic>
      <p:sp>
        <p:nvSpPr>
          <p:cNvPr id="5" name="TextBox 4"/>
          <p:cNvSpPr txBox="1"/>
          <p:nvPr/>
        </p:nvSpPr>
        <p:spPr>
          <a:xfrm>
            <a:off x="443753" y="1690688"/>
            <a:ext cx="9439835" cy="4154984"/>
          </a:xfrm>
          <a:prstGeom prst="rect">
            <a:avLst/>
          </a:prstGeom>
          <a:noFill/>
        </p:spPr>
        <p:txBody>
          <a:bodyPr wrap="square" rtlCol="0">
            <a:spAutoFit/>
          </a:bodyPr>
          <a:lstStyle/>
          <a:p>
            <a:r>
              <a:rPr lang="en-US" sz="2400" dirty="0">
                <a:latin typeface="+mj-lt"/>
              </a:rPr>
              <a:t>D</a:t>
            </a:r>
            <a:r>
              <a:rPr lang="en-US" sz="2400" dirty="0" smtClean="0">
                <a:latin typeface="+mj-lt"/>
              </a:rPr>
              <a:t>elivery </a:t>
            </a:r>
            <a:r>
              <a:rPr lang="en-US" sz="2400" dirty="0">
                <a:latin typeface="+mj-lt"/>
              </a:rPr>
              <a:t>of health care services by means of electronic </a:t>
            </a:r>
            <a:r>
              <a:rPr lang="en-US" sz="2400" dirty="0" smtClean="0">
                <a:latin typeface="+mj-lt"/>
              </a:rPr>
              <a:t>communication.</a:t>
            </a:r>
          </a:p>
          <a:p>
            <a:endParaRPr lang="en-US" sz="2400" dirty="0">
              <a:latin typeface="+mj-lt"/>
            </a:endParaRPr>
          </a:p>
          <a:p>
            <a:r>
              <a:rPr lang="en-US" sz="2400" dirty="0" smtClean="0">
                <a:latin typeface="+mj-lt"/>
              </a:rPr>
              <a:t>It </a:t>
            </a:r>
            <a:r>
              <a:rPr lang="en-US" sz="2400" dirty="0">
                <a:latin typeface="+mj-lt"/>
              </a:rPr>
              <a:t>serves as a means of bringing specialist services to an underserviced location</a:t>
            </a:r>
            <a:r>
              <a:rPr lang="en-US" sz="2400" dirty="0" smtClean="0">
                <a:latin typeface="+mj-lt"/>
              </a:rPr>
              <a:t>.</a:t>
            </a:r>
          </a:p>
          <a:p>
            <a:endParaRPr lang="en-US" sz="2400" dirty="0" smtClean="0">
              <a:latin typeface="+mj-lt"/>
            </a:endParaRPr>
          </a:p>
          <a:p>
            <a:r>
              <a:rPr lang="en-US" sz="2400" dirty="0" smtClean="0">
                <a:latin typeface="+mj-lt"/>
              </a:rPr>
              <a:t>The </a:t>
            </a:r>
            <a:r>
              <a:rPr lang="en-US" sz="2400" dirty="0">
                <a:latin typeface="+mj-lt"/>
              </a:rPr>
              <a:t>WHO defines it as the </a:t>
            </a:r>
            <a:r>
              <a:rPr lang="en-US" sz="2400" b="1" dirty="0">
                <a:latin typeface="+mj-lt"/>
              </a:rPr>
              <a:t>use of ICT </a:t>
            </a:r>
            <a:r>
              <a:rPr lang="en-US" sz="2400" dirty="0">
                <a:latin typeface="+mj-lt"/>
              </a:rPr>
              <a:t>to </a:t>
            </a:r>
            <a:r>
              <a:rPr lang="en-US" sz="2400" b="1" dirty="0">
                <a:latin typeface="+mj-lt"/>
              </a:rPr>
              <a:t>exchange valid and critical medical information </a:t>
            </a:r>
            <a:r>
              <a:rPr lang="en-US" sz="2400" dirty="0">
                <a:latin typeface="+mj-lt"/>
              </a:rPr>
              <a:t>between a health care provider and a patient with </a:t>
            </a:r>
            <a:r>
              <a:rPr lang="en-US" sz="2400" b="1" dirty="0">
                <a:latin typeface="+mj-lt"/>
              </a:rPr>
              <a:t>distance being the critical factor</a:t>
            </a:r>
            <a:r>
              <a:rPr lang="en-US" sz="2400" dirty="0">
                <a:latin typeface="+mj-lt"/>
              </a:rPr>
              <a:t> </a:t>
            </a:r>
            <a:r>
              <a:rPr lang="en-US" sz="2400" dirty="0" smtClean="0">
                <a:latin typeface="+mj-lt"/>
              </a:rPr>
              <a:t>(3)</a:t>
            </a:r>
            <a:endParaRPr lang="en-US" sz="2400" dirty="0" smtClean="0">
              <a:latin typeface="+mj-lt"/>
            </a:endParaRPr>
          </a:p>
          <a:p>
            <a:endParaRPr lang="en-US" sz="2400" dirty="0">
              <a:latin typeface="+mj-lt"/>
            </a:endParaRPr>
          </a:p>
          <a:p>
            <a:r>
              <a:rPr lang="en-US" sz="2400" dirty="0" smtClean="0">
                <a:latin typeface="+mj-lt"/>
              </a:rPr>
              <a:t>Synchronous Vs Asynchronous methods.</a:t>
            </a:r>
            <a:endParaRPr lang="en-US" sz="2400" dirty="0">
              <a:latin typeface="+mj-lt"/>
            </a:endParaRPr>
          </a:p>
        </p:txBody>
      </p:sp>
    </p:spTree>
    <p:extLst>
      <p:ext uri="{BB962C8B-B14F-4D97-AF65-F5344CB8AC3E}">
        <p14:creationId xmlns:p14="http://schemas.microsoft.com/office/powerpoint/2010/main" val="384219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46" y="-221876"/>
            <a:ext cx="10515600" cy="1325563"/>
          </a:xfrm>
        </p:spPr>
        <p:txBody>
          <a:bodyPr/>
          <a:lstStyle/>
          <a:p>
            <a:r>
              <a:rPr lang="en-US" dirty="0" smtClean="0"/>
              <a:t>Tele-neurology around the globe.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5403" y="0"/>
            <a:ext cx="2457450" cy="2381250"/>
          </a:xfrm>
        </p:spPr>
      </p:pic>
      <p:sp>
        <p:nvSpPr>
          <p:cNvPr id="8" name="TextBox 7"/>
          <p:cNvSpPr txBox="1"/>
          <p:nvPr/>
        </p:nvSpPr>
        <p:spPr>
          <a:xfrm>
            <a:off x="62193" y="988359"/>
            <a:ext cx="10065124" cy="7417415"/>
          </a:xfrm>
          <a:prstGeom prst="rect">
            <a:avLst/>
          </a:prstGeom>
          <a:noFill/>
        </p:spPr>
        <p:txBody>
          <a:bodyPr wrap="square" rtlCol="0">
            <a:spAutoFit/>
          </a:bodyPr>
          <a:lstStyle/>
          <a:p>
            <a:pPr marL="285750" indent="-285750">
              <a:buFont typeface="Wingdings" panose="05000000000000000000" pitchFamily="2" charset="2"/>
              <a:buChar char="v"/>
            </a:pPr>
            <a:r>
              <a:rPr lang="en-US" dirty="0"/>
              <a:t>1999-advent of “tele-stroke” emerged popularized by Levine and Gorman(5)</a:t>
            </a:r>
          </a:p>
          <a:p>
            <a:pPr marL="285750" indent="-285750">
              <a:buFont typeface="Wingdings" panose="05000000000000000000" pitchFamily="2" charset="2"/>
              <a:buChar char="v"/>
            </a:pPr>
            <a:r>
              <a:rPr lang="en-US" dirty="0" smtClean="0"/>
              <a:t>Data </a:t>
            </a:r>
            <a:r>
              <a:rPr lang="en-US" dirty="0"/>
              <a:t>from the NIHSS showed that examinations done via </a:t>
            </a:r>
            <a:r>
              <a:rPr lang="en-US" b="1" dirty="0"/>
              <a:t>tele-neurology</a:t>
            </a:r>
            <a:r>
              <a:rPr lang="en-US" dirty="0"/>
              <a:t> and </a:t>
            </a:r>
            <a:r>
              <a:rPr lang="en-US" b="1" dirty="0"/>
              <a:t>physically</a:t>
            </a:r>
            <a:r>
              <a:rPr lang="en-US" dirty="0"/>
              <a:t> </a:t>
            </a:r>
            <a:r>
              <a:rPr lang="en-US" dirty="0" smtClean="0"/>
              <a:t>          were </a:t>
            </a:r>
            <a:r>
              <a:rPr lang="en-US" b="1" dirty="0"/>
              <a:t>comparable </a:t>
            </a:r>
            <a:r>
              <a:rPr lang="en-US" dirty="0"/>
              <a:t>with </a:t>
            </a:r>
            <a:r>
              <a:rPr lang="en-US" b="1" dirty="0"/>
              <a:t>similar outcomes </a:t>
            </a:r>
            <a:r>
              <a:rPr lang="en-US" dirty="0"/>
              <a:t>after intravenous </a:t>
            </a:r>
            <a:r>
              <a:rPr lang="en-US" b="1" dirty="0"/>
              <a:t>Tissue Plasminogen activator (</a:t>
            </a:r>
            <a:r>
              <a:rPr lang="en-US" b="1" dirty="0" err="1"/>
              <a:t>tPA</a:t>
            </a:r>
            <a:r>
              <a:rPr lang="en-US" b="1" dirty="0"/>
              <a:t>) </a:t>
            </a:r>
            <a:r>
              <a:rPr lang="en-US" dirty="0"/>
              <a:t>was administered </a:t>
            </a:r>
            <a:r>
              <a:rPr lang="en-US" dirty="0" smtClean="0"/>
              <a:t>(4). </a:t>
            </a:r>
            <a:endParaRPr lang="en-US" dirty="0"/>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a:t>Galveston clinic and Beaumont tele-medicine clinic found </a:t>
            </a:r>
            <a:r>
              <a:rPr lang="en-US" b="1" dirty="0"/>
              <a:t>no statistical differences </a:t>
            </a:r>
            <a:r>
              <a:rPr lang="en-US" dirty="0"/>
              <a:t>between epileptic patients in terms of emergency visits due to breakthrough seizures or compliance to medications </a:t>
            </a:r>
            <a:r>
              <a:rPr lang="en-US" dirty="0" smtClean="0"/>
              <a:t>(5)</a:t>
            </a:r>
            <a:endParaRPr lang="en-US" dirty="0"/>
          </a:p>
          <a:p>
            <a:pPr marL="342900" indent="-342900">
              <a:buFont typeface="Wingdings" panose="05000000000000000000" pitchFamily="2" charset="2"/>
              <a:buChar char="v"/>
            </a:pPr>
            <a:endParaRPr lang="en-US" dirty="0">
              <a:latin typeface="+mj-lt"/>
            </a:endParaRPr>
          </a:p>
          <a:p>
            <a:pPr marL="342900" indent="-342900">
              <a:buFont typeface="Wingdings" panose="05000000000000000000" pitchFamily="2" charset="2"/>
              <a:buChar char="v"/>
            </a:pPr>
            <a:r>
              <a:rPr lang="en-US" dirty="0" smtClean="0">
                <a:latin typeface="+mj-lt"/>
              </a:rPr>
              <a:t>Rural areas </a:t>
            </a:r>
            <a:r>
              <a:rPr lang="en-US" dirty="0">
                <a:latin typeface="+mj-lt"/>
              </a:rPr>
              <a:t>such as New </a:t>
            </a:r>
            <a:r>
              <a:rPr lang="en-US" dirty="0" smtClean="0">
                <a:latin typeface="+mj-lt"/>
              </a:rPr>
              <a:t>Mexico followed </a:t>
            </a:r>
            <a:r>
              <a:rPr lang="en-US" dirty="0">
                <a:latin typeface="+mj-lt"/>
              </a:rPr>
              <a:t>up of veterans over a period of two </a:t>
            </a:r>
            <a:r>
              <a:rPr lang="en-US" dirty="0" smtClean="0">
                <a:latin typeface="+mj-lt"/>
              </a:rPr>
              <a:t>years with results showing a </a:t>
            </a:r>
            <a:r>
              <a:rPr lang="en-US" b="1" dirty="0" smtClean="0">
                <a:latin typeface="+mj-lt"/>
              </a:rPr>
              <a:t>90</a:t>
            </a:r>
            <a:r>
              <a:rPr lang="en-US" b="1" dirty="0">
                <a:latin typeface="+mj-lt"/>
              </a:rPr>
              <a:t>% satisfaction rate </a:t>
            </a:r>
            <a:r>
              <a:rPr lang="en-US" dirty="0">
                <a:latin typeface="+mj-lt"/>
              </a:rPr>
              <a:t>and </a:t>
            </a:r>
            <a:r>
              <a:rPr lang="en-US" b="1" dirty="0">
                <a:latin typeface="+mj-lt"/>
              </a:rPr>
              <a:t>92% of the patients </a:t>
            </a:r>
            <a:r>
              <a:rPr lang="en-US" dirty="0">
                <a:latin typeface="+mj-lt"/>
              </a:rPr>
              <a:t>stating the service had </a:t>
            </a:r>
            <a:r>
              <a:rPr lang="en-US" b="1" dirty="0">
                <a:latin typeface="+mj-lt"/>
              </a:rPr>
              <a:t>saved</a:t>
            </a:r>
            <a:r>
              <a:rPr lang="en-US" dirty="0">
                <a:latin typeface="+mj-lt"/>
              </a:rPr>
              <a:t> them </a:t>
            </a:r>
            <a:r>
              <a:rPr lang="en-US" b="1" dirty="0">
                <a:latin typeface="+mj-lt"/>
              </a:rPr>
              <a:t>time and </a:t>
            </a:r>
            <a:r>
              <a:rPr lang="en-US" b="1" dirty="0" smtClean="0">
                <a:latin typeface="+mj-lt"/>
              </a:rPr>
              <a:t>money </a:t>
            </a:r>
            <a:r>
              <a:rPr lang="en-US" b="1" dirty="0" smtClean="0">
                <a:latin typeface="+mj-lt"/>
              </a:rPr>
              <a:t>(6).</a:t>
            </a:r>
            <a:endParaRPr lang="en-US" b="1" dirty="0" smtClean="0">
              <a:latin typeface="+mj-lt"/>
            </a:endParaRPr>
          </a:p>
          <a:p>
            <a:pPr marL="342900" indent="-342900">
              <a:buFont typeface="Wingdings" panose="05000000000000000000" pitchFamily="2" charset="2"/>
              <a:buChar char="v"/>
            </a:pPr>
            <a:endParaRPr lang="en-US" b="1" dirty="0" smtClean="0">
              <a:latin typeface="+mj-lt"/>
            </a:endParaRPr>
          </a:p>
          <a:p>
            <a:pPr marL="342900" indent="-342900">
              <a:buFont typeface="Wingdings" panose="05000000000000000000" pitchFamily="2" charset="2"/>
              <a:buChar char="v"/>
            </a:pPr>
            <a:r>
              <a:rPr lang="en-US" dirty="0">
                <a:latin typeface="+mj-lt"/>
              </a:rPr>
              <a:t>Tele neurology was effective in the follow-up of patients with primary headaches with </a:t>
            </a:r>
            <a:r>
              <a:rPr lang="en-US" b="1" dirty="0">
                <a:latin typeface="+mj-lt"/>
              </a:rPr>
              <a:t>optimum headache control </a:t>
            </a:r>
            <a:r>
              <a:rPr lang="en-US" dirty="0">
                <a:latin typeface="+mj-lt"/>
              </a:rPr>
              <a:t>as well as </a:t>
            </a:r>
            <a:r>
              <a:rPr lang="en-US" b="1" dirty="0">
                <a:latin typeface="+mj-lt"/>
              </a:rPr>
              <a:t>identification of a secondary headache</a:t>
            </a:r>
            <a:r>
              <a:rPr lang="en-US" dirty="0">
                <a:latin typeface="+mj-lt"/>
              </a:rPr>
              <a:t> that would need further evaluation </a:t>
            </a:r>
            <a:r>
              <a:rPr lang="en-US" dirty="0" smtClean="0">
                <a:latin typeface="+mj-lt"/>
              </a:rPr>
              <a:t>(</a:t>
            </a:r>
            <a:r>
              <a:rPr lang="en-US" dirty="0">
                <a:latin typeface="+mj-lt"/>
              </a:rPr>
              <a:t>7</a:t>
            </a:r>
            <a:r>
              <a:rPr lang="en-US" dirty="0" smtClean="0">
                <a:latin typeface="+mj-lt"/>
              </a:rPr>
              <a:t>)</a:t>
            </a:r>
            <a:endParaRPr lang="en-US" dirty="0" smtClean="0">
              <a:latin typeface="+mj-lt"/>
            </a:endParaRPr>
          </a:p>
          <a:p>
            <a:pPr marL="342900" indent="-342900">
              <a:buFont typeface="Wingdings" panose="05000000000000000000" pitchFamily="2" charset="2"/>
              <a:buChar char="v"/>
            </a:pPr>
            <a:endParaRPr lang="en-US" b="1" dirty="0" smtClean="0">
              <a:latin typeface="+mj-lt"/>
            </a:endParaRPr>
          </a:p>
          <a:p>
            <a:pPr marL="342900" indent="-342900">
              <a:buFont typeface="Wingdings" panose="05000000000000000000" pitchFamily="2" charset="2"/>
              <a:buChar char="v"/>
            </a:pPr>
            <a:r>
              <a:rPr lang="en-US" dirty="0" smtClean="0">
                <a:latin typeface="+mj-lt"/>
              </a:rPr>
              <a:t>Similarly in China, the </a:t>
            </a:r>
            <a:r>
              <a:rPr lang="en-US" dirty="0">
                <a:latin typeface="+mj-lt"/>
              </a:rPr>
              <a:t>level of satisfaction in participants partaking in tele-health services demonstrated </a:t>
            </a:r>
            <a:r>
              <a:rPr lang="en-US" b="1" dirty="0">
                <a:latin typeface="+mj-lt"/>
              </a:rPr>
              <a:t>good outcomes </a:t>
            </a:r>
            <a:r>
              <a:rPr lang="en-US" dirty="0">
                <a:latin typeface="+mj-lt"/>
              </a:rPr>
              <a:t>when assessed using the tele-medicine satisfaction questionnaire </a:t>
            </a:r>
            <a:r>
              <a:rPr lang="en-US" dirty="0" smtClean="0">
                <a:latin typeface="+mj-lt"/>
              </a:rPr>
              <a:t>(</a:t>
            </a:r>
            <a:r>
              <a:rPr lang="en-US" dirty="0">
                <a:latin typeface="+mj-lt"/>
              </a:rPr>
              <a:t>8</a:t>
            </a:r>
            <a:r>
              <a:rPr lang="en-US" dirty="0" smtClean="0">
                <a:latin typeface="+mj-lt"/>
              </a:rPr>
              <a:t>)</a:t>
            </a:r>
            <a:endParaRPr lang="en-US" dirty="0" smtClean="0">
              <a:latin typeface="+mj-lt"/>
            </a:endParaRPr>
          </a:p>
          <a:p>
            <a:pPr marL="342900" indent="-342900">
              <a:buFont typeface="Wingdings" panose="05000000000000000000" pitchFamily="2" charset="2"/>
              <a:buChar char="v"/>
            </a:pPr>
            <a:endParaRPr lang="en-US" dirty="0" smtClean="0">
              <a:latin typeface="+mj-lt"/>
            </a:endParaRPr>
          </a:p>
          <a:p>
            <a:pPr marL="342900" indent="-342900">
              <a:buFont typeface="Wingdings" panose="05000000000000000000" pitchFamily="2" charset="2"/>
              <a:buChar char="v"/>
            </a:pPr>
            <a:endParaRPr lang="en-US" sz="2000" b="1" dirty="0" smtClean="0"/>
          </a:p>
          <a:p>
            <a:endParaRPr lang="en-US" dirty="0"/>
          </a:p>
          <a:p>
            <a:pPr marL="342900" indent="-342900">
              <a:buFont typeface="+mj-lt"/>
              <a:buAutoNum type="arabicPeriod"/>
            </a:pPr>
            <a:endParaRPr lang="en-US" sz="2000" b="1" dirty="0" smtClean="0"/>
          </a:p>
          <a:p>
            <a:pPr marL="342900" indent="-342900">
              <a:buFont typeface="+mj-lt"/>
              <a:buAutoNum type="arabicPeriod"/>
            </a:pPr>
            <a:endParaRPr lang="en-US" sz="2000" b="1" dirty="0"/>
          </a:p>
          <a:p>
            <a:pPr marL="342900" indent="-342900">
              <a:buFont typeface="+mj-lt"/>
              <a:buAutoNum type="arabicPeriod"/>
            </a:pPr>
            <a:endParaRPr lang="en-US" sz="2000" b="1" dirty="0"/>
          </a:p>
        </p:txBody>
      </p:sp>
    </p:spTree>
    <p:extLst>
      <p:ext uri="{BB962C8B-B14F-4D97-AF65-F5344CB8AC3E}">
        <p14:creationId xmlns:p14="http://schemas.microsoft.com/office/powerpoint/2010/main" val="2518481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question.</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14918118"/>
              </p:ext>
            </p:extLst>
          </p:nvPr>
        </p:nvGraphicFramePr>
        <p:xfrm>
          <a:off x="1301002" y="1122829"/>
          <a:ext cx="10431557" cy="378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56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idx="1"/>
          </p:nvPr>
        </p:nvSpPr>
        <p:spPr/>
        <p:txBody>
          <a:bodyPr/>
          <a:lstStyle/>
          <a:p>
            <a:r>
              <a:rPr lang="en-US" dirty="0" smtClean="0"/>
              <a:t>Extend neurology </a:t>
            </a:r>
            <a:r>
              <a:rPr lang="en-US" dirty="0"/>
              <a:t>services to patients </a:t>
            </a:r>
            <a:r>
              <a:rPr lang="en-US" dirty="0" smtClean="0"/>
              <a:t>and </a:t>
            </a:r>
            <a:r>
              <a:rPr lang="en-US" dirty="0"/>
              <a:t>facilitate easier follow up of </a:t>
            </a:r>
            <a:r>
              <a:rPr lang="en-US" dirty="0" smtClean="0"/>
              <a:t>patients.</a:t>
            </a:r>
          </a:p>
          <a:p>
            <a:endParaRPr lang="en-US" dirty="0" smtClean="0"/>
          </a:p>
          <a:p>
            <a:r>
              <a:rPr lang="en-US" b="1" dirty="0" smtClean="0"/>
              <a:t>The Covid 19 pandemic.</a:t>
            </a:r>
          </a:p>
          <a:p>
            <a:pPr marL="0" indent="0">
              <a:buNone/>
            </a:pPr>
            <a:endParaRPr lang="en-US" dirty="0" smtClean="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977" y="3286313"/>
            <a:ext cx="5378823" cy="3025587"/>
          </a:xfrm>
          <a:prstGeom prst="rect">
            <a:avLst/>
          </a:prstGeom>
        </p:spPr>
      </p:pic>
    </p:spTree>
    <p:extLst>
      <p:ext uri="{BB962C8B-B14F-4D97-AF65-F5344CB8AC3E}">
        <p14:creationId xmlns:p14="http://schemas.microsoft.com/office/powerpoint/2010/main" val="37400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90017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48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55843"/>
            <a:ext cx="10515600" cy="1325563"/>
          </a:xfrm>
        </p:spPr>
        <p:txBody>
          <a:bodyPr/>
          <a:lstStyle/>
          <a:p>
            <a:r>
              <a:rPr lang="en-US" dirty="0" smtClean="0"/>
              <a:t>Methodology</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93197059"/>
              </p:ext>
            </p:extLst>
          </p:nvPr>
        </p:nvGraphicFramePr>
        <p:xfrm>
          <a:off x="838199" y="1381406"/>
          <a:ext cx="10619509" cy="482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879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68" y="48947"/>
            <a:ext cx="10515600" cy="1325563"/>
          </a:xfrm>
        </p:spPr>
        <p:txBody>
          <a:bodyPr>
            <a:normAutofit/>
          </a:bodyPr>
          <a:lstStyle/>
          <a:p>
            <a:r>
              <a:rPr lang="en-US" sz="3600" dirty="0" smtClean="0"/>
              <a:t>Patient recruitment:</a:t>
            </a:r>
            <a:endParaRPr lang="en-US" sz="3600" dirty="0"/>
          </a:p>
        </p:txBody>
      </p:sp>
      <p:sp>
        <p:nvSpPr>
          <p:cNvPr id="3" name="Content Placeholder 2"/>
          <p:cNvSpPr>
            <a:spLocks noGrp="1"/>
          </p:cNvSpPr>
          <p:nvPr>
            <p:ph idx="1"/>
          </p:nvPr>
        </p:nvSpPr>
        <p:spPr>
          <a:xfrm>
            <a:off x="1982208" y="1599967"/>
            <a:ext cx="10053918" cy="4038497"/>
          </a:xfrm>
        </p:spPr>
        <p:txBody>
          <a:bodyPr/>
          <a:lstStyle/>
          <a:p>
            <a:endParaRPr lang="en-US" dirty="0"/>
          </a:p>
        </p:txBody>
      </p:sp>
      <p:grpSp>
        <p:nvGrpSpPr>
          <p:cNvPr id="4" name="Group 3"/>
          <p:cNvGrpSpPr/>
          <p:nvPr/>
        </p:nvGrpSpPr>
        <p:grpSpPr>
          <a:xfrm>
            <a:off x="3133165" y="1288466"/>
            <a:ext cx="8007723" cy="4877010"/>
            <a:chOff x="0" y="0"/>
            <a:chExt cx="5943600" cy="4079279"/>
          </a:xfrm>
        </p:grpSpPr>
        <p:sp>
          <p:nvSpPr>
            <p:cNvPr id="5" name="Flowchart: Process 4"/>
            <p:cNvSpPr/>
            <p:nvPr/>
          </p:nvSpPr>
          <p:spPr>
            <a:xfrm>
              <a:off x="1828800" y="0"/>
              <a:ext cx="2286000" cy="342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NEUROLOGY PATIENTS</a:t>
              </a:r>
            </a:p>
          </p:txBody>
        </p:sp>
        <p:cxnSp>
          <p:nvCxnSpPr>
            <p:cNvPr id="6" name="Straight Arrow Connector 5"/>
            <p:cNvCxnSpPr/>
            <p:nvPr/>
          </p:nvCxnSpPr>
          <p:spPr>
            <a:xfrm>
              <a:off x="381000" y="68580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143000" y="57150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76400" y="571500"/>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09800" y="1347821"/>
              <a:ext cx="0" cy="34290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1714500"/>
              <a:ext cx="0" cy="22860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1752600" y="194310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9800" y="68580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1000" y="148590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1000" y="194310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 y="2443163"/>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1000" y="2942443"/>
              <a:ext cx="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1125" y="217170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81125" y="274320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371600" y="3357563"/>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43000" y="3586163"/>
              <a:ext cx="111658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Follow-up patient</a:t>
              </a:r>
            </a:p>
          </p:txBody>
        </p:sp>
        <p:sp>
          <p:nvSpPr>
            <p:cNvPr id="21" name="Flowchart: Process 20"/>
            <p:cNvSpPr/>
            <p:nvPr/>
          </p:nvSpPr>
          <p:spPr>
            <a:xfrm>
              <a:off x="0" y="3526502"/>
              <a:ext cx="831959" cy="5178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Triggers tele-consult</a:t>
              </a:r>
            </a:p>
          </p:txBody>
        </p:sp>
        <p:sp>
          <p:nvSpPr>
            <p:cNvPr id="22" name="Rectangle 21"/>
            <p:cNvSpPr/>
            <p:nvPr/>
          </p:nvSpPr>
          <p:spPr>
            <a:xfrm>
              <a:off x="0" y="4572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panose="020F0502020204030204" pitchFamily="34" charset="0"/>
                  <a:cs typeface="Times New Roman" panose="02020603050405020304" pitchFamily="18" charset="0"/>
                </a:rPr>
                <a:t>NEW PATIENTS</a:t>
              </a:r>
            </a:p>
          </p:txBody>
        </p:sp>
        <p:sp>
          <p:nvSpPr>
            <p:cNvPr id="23" name="Flowchart: Process 22"/>
            <p:cNvSpPr/>
            <p:nvPr/>
          </p:nvSpPr>
          <p:spPr>
            <a:xfrm>
              <a:off x="3962400" y="485775"/>
              <a:ext cx="1219200" cy="2828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FOLLOW-UP</a:t>
              </a:r>
            </a:p>
          </p:txBody>
        </p:sp>
        <p:sp>
          <p:nvSpPr>
            <p:cNvPr id="24" name="Rectangle 23"/>
            <p:cNvSpPr/>
            <p:nvPr/>
          </p:nvSpPr>
          <p:spPr>
            <a:xfrm>
              <a:off x="3048000" y="1828800"/>
              <a:ext cx="1318575" cy="274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Patient agrees</a:t>
              </a:r>
            </a:p>
          </p:txBody>
        </p:sp>
        <p:sp>
          <p:nvSpPr>
            <p:cNvPr id="25" name="Flowchart: Process 24"/>
            <p:cNvSpPr/>
            <p:nvPr/>
          </p:nvSpPr>
          <p:spPr>
            <a:xfrm>
              <a:off x="3048000" y="2286000"/>
              <a:ext cx="1318575" cy="2992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Tele-consultation</a:t>
              </a:r>
            </a:p>
          </p:txBody>
        </p:sp>
        <p:sp>
          <p:nvSpPr>
            <p:cNvPr id="26" name="Rectangle 25"/>
            <p:cNvSpPr/>
            <p:nvPr/>
          </p:nvSpPr>
          <p:spPr>
            <a:xfrm>
              <a:off x="3048000" y="3590925"/>
              <a:ext cx="914400" cy="453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Follow-up</a:t>
              </a:r>
            </a:p>
          </p:txBody>
        </p:sp>
        <p:sp>
          <p:nvSpPr>
            <p:cNvPr id="27" name="Rectangle 26"/>
            <p:cNvSpPr/>
            <p:nvPr/>
          </p:nvSpPr>
          <p:spPr>
            <a:xfrm>
              <a:off x="4571999" y="1828800"/>
              <a:ext cx="1341846" cy="274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panose="020F0502020204030204" pitchFamily="34" charset="0"/>
                  <a:cs typeface="Times New Roman" panose="02020603050405020304" pitchFamily="18" charset="0"/>
                </a:rPr>
                <a:t>Patient disagrees</a:t>
              </a:r>
            </a:p>
          </p:txBody>
        </p:sp>
        <p:sp>
          <p:nvSpPr>
            <p:cNvPr id="28" name="Rectangle 27"/>
            <p:cNvSpPr/>
            <p:nvPr/>
          </p:nvSpPr>
          <p:spPr>
            <a:xfrm>
              <a:off x="4572000" y="2286000"/>
              <a:ext cx="1371600"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Neurologist led triage by phone</a:t>
              </a:r>
            </a:p>
          </p:txBody>
        </p:sp>
        <p:sp>
          <p:nvSpPr>
            <p:cNvPr id="29" name="Rectangle 28"/>
            <p:cNvSpPr/>
            <p:nvPr/>
          </p:nvSpPr>
          <p:spPr>
            <a:xfrm>
              <a:off x="4484807" y="3580169"/>
              <a:ext cx="1371600" cy="499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Triggers for F2F</a:t>
              </a:r>
            </a:p>
          </p:txBody>
        </p:sp>
        <p:cxnSp>
          <p:nvCxnSpPr>
            <p:cNvPr id="30" name="Straight Arrow Connector 29"/>
            <p:cNvCxnSpPr/>
            <p:nvPr/>
          </p:nvCxnSpPr>
          <p:spPr>
            <a:xfrm>
              <a:off x="5105400" y="80010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105400" y="137160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05400" y="2857203"/>
              <a:ext cx="0" cy="65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81400" y="2628900"/>
              <a:ext cx="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03334" y="1547814"/>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Flowchart: Process 34"/>
            <p:cNvSpPr/>
            <p:nvPr/>
          </p:nvSpPr>
          <p:spPr>
            <a:xfrm>
              <a:off x="3124200" y="1028700"/>
              <a:ext cx="1242375" cy="47625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Nurse led triage by phone</a:t>
              </a:r>
            </a:p>
          </p:txBody>
        </p:sp>
        <p:sp>
          <p:nvSpPr>
            <p:cNvPr id="36" name="Rectangle 35"/>
            <p:cNvSpPr/>
            <p:nvPr/>
          </p:nvSpPr>
          <p:spPr>
            <a:xfrm>
              <a:off x="1752600" y="1028700"/>
              <a:ext cx="1185725" cy="27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panose="020F0502020204030204" pitchFamily="34" charset="0"/>
                  <a:cs typeface="Times New Roman" panose="02020603050405020304" pitchFamily="18" charset="0"/>
                </a:rPr>
                <a:t>Walk in patient</a:t>
              </a:r>
            </a:p>
          </p:txBody>
        </p:sp>
        <p:sp>
          <p:nvSpPr>
            <p:cNvPr id="37" name="Rectangle 36"/>
            <p:cNvSpPr/>
            <p:nvPr/>
          </p:nvSpPr>
          <p:spPr>
            <a:xfrm>
              <a:off x="99375" y="106207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panose="020F0502020204030204" pitchFamily="34" charset="0"/>
                  <a:cs typeface="Times New Roman" panose="02020603050405020304" pitchFamily="18" charset="0"/>
                </a:rPr>
                <a:t>Neurologist led triage by phone</a:t>
              </a:r>
            </a:p>
          </p:txBody>
        </p:sp>
        <p:cxnSp>
          <p:nvCxnSpPr>
            <p:cNvPr id="38" name="Straight Arrow Connector 37"/>
            <p:cNvCxnSpPr/>
            <p:nvPr/>
          </p:nvCxnSpPr>
          <p:spPr>
            <a:xfrm>
              <a:off x="4114800" y="8001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243013" y="1538288"/>
              <a:ext cx="9525"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4356538" y="3422312"/>
            <a:ext cx="1051560" cy="449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panose="020F0502020204030204" pitchFamily="34" charset="0"/>
                <a:cs typeface="Times New Roman" panose="02020603050405020304" pitchFamily="18" charset="0"/>
              </a:rPr>
              <a:t>Triggers for F2F</a:t>
            </a:r>
          </a:p>
        </p:txBody>
      </p:sp>
      <p:pic>
        <p:nvPicPr>
          <p:cNvPr id="41" name="image5.jpeg"/>
          <p:cNvPicPr>
            <a:picLocks/>
          </p:cNvPicPr>
          <p:nvPr/>
        </p:nvPicPr>
        <p:blipFill>
          <a:blip r:embed="rId3" cstate="print"/>
          <a:stretch>
            <a:fillRect/>
          </a:stretch>
        </p:blipFill>
        <p:spPr>
          <a:xfrm>
            <a:off x="640136" y="1289470"/>
            <a:ext cx="10910888" cy="4876006"/>
          </a:xfrm>
          <a:prstGeom prst="rect">
            <a:avLst/>
          </a:prstGeom>
        </p:spPr>
      </p:pic>
    </p:spTree>
    <p:extLst>
      <p:ext uri="{BB962C8B-B14F-4D97-AF65-F5344CB8AC3E}">
        <p14:creationId xmlns:p14="http://schemas.microsoft.com/office/powerpoint/2010/main" val="143298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ku">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E14A96289B0E418393544ADF8530F8" ma:contentTypeVersion="2" ma:contentTypeDescription="Create a new document." ma:contentTypeScope="" ma:versionID="0c4f5b938cb505bc48d66bccbc37709a">
  <xsd:schema xmlns:xsd="http://www.w3.org/2001/XMLSchema" xmlns:xs="http://www.w3.org/2001/XMLSchema" xmlns:p="http://schemas.microsoft.com/office/2006/metadata/properties" xmlns:ns1="http://schemas.microsoft.com/sharepoint/v3" xmlns:ns2="b4419758-8a30-462b-a703-e2b3e7f503de" targetNamespace="http://schemas.microsoft.com/office/2006/metadata/properties" ma:root="true" ma:fieldsID="5fe006c7ae255c140f9386cc930d6f42" ns1:_="" ns2:_="">
    <xsd:import namespace="http://schemas.microsoft.com/sharepoint/v3"/>
    <xsd:import namespace="b4419758-8a30-462b-a703-e2b3e7f503d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419758-8a30-462b-a703-e2b3e7f503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151D50-0228-449C-9DE6-1C18F8214200}"/>
</file>

<file path=customXml/itemProps2.xml><?xml version="1.0" encoding="utf-8"?>
<ds:datastoreItem xmlns:ds="http://schemas.openxmlformats.org/officeDocument/2006/customXml" ds:itemID="{30A54E8B-6DF9-430F-832A-814FABD47AF0}">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b1c730f8-76d2-4567-8af4-231ef8e4a55e"/>
    <ds:schemaRef ds:uri="http://schemas.openxmlformats.org/package/2006/metadata/core-properties"/>
    <ds:schemaRef ds:uri="http://schemas.microsoft.com/sharepoint/v3"/>
    <ds:schemaRef ds:uri="http://purl.org/dc/dcmitype/"/>
    <ds:schemaRef ds:uri="http://purl.org/dc/elements/1.1/"/>
  </ds:schemaRefs>
</ds:datastoreItem>
</file>

<file path=customXml/itemProps3.xml><?xml version="1.0" encoding="utf-8"?>
<ds:datastoreItem xmlns:ds="http://schemas.openxmlformats.org/officeDocument/2006/customXml" ds:itemID="{FB0C4B40-DA06-426F-B26D-0604E0BCED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3340</TotalTime>
  <Words>2110</Words>
  <Application>Microsoft Office PowerPoint</Application>
  <PresentationFormat>Widescreen</PresentationFormat>
  <Paragraphs>360</Paragraphs>
  <Slides>16</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Cambria Math</vt:lpstr>
      <vt:lpstr>Georgia</vt:lpstr>
      <vt:lpstr>Tahoma</vt:lpstr>
      <vt:lpstr>Times New Roman</vt:lpstr>
      <vt:lpstr>Wingdings</vt:lpstr>
      <vt:lpstr>Office Theme</vt:lpstr>
      <vt:lpstr>APPLICABILITY OF TELE-NEUROLOGY IN THE FOLLOWUP OF PATIENTS WITH NEUROLOGICAL CONDITIONS AT THE AKUH NAIROBI KENYA.     FAZAL.A.YAKUB</vt:lpstr>
      <vt:lpstr>Background</vt:lpstr>
      <vt:lpstr>What is Tele-Neurology?</vt:lpstr>
      <vt:lpstr>Tele-neurology around the globe.</vt:lpstr>
      <vt:lpstr>Research question.</vt:lpstr>
      <vt:lpstr>Justification:</vt:lpstr>
      <vt:lpstr>Objectives</vt:lpstr>
      <vt:lpstr>Methodology</vt:lpstr>
      <vt:lpstr>Patient recruitment:</vt:lpstr>
      <vt:lpstr>Sample size</vt:lpstr>
      <vt:lpstr>Methodology</vt:lpstr>
      <vt:lpstr>PowerPoint Presentation</vt:lpstr>
      <vt:lpstr>PowerPoint Presentation</vt:lpstr>
      <vt:lpstr>CONCLUSION: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volunteer.pa</dc:creator>
  <cp:lastModifiedBy>DELL</cp:lastModifiedBy>
  <cp:revision>223</cp:revision>
  <dcterms:created xsi:type="dcterms:W3CDTF">2018-09-18T06:29:16Z</dcterms:created>
  <dcterms:modified xsi:type="dcterms:W3CDTF">2021-11-24T20:10:22Z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0x010100FAE14A96289B0E418393544ADF8530F8</vt:lpwstr>
  </property>
</Properties>
</file>