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66" r:id="rId5"/>
    <p:sldId id="303" r:id="rId6"/>
    <p:sldId id="310" r:id="rId7"/>
    <p:sldId id="319" r:id="rId8"/>
    <p:sldId id="321" r:id="rId9"/>
    <p:sldId id="336" r:id="rId10"/>
    <p:sldId id="327" r:id="rId11"/>
    <p:sldId id="359" r:id="rId12"/>
    <p:sldId id="286" r:id="rId13"/>
    <p:sldId id="337" r:id="rId14"/>
    <p:sldId id="338" r:id="rId15"/>
    <p:sldId id="339" r:id="rId16"/>
    <p:sldId id="353" r:id="rId17"/>
    <p:sldId id="360" r:id="rId18"/>
    <p:sldId id="343" r:id="rId19"/>
    <p:sldId id="344" r:id="rId20"/>
    <p:sldId id="345" r:id="rId21"/>
    <p:sldId id="346" r:id="rId22"/>
    <p:sldId id="347" r:id="rId23"/>
    <p:sldId id="348" r:id="rId24"/>
    <p:sldId id="354" r:id="rId25"/>
    <p:sldId id="349" r:id="rId26"/>
    <p:sldId id="350" r:id="rId27"/>
    <p:sldId id="351" r:id="rId28"/>
    <p:sldId id="300" r:id="rId29"/>
    <p:sldId id="357" r:id="rId30"/>
    <p:sldId id="356" r:id="rId31"/>
    <p:sldId id="3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9D68"/>
    <a:srgbClr val="00843D"/>
    <a:srgbClr val="0C9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7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79327-EE07-E445-8C29-26C331D4D777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0EAD0-13B3-9D4F-B0C0-24BBDD8D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58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79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46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55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69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83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00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36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57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09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63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84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1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00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87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41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58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45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42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AF34B-F77A-F84A-9220-AC64FBD916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6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667000"/>
            <a:ext cx="12192000" cy="2164206"/>
          </a:xfrm>
          <a:prstGeom prst="rect">
            <a:avLst/>
          </a:prstGeom>
          <a:solidFill>
            <a:srgbClr val="369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" t="18045" r="10695" b="18797"/>
          <a:stretch/>
        </p:blipFill>
        <p:spPr>
          <a:xfrm>
            <a:off x="4648200" y="381000"/>
            <a:ext cx="2895601" cy="16002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09800" y="3014091"/>
            <a:ext cx="7772400" cy="1470025"/>
          </a:xfrm>
        </p:spPr>
        <p:txBody>
          <a:bodyPr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979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359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667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2929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46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385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000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397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9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8932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815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42331"/>
            <a:ext cx="10579814" cy="152399"/>
          </a:xfrm>
          <a:prstGeom prst="rect">
            <a:avLst/>
          </a:prstGeom>
          <a:solidFill>
            <a:srgbClr val="369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1437620" y="6542331"/>
            <a:ext cx="754380" cy="152399"/>
          </a:xfrm>
          <a:prstGeom prst="rect">
            <a:avLst/>
          </a:prstGeom>
          <a:solidFill>
            <a:srgbClr val="369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466" y="6542331"/>
            <a:ext cx="668026" cy="15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1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843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66218" y="3014091"/>
            <a:ext cx="11586258" cy="1470025"/>
          </a:xfrm>
        </p:spPr>
        <p:txBody>
          <a:bodyPr/>
          <a:lstStyle/>
          <a:p>
            <a:r>
              <a:rPr lang="en-GB" sz="3600" b="1" dirty="0"/>
              <a:t>KNOWLEDGE, ATTITUDE AND PRACTICE  OF BASIC TRAUMA LIFE SUPPORT AMONG </a:t>
            </a:r>
            <a:r>
              <a:rPr lang="en-GB" sz="3600" b="1" i="1" dirty="0"/>
              <a:t>BODA BODA</a:t>
            </a:r>
            <a:r>
              <a:rPr lang="en-GB" sz="3600" b="1" dirty="0"/>
              <a:t> RIDERS IN KILIFI COUNTY</a:t>
            </a:r>
            <a:endParaRPr lang="en-US" sz="36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1679D80-0D6E-1E4D-86A9-3BB35AB9A884}"/>
              </a:ext>
            </a:extLst>
          </p:cNvPr>
          <p:cNvSpPr txBox="1">
            <a:spLocks/>
          </p:cNvSpPr>
          <p:nvPr/>
        </p:nvSpPr>
        <p:spPr>
          <a:xfrm>
            <a:off x="266218" y="5157967"/>
            <a:ext cx="9780607" cy="31024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Dr. Faraj Alkizim - </a:t>
            </a:r>
            <a:r>
              <a:rPr lang="en-US" sz="2000" dirty="0"/>
              <a:t>BSc, MBChB, MSc, MMED (Ortho)</a:t>
            </a:r>
          </a:p>
          <a:p>
            <a:pPr marL="0" indent="0">
              <a:buNone/>
            </a:pPr>
            <a:r>
              <a:rPr lang="en-US" sz="2000" dirty="0" err="1"/>
              <a:t>Orthopaedic</a:t>
            </a:r>
            <a:r>
              <a:rPr lang="en-US" sz="2000" dirty="0"/>
              <a:t> Surgeon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E800F-BC11-4D46-9CF4-A9B02AD4B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125" y="441435"/>
            <a:ext cx="2921876" cy="1176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1A09A8-2175-DD44-B919-A2E7D0D6F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6824" y="4939643"/>
            <a:ext cx="1805651" cy="176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40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CAC053-ADB1-3E4D-B58C-1923985184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1"/>
          <a:stretch/>
        </p:blipFill>
        <p:spPr>
          <a:xfrm>
            <a:off x="5307264" y="989703"/>
            <a:ext cx="6813048" cy="491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A6DA61-1066-7649-8347-B65B8DCD0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825" y="1"/>
            <a:ext cx="11065397" cy="1325563"/>
          </a:xfrm>
        </p:spPr>
        <p:txBody>
          <a:bodyPr>
            <a:normAutofit/>
          </a:bodyPr>
          <a:lstStyle/>
          <a:p>
            <a:r>
              <a:rPr lang="en-GB" sz="3200" b="1" dirty="0"/>
              <a:t>SOCIO-DEMOGRAPHIC CHARACTERISTICS OF THE PARTICIPANTS</a:t>
            </a:r>
            <a:endParaRPr lang="en-US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611A6-0F94-E843-8588-DBC083B71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4DAF0B-53E2-D04E-8462-9A26B46EA594}"/>
              </a:ext>
            </a:extLst>
          </p:cNvPr>
          <p:cNvSpPr txBox="1"/>
          <p:nvPr/>
        </p:nvSpPr>
        <p:spPr>
          <a:xfrm>
            <a:off x="328863" y="1184996"/>
            <a:ext cx="700948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Mean age 29 years (range 17-54)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Married 68%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Education: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Primary 50%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Secondary – 40%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Tertiary – 10%</a:t>
            </a:r>
          </a:p>
        </p:txBody>
      </p:sp>
    </p:spTree>
    <p:extLst>
      <p:ext uri="{BB962C8B-B14F-4D97-AF65-F5344CB8AC3E}">
        <p14:creationId xmlns:p14="http://schemas.microsoft.com/office/powerpoint/2010/main" val="19469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7"/>
    </mc:Choice>
    <mc:Fallback xmlns="">
      <p:transition spd="slow" advTm="372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6D98B-9922-ED4C-A1BE-D2BF002B9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5" y="1"/>
            <a:ext cx="11389488" cy="1325563"/>
          </a:xfrm>
        </p:spPr>
        <p:txBody>
          <a:bodyPr>
            <a:normAutofit/>
          </a:bodyPr>
          <a:lstStyle/>
          <a:p>
            <a:r>
              <a:rPr lang="en-GB" sz="3600" b="1" dirty="0"/>
              <a:t>EXPOSURE AND INVOLVEMENT IN ROAD TRAFFIC ACCIDENTS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8DACD-7F3A-5F4C-9EBC-99D54122F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C9B3BF-82E5-3940-8413-4DE14FDF5D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36" r="604"/>
          <a:stretch/>
        </p:blipFill>
        <p:spPr>
          <a:xfrm>
            <a:off x="881429" y="1848784"/>
            <a:ext cx="9303095" cy="4708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154A1-BDC5-2948-A563-5CAD79EC5A81}"/>
              </a:ext>
            </a:extLst>
          </p:cNvPr>
          <p:cNvSpPr txBox="1"/>
          <p:nvPr/>
        </p:nvSpPr>
        <p:spPr>
          <a:xfrm>
            <a:off x="381965" y="1325564"/>
            <a:ext cx="996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More than 90% work &gt; 6 days a week &gt;=12 hours a day</a:t>
            </a:r>
          </a:p>
        </p:txBody>
      </p:sp>
    </p:spTree>
    <p:extLst>
      <p:ext uri="{BB962C8B-B14F-4D97-AF65-F5344CB8AC3E}">
        <p14:creationId xmlns:p14="http://schemas.microsoft.com/office/powerpoint/2010/main" val="15553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5"/>
    </mc:Choice>
    <mc:Fallback xmlns="">
      <p:transition spd="slow" advTm="3097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F64CC0-B8DB-BB46-B6D8-FF2FCC1FF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10" y="1014414"/>
            <a:ext cx="11256580" cy="5341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508183-6CB2-AC46-9F42-861F8AF52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98539"/>
            <a:ext cx="11729013" cy="1325563"/>
          </a:xfrm>
        </p:spPr>
        <p:txBody>
          <a:bodyPr>
            <a:noAutofit/>
          </a:bodyPr>
          <a:lstStyle/>
          <a:p>
            <a:r>
              <a:rPr lang="en-GB" sz="3200" b="1" dirty="0"/>
              <a:t>Time it takes for the riders to arrive at accident scenes, proportion that stop at the scenes and assistance that they offer to victims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D0766-4B3C-1740-8EF0-1E592CED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76ABFD-8F4B-F244-970D-CEC28A4D63ED}"/>
              </a:ext>
            </a:extLst>
          </p:cNvPr>
          <p:cNvSpPr txBox="1"/>
          <p:nvPr/>
        </p:nvSpPr>
        <p:spPr>
          <a:xfrm>
            <a:off x="3784753" y="5333468"/>
            <a:ext cx="272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 knowledge– 43%</a:t>
            </a:r>
          </a:p>
          <a:p>
            <a:r>
              <a:rPr lang="en-US" sz="2000" dirty="0"/>
              <a:t>No equipment – 26%</a:t>
            </a:r>
          </a:p>
          <a:p>
            <a:r>
              <a:rPr lang="en-US" sz="2000" dirty="0"/>
              <a:t>Scared – 21%</a:t>
            </a:r>
          </a:p>
          <a:p>
            <a:r>
              <a:rPr lang="en-US" sz="2000" dirty="0"/>
              <a:t>No time – 10%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CD02DC-89AA-8047-ACDB-F615B034976E}"/>
              </a:ext>
            </a:extLst>
          </p:cNvPr>
          <p:cNvCxnSpPr>
            <a:cxnSpLocks/>
          </p:cNvCxnSpPr>
          <p:nvPr/>
        </p:nvCxnSpPr>
        <p:spPr>
          <a:xfrm flipV="1">
            <a:off x="5312628" y="3849581"/>
            <a:ext cx="614362" cy="14760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3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96"/>
    </mc:Choice>
    <mc:Fallback xmlns="">
      <p:transition spd="slow" advTm="5529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306D7-130B-C44C-80E5-31F37C54493B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41" r="3144"/>
          <a:stretch/>
        </p:blipFill>
        <p:spPr bwMode="auto">
          <a:xfrm>
            <a:off x="2709863" y="157655"/>
            <a:ext cx="7238177" cy="6418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708158-EBB3-A142-8569-5C659CC1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58" y="-371480"/>
            <a:ext cx="10054542" cy="1325563"/>
          </a:xfrm>
        </p:spPr>
        <p:txBody>
          <a:bodyPr>
            <a:noAutofit/>
          </a:bodyPr>
          <a:lstStyle/>
          <a:p>
            <a:r>
              <a:rPr lang="en-GB" sz="4000" dirty="0"/>
              <a:t>Training in BTLS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6BA78-CB60-1343-92E5-6B48DBA1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5"/>
    </mc:Choice>
    <mc:Fallback xmlns="">
      <p:transition spd="slow" advTm="1674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6085B-8867-A74A-853D-1282EBB6C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FCB515-DCF2-814A-B49C-368E326C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371480"/>
            <a:ext cx="9144000" cy="1325563"/>
          </a:xfrm>
        </p:spPr>
        <p:txBody>
          <a:bodyPr>
            <a:noAutofit/>
          </a:bodyPr>
          <a:lstStyle/>
          <a:p>
            <a:r>
              <a:rPr lang="en-GB" sz="4000" dirty="0"/>
              <a:t>Attitude towards BTLS</a:t>
            </a:r>
            <a:endParaRPr 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0B3BEC-C4D6-1145-A9FD-9713F6676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67" y="533678"/>
            <a:ext cx="11586117" cy="595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0"/>
    </mc:Choice>
    <mc:Fallback xmlns="">
      <p:transition spd="slow" advTm="1961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61140-8A9C-5B46-9BE3-A25DA70E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90" y="-315091"/>
            <a:ext cx="10068910" cy="1325563"/>
          </a:xfrm>
        </p:spPr>
        <p:txBody>
          <a:bodyPr>
            <a:normAutofit/>
          </a:bodyPr>
          <a:lstStyle/>
          <a:p>
            <a:r>
              <a:rPr lang="en-GB" sz="3800" dirty="0"/>
              <a:t>Basic knowledge on airway among the riders</a:t>
            </a:r>
            <a:endParaRPr lang="en-US" sz="3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97A73-B99B-A147-B82A-873B6E228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1717F-CEFB-D245-9BA3-701F968E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71033-D23B-6846-B24C-755A36FE2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51" y="621180"/>
            <a:ext cx="11566089" cy="589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14"/>
    </mc:Choice>
    <mc:Fallback xmlns="">
      <p:transition spd="slow" advTm="5001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BE589-6DF5-1249-9616-36BA886C2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220662"/>
            <a:ext cx="78867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Handling of the cervical spine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8DE2E-8ACF-9448-A354-2E5499530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9E03E5-E5E5-3849-99A2-37D1A0487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56" y="930167"/>
            <a:ext cx="9613344" cy="560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2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5"/>
    </mc:Choice>
    <mc:Fallback xmlns="">
      <p:transition spd="slow" advTm="1552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FA985-C7FC-6445-BC9A-ED06CA85D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97"/>
          <a:stretch/>
        </p:blipFill>
        <p:spPr>
          <a:xfrm>
            <a:off x="2569779" y="1307448"/>
            <a:ext cx="9622221" cy="5093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2D73BD-BFA8-F64E-B6CF-4A4D70E61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4" y="-330525"/>
            <a:ext cx="7886700" cy="1325563"/>
          </a:xfrm>
        </p:spPr>
        <p:txBody>
          <a:bodyPr/>
          <a:lstStyle/>
          <a:p>
            <a:r>
              <a:rPr lang="en-US" dirty="0"/>
              <a:t>Breathing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7E064-A422-7342-A98E-AE0C44022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45" y="682628"/>
            <a:ext cx="9111155" cy="4351338"/>
          </a:xfrm>
        </p:spPr>
        <p:txBody>
          <a:bodyPr/>
          <a:lstStyle/>
          <a:p>
            <a:r>
              <a:rPr lang="en-US" dirty="0"/>
              <a:t>Assessment:</a:t>
            </a:r>
          </a:p>
          <a:p>
            <a:pPr lvl="1"/>
            <a:r>
              <a:rPr lang="en-US" dirty="0"/>
              <a:t>30% had some knowledge</a:t>
            </a:r>
          </a:p>
          <a:p>
            <a:pPr lvl="1"/>
            <a:endParaRPr lang="en-US" dirty="0"/>
          </a:p>
          <a:p>
            <a:r>
              <a:rPr lang="en-US" dirty="0"/>
              <a:t>Intervention: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2AB60-DFE7-9C45-97BA-22532010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2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2"/>
    </mc:Choice>
    <mc:Fallback xmlns="">
      <p:transition spd="slow" advTm="197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BD2CC-769D-0548-A4A3-D73E2A8C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301218"/>
            <a:ext cx="91440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Management of an open wound to the chest 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C164A-53EC-CB42-8EB3-A83315B05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7F917-B9DB-FB45-BC28-E5E48A73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DDBF4-A125-774A-8F62-3AE2BE493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4346"/>
            <a:ext cx="12250233" cy="54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9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7"/>
    </mc:Choice>
    <mc:Fallback xmlns="">
      <p:transition spd="slow" advTm="1760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C76F4-41BA-BD40-803F-C415057A0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296096"/>
            <a:ext cx="7886700" cy="1325563"/>
          </a:xfrm>
        </p:spPr>
        <p:txBody>
          <a:bodyPr/>
          <a:lstStyle/>
          <a:p>
            <a:r>
              <a:rPr lang="en-US" dirty="0"/>
              <a:t>Circulation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7217C-06CB-E742-AF1C-3EF37EBD8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912" y="854842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26813-0E62-0C4A-A0B7-CD78AD28B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083533-550A-4845-8671-F9F671D08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" y="661386"/>
            <a:ext cx="11210597" cy="58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91"/>
    </mc:Choice>
    <mc:Fallback xmlns="">
      <p:transition spd="slow" advTm="4199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DE2AF-9702-4B49-8077-2B93C3B0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836" y="-348101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E834B1-7AFA-5945-B4A4-704302857642}"/>
              </a:ext>
            </a:extLst>
          </p:cNvPr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362" y="701864"/>
            <a:ext cx="11744711" cy="5664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DD000E-CDE8-6645-AFE6-F7112D555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4"/>
    </mc:Choice>
    <mc:Fallback xmlns="">
      <p:transition spd="slow" advTm="850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ACE5E3-B348-A347-895D-4A99E2311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98130"/>
            <a:ext cx="9144000" cy="5559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90A1DC-6893-1B40-AA19-A902265F0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175" y="-276961"/>
            <a:ext cx="7886700" cy="1325563"/>
          </a:xfrm>
        </p:spPr>
        <p:txBody>
          <a:bodyPr/>
          <a:lstStyle/>
          <a:p>
            <a:r>
              <a:rPr lang="en-US" dirty="0"/>
              <a:t>Disability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53601-56CC-644F-9806-91469B7BF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773113"/>
            <a:ext cx="78867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Handling of an unconscious patient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2EDF7-C464-4647-A18C-B2E85BF7C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4"/>
    </mc:Choice>
    <mc:Fallback xmlns="">
      <p:transition spd="slow" advTm="2720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92E568-4EC0-7746-B70D-29347ACD5F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188" r="6713"/>
          <a:stretch/>
        </p:blipFill>
        <p:spPr>
          <a:xfrm>
            <a:off x="4414345" y="1217254"/>
            <a:ext cx="6790268" cy="5280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29CFFE-E169-374A-8EEB-F035B1E0E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34039"/>
            <a:ext cx="8929688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Handling of penetrating injury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FF84-AF8A-EB4F-A0FC-E025210F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5E72C9-B11E-9C4A-BDE1-FBAAFBF26C1E}"/>
              </a:ext>
            </a:extLst>
          </p:cNvPr>
          <p:cNvSpPr txBox="1">
            <a:spLocks/>
          </p:cNvSpPr>
          <p:nvPr/>
        </p:nvSpPr>
        <p:spPr>
          <a:xfrm>
            <a:off x="1524000" y="-27146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Exposure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8581BC-3201-7442-BA37-AC181F87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29796"/>
            <a:ext cx="6332982" cy="4351338"/>
          </a:xfrm>
        </p:spPr>
        <p:txBody>
          <a:bodyPr/>
          <a:lstStyle/>
          <a:p>
            <a:r>
              <a:rPr lang="en-US" dirty="0"/>
              <a:t>Object:</a:t>
            </a:r>
          </a:p>
          <a:p>
            <a:pPr lvl="1"/>
            <a:r>
              <a:rPr lang="en-US" dirty="0"/>
              <a:t>72% will not remove</a:t>
            </a:r>
          </a:p>
          <a:p>
            <a:pPr lvl="1"/>
            <a:r>
              <a:rPr lang="en-US" dirty="0"/>
              <a:t>28% will remove</a:t>
            </a:r>
          </a:p>
        </p:txBody>
      </p:sp>
    </p:spTree>
    <p:extLst>
      <p:ext uri="{BB962C8B-B14F-4D97-AF65-F5344CB8AC3E}">
        <p14:creationId xmlns:p14="http://schemas.microsoft.com/office/powerpoint/2010/main" val="9183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63"/>
    </mc:Choice>
    <mc:Fallback xmlns="">
      <p:transition spd="slow" advTm="3316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14376-88DA-A14D-8722-3953D06AF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8" y="-397594"/>
            <a:ext cx="8874672" cy="1325563"/>
          </a:xfrm>
        </p:spPr>
        <p:txBody>
          <a:bodyPr/>
          <a:lstStyle/>
          <a:p>
            <a:r>
              <a:rPr lang="en-US" dirty="0"/>
              <a:t>Exposure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C58FB-E3A5-F948-8F64-52FDF5C27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215" y="660451"/>
            <a:ext cx="7886700" cy="4351338"/>
          </a:xfrm>
        </p:spPr>
        <p:txBody>
          <a:bodyPr/>
          <a:lstStyle/>
          <a:p>
            <a:r>
              <a:rPr lang="en-US" dirty="0"/>
              <a:t>Handling of a suspected pelvic injury patient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C1D63-6695-E940-8FEC-B61C3A2D5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D4D1F-8D9A-D548-96C0-CA737089A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507206"/>
            <a:ext cx="9539452" cy="50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8"/>
    </mc:Choice>
    <mc:Fallback xmlns="">
      <p:transition spd="slow" advTm="1737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025A7-C546-F54A-B34F-938502CBC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0" r="5782" b="9320"/>
          <a:stretch/>
        </p:blipFill>
        <p:spPr>
          <a:xfrm>
            <a:off x="729318" y="1054097"/>
            <a:ext cx="8950709" cy="54309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E37D5-81B2-4F4C-85BE-C30780B5A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601" y="682129"/>
            <a:ext cx="7886700" cy="4351338"/>
          </a:xfrm>
        </p:spPr>
        <p:txBody>
          <a:bodyPr/>
          <a:lstStyle/>
          <a:p>
            <a:r>
              <a:rPr lang="en-US" dirty="0"/>
              <a:t>Identification of a possible fracture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02CF6-2FE7-ED4A-BB89-B16B63008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23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4C86B1-8078-484F-A6AC-FCDFACCAC59F}"/>
              </a:ext>
            </a:extLst>
          </p:cNvPr>
          <p:cNvSpPr txBox="1">
            <a:spLocks/>
          </p:cNvSpPr>
          <p:nvPr/>
        </p:nvSpPr>
        <p:spPr>
          <a:xfrm>
            <a:off x="1524000" y="-27146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147139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1"/>
    </mc:Choice>
    <mc:Fallback xmlns="">
      <p:transition spd="slow" advTm="1138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B540A-6B16-124F-AD2D-336620018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952" y="768349"/>
            <a:ext cx="9205748" cy="4351338"/>
          </a:xfrm>
        </p:spPr>
        <p:txBody>
          <a:bodyPr/>
          <a:lstStyle/>
          <a:p>
            <a:r>
              <a:rPr lang="en-US" dirty="0"/>
              <a:t>Handling of a fractured limb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51DFF-87F1-3B4F-ACFF-671F60D3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9870EA-E7C5-4343-AEAC-5BB007EBD6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5" r="21250"/>
          <a:stretch/>
        </p:blipFill>
        <p:spPr>
          <a:xfrm>
            <a:off x="2687035" y="768349"/>
            <a:ext cx="7408151" cy="57424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A3CF8F-8732-A346-B8DA-486167CD330B}"/>
              </a:ext>
            </a:extLst>
          </p:cNvPr>
          <p:cNvSpPr txBox="1">
            <a:spLocks/>
          </p:cNvSpPr>
          <p:nvPr/>
        </p:nvSpPr>
        <p:spPr>
          <a:xfrm>
            <a:off x="378372" y="-271466"/>
            <a:ext cx="90323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21164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6"/>
    </mc:Choice>
    <mc:Fallback xmlns="">
      <p:transition spd="slow" advTm="1060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E23F-43B6-BE4B-B994-4FE20E85F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80" y="882870"/>
            <a:ext cx="11908220" cy="567558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sz="3200" i="1" dirty="0" err="1"/>
              <a:t>Boda</a:t>
            </a:r>
            <a:r>
              <a:rPr lang="en-GB" sz="3200" i="1" dirty="0"/>
              <a:t> </a:t>
            </a:r>
            <a:r>
              <a:rPr lang="en-GB" sz="3200" i="1" dirty="0" err="1"/>
              <a:t>boda</a:t>
            </a:r>
            <a:r>
              <a:rPr lang="en-GB" sz="3200" dirty="0"/>
              <a:t> riders spend abundant time on the roads 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Heavily involved in providing emergency care to RTA victims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GB" sz="3200" dirty="0"/>
              <a:t>Very little knowledge and skills in correct handling of victims</a:t>
            </a:r>
            <a:r>
              <a:rPr lang="en-US" sz="32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Practice is poor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May be causing more harm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GB" sz="3200" dirty="0"/>
              <a:t>Very positive attitudes towards BTLS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Willing to learn</a:t>
            </a:r>
          </a:p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54473-12CA-A847-9F76-968DB9E23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25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8A51E5D-C181-2A4B-A0FD-E6A4B7CDDE73}"/>
              </a:ext>
            </a:extLst>
          </p:cNvPr>
          <p:cNvSpPr txBox="1">
            <a:spLocks/>
          </p:cNvSpPr>
          <p:nvPr/>
        </p:nvSpPr>
        <p:spPr>
          <a:xfrm>
            <a:off x="1789395" y="-25241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 CONCLUSION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114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19"/>
    </mc:Choice>
    <mc:Fallback xmlns="">
      <p:transition spd="slow" advTm="3221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16CD8D-5A3B-6140-98B3-EF99411E9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606" y="404608"/>
            <a:ext cx="10178393" cy="61538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CEF68-1738-E24B-8336-1B38C1E99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9614"/>
            <a:ext cx="9000744" cy="4351338"/>
          </a:xfrm>
        </p:spPr>
        <p:txBody>
          <a:bodyPr/>
          <a:lstStyle/>
          <a:p>
            <a:r>
              <a:rPr lang="en-GB" dirty="0"/>
              <a:t>Training </a:t>
            </a:r>
            <a:r>
              <a:rPr lang="en-GB" i="1" dirty="0" err="1"/>
              <a:t>boda</a:t>
            </a:r>
            <a:r>
              <a:rPr lang="en-GB" i="1" dirty="0"/>
              <a:t> </a:t>
            </a:r>
            <a:r>
              <a:rPr lang="en-GB" i="1" dirty="0" err="1"/>
              <a:t>boda</a:t>
            </a:r>
            <a:r>
              <a:rPr lang="en-GB" dirty="0"/>
              <a:t> riders in BTLS will go a long way in reducing RTA morbidities and mortalities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99B56-BCCD-1745-A2E8-3712A7A0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26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1FD5FA-6115-0648-9C67-C058C9990D2F}"/>
              </a:ext>
            </a:extLst>
          </p:cNvPr>
          <p:cNvSpPr txBox="1">
            <a:spLocks/>
          </p:cNvSpPr>
          <p:nvPr/>
        </p:nvSpPr>
        <p:spPr>
          <a:xfrm>
            <a:off x="748871" y="-34594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287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"/>
    </mc:Choice>
    <mc:Fallback xmlns="">
      <p:transition spd="slow" advTm="257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7F551-A14B-CD4B-982A-EE5D6E073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119984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E23F-43B6-BE4B-B994-4FE20E85F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79" y="1472057"/>
            <a:ext cx="11908221" cy="4351338"/>
          </a:xfrm>
        </p:spPr>
        <p:txBody>
          <a:bodyPr>
            <a:normAutofit/>
          </a:bodyPr>
          <a:lstStyle/>
          <a:p>
            <a:pPr lvl="0"/>
            <a:r>
              <a:rPr lang="en-GB" sz="3600" dirty="0"/>
              <a:t>BTLS training to be a mandatory requirement for public service transporters including </a:t>
            </a:r>
            <a:r>
              <a:rPr lang="en-GB" sz="3600" i="1" dirty="0" err="1"/>
              <a:t>boda</a:t>
            </a:r>
            <a:r>
              <a:rPr lang="en-GB" sz="3600" i="1" dirty="0"/>
              <a:t> </a:t>
            </a:r>
            <a:r>
              <a:rPr lang="en-GB" sz="3600" i="1" dirty="0" err="1"/>
              <a:t>boda</a:t>
            </a:r>
            <a:r>
              <a:rPr lang="en-GB" sz="3600" dirty="0"/>
              <a:t> riders</a:t>
            </a:r>
          </a:p>
          <a:p>
            <a:pPr marL="0" indent="0">
              <a:buNone/>
            </a:pPr>
            <a:endParaRPr lang="en-US" sz="3600" dirty="0"/>
          </a:p>
          <a:p>
            <a:pPr lvl="0"/>
            <a:r>
              <a:rPr lang="en-GB" sz="3600" dirty="0"/>
              <a:t>First aid teaching to be reintroduced in school curricula.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54473-12CA-A847-9F76-968DB9E23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4"/>
    </mc:Choice>
    <mc:Fallback xmlns="">
      <p:transition spd="slow" advTm="1040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98530-3366-4B4C-9965-FF2A8065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ideas…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035C4-3633-7C4B-ADCE-0A23AD04C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…save lives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CD7A0-FE4D-194F-AD55-038C576F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9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"/>
    </mc:Choice>
    <mc:Fallback xmlns="">
      <p:transition spd="slow" advTm="276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8408-D095-3A44-993B-3A4169037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73E82-285F-DF4B-A2F5-69125D08111C}"/>
              </a:ext>
            </a:extLst>
          </p:cNvPr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150" y="0"/>
            <a:ext cx="10873085" cy="64323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A0D756-38F5-AC48-BC6C-0A012583E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1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6"/>
    </mc:Choice>
    <mc:Fallback xmlns="">
      <p:transition spd="slow" advTm="1132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394D9-9FED-0F4C-B4E9-64B1EA92E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5EF36-86B1-5747-A849-D47E199CBD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01706"/>
            <a:ext cx="9144000" cy="6454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5AB1D7-B0B9-1B42-B1BB-E44154233248}"/>
              </a:ext>
            </a:extLst>
          </p:cNvPr>
          <p:cNvSpPr txBox="1"/>
          <p:nvPr/>
        </p:nvSpPr>
        <p:spPr>
          <a:xfrm>
            <a:off x="9461500" y="5933151"/>
            <a:ext cx="14986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7FAD92-644E-6B48-AB27-689E4321BE01}"/>
              </a:ext>
            </a:extLst>
          </p:cNvPr>
          <p:cNvSpPr/>
          <p:nvPr/>
        </p:nvSpPr>
        <p:spPr>
          <a:xfrm>
            <a:off x="6096000" y="228601"/>
            <a:ext cx="2057400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17B8E-6A37-FF49-984D-6EF51AEF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1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7"/>
    </mc:Choice>
    <mc:Fallback xmlns="">
      <p:transition spd="slow" advTm="788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E045-41EA-2247-A7BD-4F3736236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157391"/>
            <a:ext cx="7886700" cy="1325563"/>
          </a:xfrm>
        </p:spPr>
        <p:txBody>
          <a:bodyPr/>
          <a:lstStyle/>
          <a:p>
            <a:r>
              <a:rPr lang="en-US" dirty="0"/>
              <a:t>Motor cycles in Kenya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96378-A33B-B34B-86BB-D3EB0832C8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21803"/>
            <a:ext cx="10625559" cy="60361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DBE8DB-94E1-FA4E-BC6C-DE8EE18B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6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0"/>
    </mc:Choice>
    <mc:Fallback xmlns="">
      <p:transition spd="slow" advTm="996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17A42-22A3-9A48-ABC4-1BDFEEEF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CBBEC-8CC2-5141-BA38-95F314063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9137A-6345-EA41-9C90-B61AD47BB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15"/>
          <a:stretch/>
        </p:blipFill>
        <p:spPr>
          <a:xfrm>
            <a:off x="0" y="0"/>
            <a:ext cx="12192000" cy="653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4"/>
    </mc:Choice>
    <mc:Fallback xmlns="">
      <p:transition spd="slow" advTm="995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D663-31A5-EC4F-BBFC-A9CFFB5AD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A4F13-5013-C44C-93A6-801C0764F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14" y="0"/>
            <a:ext cx="10668000" cy="6296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918025-515C-8640-A776-1E53680D0600}"/>
              </a:ext>
            </a:extLst>
          </p:cNvPr>
          <p:cNvSpPr txBox="1"/>
          <p:nvPr/>
        </p:nvSpPr>
        <p:spPr>
          <a:xfrm>
            <a:off x="1524000" y="6238753"/>
            <a:ext cx="683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www.pinterest.com</a:t>
            </a:r>
            <a:r>
              <a:rPr lang="en-US" dirty="0"/>
              <a:t>/pin/348114246174996008/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304F54-073C-0E43-80EF-7069CFB07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9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0"/>
    </mc:Choice>
    <mc:Fallback xmlns="">
      <p:transition spd="slow" advTm="791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E66DB-3F12-F54D-98DE-DD7C65DB9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83B62-5185-CA44-9BC2-88A3F41B2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46B09-C45E-1145-B123-0F23E556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8</a:t>
            </a:fld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818D667-679C-374F-B772-7B7340F4D99F}"/>
              </a:ext>
            </a:extLst>
          </p:cNvPr>
          <p:cNvSpPr txBox="1">
            <a:spLocks/>
          </p:cNvSpPr>
          <p:nvPr/>
        </p:nvSpPr>
        <p:spPr>
          <a:xfrm>
            <a:off x="7981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92179-32C6-FA4E-93FA-B2BF35A5ADF1}" type="slidenum">
              <a:rPr lang="en-US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F36DBB-404D-1F45-8C40-E29E1256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846" y="-4645"/>
            <a:ext cx="5629154" cy="6538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C64E2A-73E5-BF4A-A0AD-87879CBCA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215"/>
          <a:stretch/>
        </p:blipFill>
        <p:spPr>
          <a:xfrm>
            <a:off x="0" y="0"/>
            <a:ext cx="6562846" cy="653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2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01"/>
    </mc:Choice>
    <mc:Fallback xmlns="">
      <p:transition spd="slow" advTm="3240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10F8F-416C-D64C-BD0F-1081214B6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17" y="837809"/>
            <a:ext cx="8973441" cy="4976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design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community based cross-sectional study 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Sampling procedure: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Multistage convenient sampling</a:t>
            </a:r>
          </a:p>
          <a:p>
            <a:pPr marL="0" indent="0" algn="just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 structured questionnaire.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Informed consent</a:t>
            </a:r>
          </a:p>
          <a:p>
            <a:pPr marL="0" indent="0">
              <a:buNone/>
            </a:pP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1A0842-568C-C14D-A33E-B3189C18C2BC}"/>
              </a:ext>
            </a:extLst>
          </p:cNvPr>
          <p:cNvSpPr txBox="1"/>
          <p:nvPr/>
        </p:nvSpPr>
        <p:spPr>
          <a:xfrm>
            <a:off x="725214" y="0"/>
            <a:ext cx="555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D814E-14F5-7541-8349-9DC07B7E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2179-32C6-FA4E-93FA-B2BF35A5ADF1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7805F-E3C9-5D48-A384-B354E194B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99" y="2991765"/>
            <a:ext cx="8233455" cy="3519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1A13C9-B1BD-E045-B754-EA5F6EE69C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27" t="24653" r="29454" b="8849"/>
          <a:stretch/>
        </p:blipFill>
        <p:spPr>
          <a:xfrm>
            <a:off x="9194158" y="3223231"/>
            <a:ext cx="2918546" cy="3287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DA2FE5-21CC-7F4D-A9B5-B0C7C294B6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02" t="18182" b="8122"/>
          <a:stretch/>
        </p:blipFill>
        <p:spPr>
          <a:xfrm>
            <a:off x="9194160" y="-1"/>
            <a:ext cx="2918548" cy="325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4"/>
    </mc:Choice>
    <mc:Fallback xmlns="">
      <p:transition spd="slow" advTm="11574"/>
    </mc:Fallback>
  </mc:AlternateContent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ku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E14A96289B0E418393544ADF8530F8" ma:contentTypeVersion="2" ma:contentTypeDescription="Create a new document." ma:contentTypeScope="" ma:versionID="0c4f5b938cb505bc48d66bccbc37709a">
  <xsd:schema xmlns:xsd="http://www.w3.org/2001/XMLSchema" xmlns:xs="http://www.w3.org/2001/XMLSchema" xmlns:p="http://schemas.microsoft.com/office/2006/metadata/properties" xmlns:ns1="http://schemas.microsoft.com/sharepoint/v3" xmlns:ns2="b4419758-8a30-462b-a703-e2b3e7f503de" targetNamespace="http://schemas.microsoft.com/office/2006/metadata/properties" ma:root="true" ma:fieldsID="5fe006c7ae255c140f9386cc930d6f42" ns1:_="" ns2:_="">
    <xsd:import namespace="http://schemas.microsoft.com/sharepoint/v3"/>
    <xsd:import namespace="b4419758-8a30-462b-a703-e2b3e7f503d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419758-8a30-462b-a703-e2b3e7f503d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941C60-4738-4A45-9708-6591E0E9B7CC}"/>
</file>

<file path=customXml/itemProps2.xml><?xml version="1.0" encoding="utf-8"?>
<ds:datastoreItem xmlns:ds="http://schemas.openxmlformats.org/officeDocument/2006/customXml" ds:itemID="{FDDF1D9C-F218-4E6C-A4A0-EF651C655D5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elements/1.1/"/>
    <ds:schemaRef ds:uri="http://schemas.microsoft.com/sharepoint/v3"/>
    <ds:schemaRef ds:uri="http://purl.org/dc/dcmitype/"/>
    <ds:schemaRef ds:uri="68ad8a92-5577-4143-ad86-febd52aa0919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7BA3C7F-AE72-4D57-8923-87F79F0CCD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387</Words>
  <Application>Microsoft Office PowerPoint</Application>
  <PresentationFormat>Widescreen</PresentationFormat>
  <Paragraphs>120</Paragraphs>
  <Slides>28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Georgia</vt:lpstr>
      <vt:lpstr>Times New Roman</vt:lpstr>
      <vt:lpstr>Office Theme</vt:lpstr>
      <vt:lpstr>KNOWLEDGE, ATTITUDE AND PRACTICE  OF BASIC TRAUMA LIFE SUPPORT AMONG BODA BODA RIDERS IN KILIFI COUNTY</vt:lpstr>
      <vt:lpstr>INTRODUCTION</vt:lpstr>
      <vt:lpstr>PowerPoint Presentation</vt:lpstr>
      <vt:lpstr>PowerPoint Presentation</vt:lpstr>
      <vt:lpstr>Motor cycles in Kenya</vt:lpstr>
      <vt:lpstr>PowerPoint Presentation</vt:lpstr>
      <vt:lpstr>PowerPoint Presentation</vt:lpstr>
      <vt:lpstr>PowerPoint Presentation</vt:lpstr>
      <vt:lpstr>PowerPoint Presentation</vt:lpstr>
      <vt:lpstr>SOCIO-DEMOGRAPHIC CHARACTERISTICS OF THE PARTICIPANTS</vt:lpstr>
      <vt:lpstr>EXPOSURE AND INVOLVEMENT IN ROAD TRAFFIC ACCIDENTS</vt:lpstr>
      <vt:lpstr>Time it takes for the riders to arrive at accident scenes, proportion that stop at the scenes and assistance that they offer to victims</vt:lpstr>
      <vt:lpstr>Training in BTLS</vt:lpstr>
      <vt:lpstr>Attitude towards BTLS</vt:lpstr>
      <vt:lpstr>Basic knowledge on airway among the riders</vt:lpstr>
      <vt:lpstr>Handling of the cervical spine</vt:lpstr>
      <vt:lpstr>Breathing</vt:lpstr>
      <vt:lpstr>Management of an open wound to the chest </vt:lpstr>
      <vt:lpstr>Circulation</vt:lpstr>
      <vt:lpstr>Disability</vt:lpstr>
      <vt:lpstr>Handling of penetrating injury</vt:lpstr>
      <vt:lpstr>Exposure</vt:lpstr>
      <vt:lpstr>PowerPoint Presentation</vt:lpstr>
      <vt:lpstr>PowerPoint Presentation</vt:lpstr>
      <vt:lpstr>PowerPoint Presentation</vt:lpstr>
      <vt:lpstr>PowerPoint Presentation</vt:lpstr>
      <vt:lpstr>RECOMMENDATIONS</vt:lpstr>
      <vt:lpstr>Simple ideas…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volunteer.pa</dc:creator>
  <cp:lastModifiedBy>user</cp:lastModifiedBy>
  <cp:revision>18</cp:revision>
  <dcterms:created xsi:type="dcterms:W3CDTF">2018-09-18T06:29:16Z</dcterms:created>
  <dcterms:modified xsi:type="dcterms:W3CDTF">2021-11-25T11:24:56Z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0x010100FAE14A96289B0E418393544ADF8530F8</vt:lpwstr>
  </property>
</Properties>
</file>