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notesSlides/notesSlide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6" r:id="rId3"/>
    <p:sldId id="376" r:id="rId4"/>
    <p:sldId id="370" r:id="rId5"/>
    <p:sldId id="371" r:id="rId6"/>
    <p:sldId id="372" r:id="rId7"/>
    <p:sldId id="373" r:id="rId8"/>
    <p:sldId id="374" r:id="rId9"/>
    <p:sldId id="375" r:id="rId10"/>
    <p:sldId id="377" r:id="rId11"/>
    <p:sldId id="378" r:id="rId12"/>
    <p:sldId id="379" r:id="rId13"/>
    <p:sldId id="3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7680" userDrawn="1">
          <p15:clr>
            <a:srgbClr val="A4A3A4"/>
          </p15:clr>
        </p15:guide>
        <p15:guide id="3" orient="horz" pos="336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ool Sarang" initials="RS" lastIdx="19" clrIdx="0">
    <p:extLst/>
  </p:cmAuthor>
  <p:cmAuthor id="2" name="Microsoft Office User" initials="Office" lastIdx="1" clrIdx="1">
    <p:extLst/>
  </p:cmAuthor>
  <p:cmAuthor id="3" name="Microsoft Office User" initials="Office [2]" lastIdx="1" clrIdx="2">
    <p:extLst/>
  </p:cmAuthor>
  <p:cmAuthor id="4" name="Microsoft Office User" initials="MOU" lastIdx="32" clrIdx="3">
    <p:extLst/>
  </p:cmAuthor>
  <p:cmAuthor id="5" name="Microsoft Office User" initials="MOU [2]" lastIdx="1" clrIdx="4">
    <p:extLst/>
  </p:cmAuthor>
  <p:cmAuthor id="6" name="Microsoft Office User" initials="MOU [3]" lastIdx="1" clrIdx="5">
    <p:extLst/>
  </p:cmAuthor>
  <p:cmAuthor id="7" name="Microsoft Office User" initials="MOU [4]" lastIdx="1" clrIdx="6">
    <p:extLst/>
  </p:cmAuthor>
  <p:cmAuthor id="8" name="Microsoft Office User" initials="MOU [5]" lastIdx="1" clrIdx="7">
    <p:extLst/>
  </p:cmAuthor>
  <p:cmAuthor id="9" name="Microsoft Office User" initials="MOU [6]" lastIdx="1" clrIdx="8">
    <p:extLst/>
  </p:cmAuthor>
  <p:cmAuthor id="10" name="Microsoft Office User" initials="MOU [7]" lastIdx="1" clrIdx="9">
    <p:extLst/>
  </p:cmAuthor>
  <p:cmAuthor id="11" name="Microsoft Office User" initials="MOU [8]" lastIdx="1" clrIdx="10">
    <p:extLst/>
  </p:cmAuthor>
  <p:cmAuthor id="12" name="Microsoft Office User" initials="MOU [9]" lastIdx="1" clrIdx="11">
    <p:extLst/>
  </p:cmAuthor>
  <p:cmAuthor id="13" name="stephen.musyoka" initials="s" lastIdx="21" clrIdx="12">
    <p:extLst>
      <p:ext uri="{19B8F6BF-5375-455C-9EA6-DF929625EA0E}">
        <p15:presenceInfo xmlns:p15="http://schemas.microsoft.com/office/powerpoint/2012/main" xmlns="" userId="S-1-5-21-1313624440-516076652-2751585566-185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43D"/>
    <a:srgbClr val="14C26F"/>
    <a:srgbClr val="6247C6"/>
    <a:srgbClr val="E6E6E6"/>
    <a:srgbClr val="E8E8E8"/>
    <a:srgbClr val="3C5A99"/>
    <a:srgbClr val="FF9966"/>
    <a:srgbClr val="F8F8F8"/>
    <a:srgbClr val="F5F5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06" autoAdjust="0"/>
    <p:restoredTop sz="81720" autoAdjust="0"/>
  </p:normalViewPr>
  <p:slideViewPr>
    <p:cSldViewPr>
      <p:cViewPr varScale="1">
        <p:scale>
          <a:sx n="59" d="100"/>
          <a:sy n="59" d="100"/>
        </p:scale>
        <p:origin x="-1434" y="-84"/>
      </p:cViewPr>
      <p:guideLst>
        <p:guide orient="horz" pos="336"/>
        <p:guide orient="horz" pos="624"/>
        <p:guide pos="768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8E3F6-4D67-4ABA-B2F3-C1BB34390012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B8312-504C-4C23-8587-72C2C7749C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3584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99607-653D-492E-AC1D-245E58CACAF1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2E394-708B-44BF-9552-3EA1100174D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82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234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This differed from a prospective cohort study in which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</a:rPr>
              <a:t>Hadlock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 was slightly more accurate in predicting LGA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</a:rPr>
              <a:t>fetuses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 than IG-21st method (AUC=0.85, 0.83 respectively, p&lt;0.0001)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It was conducted in a population with 4.6% of LGA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</a:rPr>
              <a:t>fetuses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. Our study however had almost five times the rate of LGA </a:t>
            </a:r>
            <a:r>
              <a:rPr lang="en-GB" sz="2000" dirty="0" err="1" smtClean="0">
                <a:solidFill>
                  <a:schemeClr val="bg2">
                    <a:lumMod val="10000"/>
                  </a:schemeClr>
                </a:solidFill>
              </a:rPr>
              <a:t>fetuses</a:t>
            </a: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</a:rPr>
              <a:t> (26%)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spc="-1" dirty="0" err="1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Fetal</a:t>
            </a:r>
            <a:r>
              <a:rPr lang="en-GB" sz="1200" spc="-1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 growth abnormalities are a known cause of morbidity and mortality.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spc="-1" baseline="0" dirty="0" err="1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Hadlock</a:t>
            </a:r>
            <a:r>
              <a:rPr lang="en-GB" sz="1200" spc="-1" baseline="0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 i</a:t>
            </a:r>
            <a:r>
              <a:rPr lang="en-GB" sz="1200" spc="-1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s the current standard of care in AKUH-N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spc="-1" dirty="0" err="1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Ingergrowth</a:t>
            </a:r>
            <a:r>
              <a:rPr lang="en-GB" sz="1200" spc="-1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 </a:t>
            </a:r>
            <a:r>
              <a:rPr lang="en-GB" sz="1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with new international growth standards</a:t>
            </a:r>
            <a:endParaRPr lang="en-GB" sz="1200" spc="-1" dirty="0" smtClean="0">
              <a:solidFill>
                <a:schemeClr val="bg2">
                  <a:lumMod val="10000"/>
                </a:schemeClr>
              </a:solidFill>
              <a:ea typeface="Microsoft YaHei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Monier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et al compared the 2 methods in a preterm population in France between 22-34weeks gestation (2).</a:t>
            </a:r>
            <a:endParaRPr lang="en-GB" sz="1200" spc="-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We  therefore sought to compare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Hadlock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to the newer Intergrowth 21</a:t>
            </a:r>
            <a:r>
              <a:rPr lang="en-GB" sz="1200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method in a low-risk population, at or near term.</a:t>
            </a:r>
            <a:endParaRPr lang="en-GB" sz="1200" spc="-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827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0080" indent="-457200">
              <a:spcBef>
                <a:spcPts val="567"/>
              </a:spcBef>
              <a:spcAft>
                <a:spcPts val="567"/>
              </a:spcAft>
              <a:buClr>
                <a:srgbClr val="00000A"/>
              </a:buClr>
              <a:buFont typeface="Wingdings" pitchFamily="2" charset="2"/>
              <a:buChar char="Ø"/>
            </a:pPr>
            <a:r>
              <a:rPr lang="en-GB" sz="2000" spc="-1" dirty="0" smtClean="0">
                <a:solidFill>
                  <a:srgbClr val="00000A"/>
                </a:solidFill>
                <a:ea typeface="DejaVu Sans"/>
              </a:rPr>
              <a:t>The parent study aimed to determine if routine use of ultrasound in late 3</a:t>
            </a:r>
            <a:r>
              <a:rPr lang="en-GB" sz="2000" spc="-1" baseline="101000" dirty="0" smtClean="0">
                <a:solidFill>
                  <a:srgbClr val="00000A"/>
                </a:solidFill>
                <a:ea typeface="DejaVu Sans"/>
              </a:rPr>
              <a:t>rd</a:t>
            </a:r>
            <a:r>
              <a:rPr lang="en-GB" sz="2000" spc="-1" dirty="0" smtClean="0">
                <a:solidFill>
                  <a:srgbClr val="00000A"/>
                </a:solidFill>
                <a:ea typeface="DejaVu Sans"/>
              </a:rPr>
              <a:t> trimester increases the detection rate of FGR/SGA </a:t>
            </a:r>
            <a:r>
              <a:rPr lang="en-GB" sz="2000" spc="-1" dirty="0" err="1" smtClean="0">
                <a:solidFill>
                  <a:srgbClr val="00000A"/>
                </a:solidFill>
                <a:ea typeface="DejaVu Sans"/>
              </a:rPr>
              <a:t>fetus</a:t>
            </a:r>
            <a:r>
              <a:rPr lang="en-GB" sz="2000" spc="-1" dirty="0" smtClean="0">
                <a:solidFill>
                  <a:srgbClr val="00000A"/>
                </a:solidFill>
                <a:ea typeface="DejaVu Sans"/>
              </a:rPr>
              <a:t> (3).</a:t>
            </a:r>
          </a:p>
          <a:p>
            <a:pPr marL="460080" marR="0" lvl="2" indent="-457200" algn="l" defTabSz="914400" rtl="0" eaLnBrk="1" fontAlgn="auto" latinLnBrk="0" hangingPunct="1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000A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GB" sz="2000" i="1" spc="-1" dirty="0" smtClean="0">
                <a:ea typeface="Times New Roman"/>
              </a:rPr>
              <a:t>Routine third trimester ultrasound for the detection of small for gestational age in low risk pregnancies (</a:t>
            </a:r>
            <a:r>
              <a:rPr lang="en-GB" sz="2000" b="1" i="1" spc="-1" dirty="0" smtClean="0">
                <a:ea typeface="Times New Roman"/>
              </a:rPr>
              <a:t>ROTTUS)</a:t>
            </a:r>
            <a:r>
              <a:rPr lang="en-GB" sz="2000" i="1" spc="-1" dirty="0" smtClean="0">
                <a:ea typeface="Times New Roman"/>
              </a:rPr>
              <a:t> – A non-inferiority randomized, control trial’ </a:t>
            </a:r>
            <a:endParaRPr lang="en-GB" sz="2000" spc="-1" dirty="0" smtClean="0">
              <a:solidFill>
                <a:srgbClr val="00000A"/>
              </a:solidFill>
              <a:ea typeface="DejaVu Sans"/>
            </a:endParaRPr>
          </a:p>
          <a:p>
            <a:pPr marL="460080" indent="-457200">
              <a:spcBef>
                <a:spcPts val="567"/>
              </a:spcBef>
              <a:spcAft>
                <a:spcPts val="567"/>
              </a:spcAft>
              <a:buClr>
                <a:srgbClr val="00000A"/>
              </a:buClr>
              <a:buFont typeface="Wingdings" pitchFamily="2" charset="2"/>
              <a:buNone/>
            </a:pPr>
            <a:r>
              <a:rPr lang="en-GB" sz="2000" b="1" spc="-1" dirty="0" smtClean="0">
                <a:solidFill>
                  <a:srgbClr val="00000A"/>
                </a:solidFill>
                <a:ea typeface="DejaVu Sans"/>
              </a:rPr>
              <a:t>Criteria: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 spc="-1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. Age ≥18 and &lt;45 years.</a:t>
            </a:r>
            <a:endParaRPr lang="en-GB" sz="2000" spc="-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 spc="-1" baseline="0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 </a:t>
            </a:r>
            <a:r>
              <a:rPr lang="en-GB" sz="2000" spc="-1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Singleton pregnancies.</a:t>
            </a:r>
            <a:endParaRPr lang="en-GB" sz="2000" spc="-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GB" sz="2000" spc="-1" dirty="0" smtClean="0">
                <a:solidFill>
                  <a:schemeClr val="bg2">
                    <a:lumMod val="10000"/>
                  </a:schemeClr>
                </a:solidFill>
                <a:ea typeface="Microsoft YaHei"/>
              </a:rPr>
              <a:t> Women who deliver in AKUH-N</a:t>
            </a:r>
            <a:endParaRPr lang="en-GB" sz="2000" spc="-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827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dirty="0" smtClean="0">
                <a:solidFill>
                  <a:srgbClr val="00000A"/>
                </a:solidFill>
              </a:rPr>
              <a:t>Data on the gestational age at the time of the scan and HC were abstracted from ultrasound forms and reports.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dirty="0" smtClean="0">
                <a:solidFill>
                  <a:srgbClr val="00000A"/>
                </a:solidFill>
              </a:rPr>
              <a:t>MAPE = (EFW - </a:t>
            </a:r>
            <a:r>
              <a:rPr lang="en-GB" sz="1200" dirty="0" err="1" smtClean="0">
                <a:solidFill>
                  <a:srgbClr val="00000A"/>
                </a:solidFill>
              </a:rPr>
              <a:t>birthweight</a:t>
            </a:r>
            <a:r>
              <a:rPr lang="en-GB" sz="1200" dirty="0" smtClean="0">
                <a:solidFill>
                  <a:srgbClr val="00000A"/>
                </a:solidFill>
              </a:rPr>
              <a:t>) / </a:t>
            </a:r>
            <a:r>
              <a:rPr lang="en-GB" sz="1200" dirty="0" err="1" smtClean="0">
                <a:solidFill>
                  <a:srgbClr val="00000A"/>
                </a:solidFill>
              </a:rPr>
              <a:t>birthweight</a:t>
            </a:r>
            <a:r>
              <a:rPr lang="en-GB" sz="1200" dirty="0" smtClean="0">
                <a:solidFill>
                  <a:srgbClr val="00000A"/>
                </a:solidFill>
              </a:rPr>
              <a:t> x 100 ( using paired t tests or </a:t>
            </a:r>
            <a:r>
              <a:rPr lang="en-GB" sz="1200" dirty="0" err="1" smtClean="0">
                <a:solidFill>
                  <a:srgbClr val="00000A"/>
                </a:solidFill>
              </a:rPr>
              <a:t>Wilcoxon</a:t>
            </a:r>
            <a:r>
              <a:rPr lang="en-GB" sz="1200" dirty="0" smtClean="0">
                <a:solidFill>
                  <a:srgbClr val="00000A"/>
                </a:solidFill>
              </a:rPr>
              <a:t> signed rank test)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19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82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19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382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7194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Similarly, a secondary analysis performed in France (2) where the proportion of </a:t>
            </a:r>
            <a:r>
              <a:rPr lang="en-GB" sz="1200" dirty="0" err="1" smtClean="0">
                <a:solidFill>
                  <a:schemeClr val="bg2">
                    <a:lumMod val="10000"/>
                  </a:schemeClr>
                </a:solidFill>
              </a:rPr>
              <a:t>fetuses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 with an EFW within </a:t>
            </a:r>
            <a:r>
              <a:rPr lang="en-GB" sz="1200" dirty="0" smtClean="0">
                <a:solidFill>
                  <a:srgbClr val="00000A"/>
                </a:solidFill>
              </a:rPr>
              <a:t>±</a:t>
            </a:r>
            <a:r>
              <a:rPr lang="en-GB" sz="1200" dirty="0" smtClean="0">
                <a:solidFill>
                  <a:schemeClr val="bg2">
                    <a:lumMod val="10000"/>
                  </a:schemeClr>
                </a:solidFill>
              </a:rPr>
              <a:t>15% of the birth weight was 86.8% and 78.2% (p&lt;0.001).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dirty="0" smtClean="0">
                <a:solidFill>
                  <a:srgbClr val="00000A"/>
                </a:solidFill>
              </a:rPr>
              <a:t>Formulas with more biometric parameters are postulated to perform better in predicting EFW (</a:t>
            </a:r>
            <a:r>
              <a:rPr lang="en-GB" dirty="0" err="1" smtClean="0">
                <a:solidFill>
                  <a:srgbClr val="00000A"/>
                </a:solidFill>
              </a:rPr>
              <a:t>Chinedu</a:t>
            </a:r>
            <a:r>
              <a:rPr lang="en-GB" dirty="0" smtClean="0">
                <a:solidFill>
                  <a:srgbClr val="00000A"/>
                </a:solidFill>
              </a:rPr>
              <a:t> et al).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en-GB" sz="1200" dirty="0" smtClean="0">
                <a:solidFill>
                  <a:srgbClr val="00000A"/>
                </a:solidFill>
              </a:rPr>
              <a:t>Scans done in gestations &gt;28weeks  underestimated </a:t>
            </a:r>
            <a:r>
              <a:rPr lang="en-GB" sz="1200" dirty="0" err="1" smtClean="0">
                <a:solidFill>
                  <a:srgbClr val="00000A"/>
                </a:solidFill>
              </a:rPr>
              <a:t>fetal</a:t>
            </a:r>
            <a:r>
              <a:rPr lang="en-GB" sz="1200" dirty="0" smtClean="0">
                <a:solidFill>
                  <a:srgbClr val="00000A"/>
                </a:solidFill>
              </a:rPr>
              <a:t> weight. Scans in this study were done from 36weeks gestations.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2E394-708B-44BF-9552-3EA1100174D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95600"/>
            <a:ext cx="12192000" cy="2296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6" t="18045" r="10695" b="18797"/>
          <a:stretch/>
        </p:blipFill>
        <p:spPr>
          <a:xfrm>
            <a:off x="4648200" y="381000"/>
            <a:ext cx="2895601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6600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49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2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7E1B57-7C16-4421-9599-2B81772702A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23B8999-4AFB-41AD-8A17-1DBE9D57A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7E1B57-7C16-4421-9599-2B81772702A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23B8999-4AFB-41AD-8A17-1DBE9D57A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11/19/2021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86187" y="6459787"/>
            <a:ext cx="482280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9" y="6459787"/>
            <a:ext cx="1312026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178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0"/>
            <a:ext cx="5715000" cy="16764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6" t="-12071" r="1176" b="-2214"/>
          <a:stretch/>
        </p:blipFill>
        <p:spPr>
          <a:xfrm>
            <a:off x="-76200" y="3962400"/>
            <a:ext cx="6553199" cy="77096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656451" y="990600"/>
            <a:ext cx="5029200" cy="5029200"/>
          </a:xfrm>
          <a:prstGeom prst="ellipse">
            <a:avLst/>
          </a:prstGeom>
          <a:ln w="41275">
            <a:solidFill>
              <a:srgbClr val="00843D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4191000"/>
            <a:ext cx="57150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rgbClr val="00843D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2593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13651" y="1600200"/>
            <a:ext cx="4572000" cy="4572000"/>
          </a:xfrm>
          <a:prstGeom prst="ellipse">
            <a:avLst/>
          </a:prstGeom>
          <a:ln w="41275">
            <a:solidFill>
              <a:srgbClr val="00843D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6" t="-12071" r="1176" b="-2214"/>
          <a:stretch/>
        </p:blipFill>
        <p:spPr>
          <a:xfrm>
            <a:off x="-152400" y="1219200"/>
            <a:ext cx="8153400" cy="9592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1600200"/>
            <a:ext cx="6019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58836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2525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176" t="-12071" r="1176" b="-2214"/>
          <a:stretch/>
        </p:blipFill>
        <p:spPr>
          <a:xfrm>
            <a:off x="-152400" y="1219200"/>
            <a:ext cx="8153400" cy="95922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143000" y="1941177"/>
            <a:ext cx="1828800" cy="1828800"/>
          </a:xfrm>
          <a:prstGeom prst="ellipse">
            <a:avLst/>
          </a:prstGeom>
          <a:ln w="19050">
            <a:solidFill>
              <a:srgbClr val="00843D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4191000"/>
            <a:ext cx="2895600" cy="1500187"/>
          </a:xfrm>
        </p:spPr>
        <p:txBody>
          <a:bodyPr/>
          <a:lstStyle>
            <a:lvl1pPr marL="0" indent="0" algn="ctr"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5181600" y="1941177"/>
            <a:ext cx="1828800" cy="1828800"/>
          </a:xfrm>
          <a:prstGeom prst="ellipse">
            <a:avLst/>
          </a:prstGeom>
          <a:ln w="19050">
            <a:solidFill>
              <a:srgbClr val="00843D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4191000"/>
            <a:ext cx="2895600" cy="1500187"/>
          </a:xfrm>
        </p:spPr>
        <p:txBody>
          <a:bodyPr/>
          <a:lstStyle>
            <a:lvl1pPr marL="0" indent="0" algn="ctr"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44000" y="1941177"/>
            <a:ext cx="1828800" cy="1828800"/>
          </a:xfrm>
          <a:prstGeom prst="ellipse">
            <a:avLst/>
          </a:prstGeom>
          <a:ln w="19050">
            <a:solidFill>
              <a:srgbClr val="00843D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610600" y="4191000"/>
            <a:ext cx="2895600" cy="1500187"/>
          </a:xfrm>
        </p:spPr>
        <p:txBody>
          <a:bodyPr/>
          <a:lstStyle>
            <a:lvl1pPr marL="0" indent="0" algn="ctr">
              <a:buNone/>
              <a:defRPr sz="240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991600" cy="9906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6492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2671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7E1B57-7C16-4421-9599-2B81772702A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23B8999-4AFB-41AD-8A17-1DBE9D57A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0084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7E1B57-7C16-4421-9599-2B81772702A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23B8999-4AFB-41AD-8A17-1DBE9D57A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3399"/>
          </a:xfr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3399"/>
          </a:xfrm>
        </p:spPr>
        <p:txBody>
          <a:bodyPr/>
          <a:lstStyle>
            <a:lvl1pPr marL="342900" indent="-342900">
              <a:defRPr lang="en-US" sz="2800" i="0" kern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7E1B57-7C16-4421-9599-2B81772702A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23B8999-4AFB-41AD-8A17-1DBE9D57A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0" kern="1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3A7E1B57-7C16-4421-9599-2B81772702A6}" type="datetimeFigureOut">
              <a:rPr lang="en-US" smtClean="0"/>
              <a:pPr/>
              <a:t>11/24/2021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0356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03567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423B8999-4AFB-41AD-8A17-1DBE9D57AF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518790"/>
            <a:ext cx="12192000" cy="3392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62" r:id="rId4"/>
    <p:sldLayoutId id="2147483659" r:id="rId5"/>
    <p:sldLayoutId id="2147483650" r:id="rId6"/>
    <p:sldLayoutId id="2147483651" r:id="rId7"/>
    <p:sldLayoutId id="2147483652" r:id="rId8"/>
    <p:sldLayoutId id="2147483653" r:id="rId9"/>
    <p:sldLayoutId id="2147483656" r:id="rId10"/>
    <p:sldLayoutId id="2147483657" r:id="rId11"/>
    <p:sldLayoutId id="214748366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843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uog.23618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10363200" cy="1470025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A COMPARISON OF INTERGROWTH-21</a:t>
            </a:r>
            <a:r>
              <a:rPr lang="en-GB" sz="2400" spc="-1" baseline="30000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ST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 FORMULA TO HADLOCK METHOD OF ESTIMATING FETAL WEIGHT IN LOW-RISK PREGNANCIES</a:t>
            </a:r>
            <a:r>
              <a:rPr lang="en-GB" sz="1800" spc="-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1800" spc="-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en-US" sz="2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257800" y="5205845"/>
            <a:ext cx="16764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9786" y="5214950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Presenter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: 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Dr Esther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Simiyu</a:t>
            </a:r>
            <a:r>
              <a:rPr lang="en-GB" sz="160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GB" sz="160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GB" sz="1600" b="1" spc="-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Co-authors</a:t>
            </a:r>
            <a:r>
              <a:rPr lang="en-GB" sz="1600" spc="-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:  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Dr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Sikolia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Wanyonyi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, Prof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Marleen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Temmerman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, Prof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Sudhir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 </a:t>
            </a:r>
            <a:r>
              <a:rPr lang="en-GB" sz="1600" spc="-1" dirty="0" err="1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>Vinayak</a:t>
            </a:r>
            <a: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  <a:t/>
            </a:r>
            <a:br>
              <a:rPr lang="en-GB" sz="1600" spc="-1" dirty="0" smtClean="0">
                <a:solidFill>
                  <a:schemeClr val="bg2">
                    <a:lumMod val="10000"/>
                  </a:schemeClr>
                </a:solidFill>
                <a:ea typeface="DejaVu Sans"/>
              </a:rPr>
            </a:b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16446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Discussion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 goal of this study was to compare the accuracy of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with Intergrowth-21st method in estimating fetal weight in low-risk pregnancies. </a:t>
            </a:r>
          </a:p>
          <a:p>
            <a:pPr>
              <a:buFont typeface="Courier New" pitchFamily="49" charset="0"/>
              <a:buChar char="o"/>
            </a:pP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We found that </a:t>
            </a:r>
            <a:r>
              <a:rPr lang="en-US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was more accurate than Intergrowth-21st method. 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Similarly, a secondary analysis performed in France (2) where the proportion of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fetuses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with an EFW within 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±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15% of the birth weight was 86.8% and 78.2% (p&lt;0.001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and IG-21st use 3 and 2 parameters respectively which could explain this difference in accuracy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Both methods had a tendency towards underestimating </a:t>
            </a:r>
            <a:r>
              <a:rPr lang="en-GB" sz="22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weight as demonstrated 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in a study by </a:t>
            </a:r>
            <a:r>
              <a:rPr lang="en-GB" sz="22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Sovia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lang="en-GB" sz="22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al.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GB" sz="2400" dirty="0" smtClean="0">
              <a:solidFill>
                <a:srgbClr val="00000A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GB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Courier New" pitchFamily="49" charset="0"/>
              <a:buChar char="o"/>
            </a:pP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Rectangle 11"/>
          <p:cNvSpPr/>
          <p:nvPr/>
        </p:nvSpPr>
        <p:spPr>
          <a:xfrm>
            <a:off x="595274" y="1142984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Discussion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Courier New" pitchFamily="49" charset="0"/>
              <a:buChar char="o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Intergrowth-21st method was more accurate than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in estimating the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fetal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weight of LGA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fetuses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(AUC 0.87 and 0.82;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P=0.0393;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)</a:t>
            </a:r>
            <a:endParaRPr lang="en-GB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 typeface="Courier New" pitchFamily="49" charset="0"/>
              <a:buChar char="o"/>
            </a:pP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Despite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 difference between the two methods,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had a good accuracy with more than 80% chance of correctly predicting LGA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fetuses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sz="2200" b="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>
              <a:buFont typeface="Courier New" pitchFamily="49" charset="0"/>
              <a:buChar char="o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There was no statistically significant difference between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and IG-21st in predicting SGA </a:t>
            </a:r>
            <a:r>
              <a:rPr lang="en-GB" sz="2200" dirty="0" err="1" smtClean="0">
                <a:latin typeface="Calibri" pitchFamily="34" charset="0"/>
                <a:cs typeface="Calibri" pitchFamily="34" charset="0"/>
              </a:rPr>
              <a:t>fetuses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 (AUC 0.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8973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,0.9029 respectively; p=0.79)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Ultrasound-to-delivery interval had a significant association with accuracy of EFW when Intergrowth-21st method was used. With decreasing accuracy as the interval increased.</a:t>
            </a:r>
          </a:p>
          <a:p>
            <a:pPr>
              <a:lnSpc>
                <a:spcPct val="100000"/>
              </a:lnSpc>
              <a:buFont typeface="Courier New" pitchFamily="49" charset="0"/>
              <a:buChar char="o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Studies done in France and Hong Kong also found similar results both methods (2,5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).</a:t>
            </a:r>
            <a:endParaRPr lang="en-GB" sz="2200" dirty="0" smtClean="0">
              <a:latin typeface="Calibri" pitchFamily="34" charset="0"/>
              <a:cs typeface="Calibri" pitchFamily="34" charset="0"/>
            </a:endParaRPr>
          </a:p>
          <a:p>
            <a:pPr>
              <a:buFont typeface="Courier New" pitchFamily="49" charset="0"/>
              <a:buChar char="o"/>
            </a:pPr>
            <a:r>
              <a:rPr lang="en-GB" sz="2200" dirty="0" smtClean="0">
                <a:latin typeface="Calibri" pitchFamily="34" charset="0"/>
                <a:cs typeface="Calibri" pitchFamily="34" charset="0"/>
              </a:rPr>
              <a:t>This study did not find any association between maternal BMI and accuracy of ultrasound in either method</a:t>
            </a:r>
            <a:r>
              <a:rPr lang="en-GB" sz="22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sz="2000" dirty="0" smtClean="0"/>
          </a:p>
          <a:p>
            <a:endParaRPr lang="en-GB" sz="2000" dirty="0"/>
          </a:p>
        </p:txBody>
      </p:sp>
      <p:sp>
        <p:nvSpPr>
          <p:cNvPr id="4" name="Rectangle 11"/>
          <p:cNvSpPr/>
          <p:nvPr/>
        </p:nvSpPr>
        <p:spPr>
          <a:xfrm>
            <a:off x="595274" y="1214422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GB" sz="5100" dirty="0" smtClean="0">
                <a:solidFill>
                  <a:srgbClr val="00843D"/>
                </a:solidFill>
                <a:latin typeface="+mj-lt"/>
              </a:rPr>
              <a:t>Conclusion</a:t>
            </a:r>
            <a:endParaRPr lang="en-US" sz="5100" dirty="0" smtClean="0">
              <a:solidFill>
                <a:srgbClr val="00843D"/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method was more accurate than Intergrowth-21st method in estimating fetal weight in low-risk pregnancies.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While Intergrowth-21st method was more accurate in predicting large for gestational age fetuses, </a:t>
            </a:r>
            <a:r>
              <a:rPr lang="en-US" sz="3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also had a good accuracy in this category.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3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Both methods had a tendency to underestimate the fetal weight hence clinicians should factor this in during interpretation of the estimated fetal weight. </a:t>
            </a:r>
          </a:p>
          <a:p>
            <a:pPr>
              <a:lnSpc>
                <a:spcPct val="150000"/>
              </a:lnSpc>
            </a:pPr>
            <a:endParaRPr lang="en-GB" sz="33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GB" sz="5100" dirty="0" smtClean="0">
                <a:solidFill>
                  <a:srgbClr val="00843D"/>
                </a:solidFill>
                <a:latin typeface="+mj-lt"/>
              </a:rPr>
              <a:t>Recommendations</a:t>
            </a:r>
            <a:endParaRPr sz="5100" smtClean="0">
              <a:solidFill>
                <a:srgbClr val="00843D"/>
              </a:solidFill>
              <a:latin typeface="+mj-lt"/>
              <a:cs typeface="Calibri" pitchFamily="34" charset="0"/>
            </a:endParaRP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sz="33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</a:t>
            </a:r>
            <a:r>
              <a:rPr sz="33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was no justification to replace the Hadlock method with the Intergrowth-21</a:t>
            </a:r>
            <a:r>
              <a:rPr sz="3300" baseline="300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sz="33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method.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sz="33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We recommend use of the clinician’s judgment in unique circumstances (such as large for gestational age fetuses) when deciding which method to use as well as interpreting the results. </a:t>
            </a:r>
          </a:p>
          <a:p>
            <a:pPr>
              <a:lnSpc>
                <a:spcPct val="150000"/>
              </a:lnSpc>
              <a:buFont typeface="Courier New" pitchFamily="49" charset="0"/>
              <a:buChar char="o"/>
            </a:pPr>
            <a:r>
              <a:rPr sz="33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Further multi-centre studies comparing</a:t>
            </a:r>
            <a:r>
              <a:rPr lang="en-GB" sz="3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sz="33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formula and Intergrowth-21st method particularly in populations with large and small for gestational age fetuses are needed.</a:t>
            </a:r>
            <a:r>
              <a:rPr sz="3300" smtClean="0">
                <a:latin typeface="Calibri" pitchFamily="34" charset="0"/>
                <a:cs typeface="Calibri" pitchFamily="34" charset="0"/>
              </a:rPr>
              <a:t> </a:t>
            </a:r>
            <a:endParaRPr lang="en-GB" sz="3300" dirty="0" smtClean="0">
              <a:latin typeface="Calibri" pitchFamily="34" charset="0"/>
              <a:cs typeface="Calibri" pitchFamily="34" charset="0"/>
            </a:endParaRPr>
          </a:p>
          <a:p>
            <a:endParaRPr lang="en-GB" sz="3300" dirty="0" smtClean="0"/>
          </a:p>
          <a:p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595274" y="2143116"/>
            <a:ext cx="9858444" cy="71438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GB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arenR"/>
            </a:pP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redict small for gestational age and short-term neonatal outcomes. J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Matern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Neonatal Med. 2020 Jun;33(11):1906-1912.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doi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10.1080/14767058.2018.1533945.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Epub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2019 Jan 6.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arenR"/>
            </a:pP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Monier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I., Ego, A.,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Benachi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A.,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Ancel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P.-Y.,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Goffinet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F., &amp;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Zeitlin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J. Comparison of the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and INTERGROWTH formulas for calculating estimated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weight in a preterm population in France. American Journal of Obstetrics and Gynaecology.2018; 219(5). doi.org/10.1016/j.ajog.2018.08.012 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Wanyonyi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J.Orwa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H.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Ozelle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J. Martinez. Routine third‐trimester ultrasound for the detection of small‐for‐gestational age in low‐risk pregnancies (ROTTUS) study: a randomized controlled trial. Ultrasounds in Obstetrics and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Gynecology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 2021; 21. </a:t>
            </a:r>
            <a:r>
              <a:rPr lang="en-GB" sz="3700" b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doi.org/10.1002/uog.23618</a:t>
            </a:r>
            <a:endParaRPr lang="en-GB" sz="37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42950" indent="-742950" algn="just">
              <a:lnSpc>
                <a:spcPct val="150000"/>
              </a:lnSpc>
              <a:buFont typeface="+mj-lt"/>
              <a:buAutoNum type="arabicParenR"/>
            </a:pP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Roma E,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Arnau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A,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Berdala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R,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Bergos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C,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Montesinos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J,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Figueras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F. Ultrasound screening for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growth restriction at 36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vs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32 weeks' gestation: a randomized trial (ROUTE). Ultrasound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Obstet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Gynecol. 2015 Oct;46(4):391-7.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doi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10.1002/uog.14915.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arenR"/>
            </a:pP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Kong C, To W. Comparison of the accuracy of INTERGROWTH-21 formula with other ultrasound formulae in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weight estimation. Ultrasound in Obstetrics &amp; Gynaecology. 2018;52:105. doi:10.1002/uog.19515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arenR"/>
            </a:pP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Villar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J.,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Papageorghiou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A. T., Pang, R.,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Ohuma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E. O., Ismail, L. C., Barros, F. C., Kennedy, S. H. The likeness of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growth and newborn size across non-isolated populations in the INTERGROWTH-21st Project: The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Growth Longitudinal Study and Newborn Cross-Sectional Study. The Lancet Diabetes &amp; Endocrinology. 2014;2(10), 781-792. doi:10.1016/s2213-8587(14)70121-4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arenR"/>
            </a:pP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Huber C,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Zdanowicz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JA, Mueller M,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Surbek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D. Factors Influencing the Accuracy of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Weight Estimation with a Focus on Preterm Birth at the Limit of Viability: A Systematic Literature Review.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Diagnosis and Therapy. 2014;36(1):1–8. </a:t>
            </a:r>
            <a:r>
              <a:rPr lang="en-GB" sz="37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doi</a:t>
            </a:r>
            <a:r>
              <a:rPr lang="en-GB" sz="37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10.1159/000358518 </a:t>
            </a:r>
          </a:p>
        </p:txBody>
      </p:sp>
      <p:sp>
        <p:nvSpPr>
          <p:cNvPr id="7" name="Rectangle 11"/>
          <p:cNvSpPr/>
          <p:nvPr/>
        </p:nvSpPr>
        <p:spPr>
          <a:xfrm>
            <a:off x="595274" y="1142984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Background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86253"/>
          </a:xfrm>
        </p:spPr>
        <p:txBody>
          <a:bodyPr>
            <a:normAutofit lnSpcReduction="10000"/>
          </a:bodyPr>
          <a:lstStyle/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r>
              <a:rPr lang="en-GB" sz="2200" spc="-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Fetal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weight estimation is an important component of </a:t>
            </a:r>
            <a:r>
              <a:rPr lang="en-GB" sz="2200" spc="-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fetal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growth assessment (1).</a:t>
            </a:r>
          </a:p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There 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are many ultrasound methods used for this, </a:t>
            </a:r>
            <a:r>
              <a:rPr lang="en-GB" sz="2200" b="1" spc="-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Hadlock</a:t>
            </a:r>
            <a:r>
              <a:rPr lang="en-GB" sz="22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formula has been found to be most reliable</a:t>
            </a:r>
            <a:endParaRPr lang="en-GB" sz="2200" spc="-1" baseline="330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Microsoft YaHei"/>
              <a:cs typeface="Calibri" pitchFamily="34" charset="0"/>
            </a:endParaRPr>
          </a:p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It relies on abdominal circumference</a:t>
            </a:r>
            <a:r>
              <a:rPr lang="en-GB" sz="22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(</a:t>
            </a:r>
            <a:r>
              <a:rPr lang="en-GB" sz="2200" b="1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AC), </a:t>
            </a:r>
            <a:r>
              <a:rPr lang="en-GB" sz="2200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head circumference</a:t>
            </a:r>
            <a:r>
              <a:rPr lang="en-GB" sz="2200" b="1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(HC) </a:t>
            </a:r>
            <a:r>
              <a:rPr lang="en-GB" sz="2200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and femur length</a:t>
            </a:r>
            <a:r>
              <a:rPr lang="en-GB" sz="2200" b="1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(FL)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to calculate the </a:t>
            </a:r>
            <a:r>
              <a:rPr lang="en-GB" sz="2200" spc="-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fetal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weight (2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).</a:t>
            </a:r>
          </a:p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The </a:t>
            </a:r>
            <a:r>
              <a:rPr lang="en-GB" sz="22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Intergrowth 21</a:t>
            </a:r>
            <a:r>
              <a:rPr lang="en-GB" sz="2200" b="1" spc="-1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st</a:t>
            </a:r>
            <a:r>
              <a:rPr lang="en-GB" sz="22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 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group developed a new formula to estimate </a:t>
            </a:r>
            <a:r>
              <a:rPr lang="en-GB" sz="2200" spc="-1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fetal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 weight using </a:t>
            </a:r>
            <a:r>
              <a:rPr lang="en-GB" sz="2200" b="1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AC and </a:t>
            </a:r>
            <a:r>
              <a:rPr lang="en-GB" sz="2200" b="1" i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HC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. 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(</a:t>
            </a:r>
            <a:r>
              <a:rPr lang="en-GB" sz="22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Times New Roman"/>
                <a:cs typeface="Calibri" pitchFamily="34" charset="0"/>
              </a:rPr>
              <a:t>6)</a:t>
            </a:r>
          </a:p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Studies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done have primarily compared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to older methods in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use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focussed on a preterm population, not stratified according to risk. </a:t>
            </a:r>
            <a:endParaRPr lang="en-GB" sz="22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567720" indent="-457200"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Limited studies comparing the 2 methods using percentiles. Kong Et al compared Intergrowth to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using absolute estimated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weight (EFW) found </a:t>
            </a:r>
            <a:r>
              <a:rPr lang="en-GB" sz="22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GB" sz="22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to be superior (5).</a:t>
            </a:r>
          </a:p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endParaRPr lang="en-GB" sz="2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567720" indent="-4572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99CC66"/>
              </a:buClr>
              <a:buSzPct val="45000"/>
              <a:buFont typeface="Courier New" pitchFamily="49" charset="0"/>
              <a:buChar char="o"/>
            </a:pPr>
            <a:endParaRPr lang="en-GB" sz="2200" spc="-1" dirty="0" smtClean="0">
              <a:solidFill>
                <a:schemeClr val="bg2">
                  <a:lumMod val="10000"/>
                </a:schemeClr>
              </a:solidFill>
              <a:ea typeface="Times New Roman"/>
            </a:endParaRPr>
          </a:p>
          <a:p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523836" y="1142984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616269" y="1285860"/>
            <a:ext cx="9980325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5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13FE9996-7EAC-4679-B37D-C1045F42F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761DF1FE-5CC8-43D2-A76C-93C76EEDE1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334316"/>
            <a:ext cx="12192000" cy="65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E161BEBD-A23C-409E-ABC7-73F9EDC02F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xmlns="" id="{3741B58E-3B65-4A01-A276-975AB2CF8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63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7AAC67C3-831B-4AB1-A259-DFB839CAFA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CustomShape 1"/>
          <p:cNvSpPr/>
          <p:nvPr/>
        </p:nvSpPr>
        <p:spPr>
          <a:xfrm>
            <a:off x="492369" y="605896"/>
            <a:ext cx="3084844" cy="564620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strike="noStrike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Research Question</a:t>
            </a:r>
            <a:r>
              <a:rPr lang="en-US" sz="3600" b="0" strike="noStrike" spc="-5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/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0" strike="noStrike" spc="-5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Objectives</a:t>
            </a:r>
            <a:endParaRPr lang="en-US" sz="3600" b="0" strike="noStrike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054B3F04-9EAC-45C0-B3CE-0387EEA10A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CustomShape 2"/>
          <p:cNvSpPr/>
          <p:nvPr/>
        </p:nvSpPr>
        <p:spPr>
          <a:xfrm>
            <a:off x="4447440" y="305069"/>
            <a:ext cx="7280965" cy="598814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0" tIns="45720" rIns="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ts val="1134"/>
              </a:spcBef>
              <a:spcAft>
                <a:spcPts val="1134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Question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How does 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Intergrowth 21st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method compare 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to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formula in estimating fetal weight in low-risk pregnancies</a:t>
            </a:r>
            <a:r>
              <a:rPr lang="en-US" sz="2000" b="0" strike="noStrike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</a:p>
          <a:p>
            <a:pPr defTabSz="914400">
              <a:lnSpc>
                <a:spcPct val="90000"/>
              </a:lnSpc>
              <a:spcBef>
                <a:spcPts val="1134"/>
              </a:spcBef>
              <a:spcAft>
                <a:spcPts val="1134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b="0" strike="noStrike" spc="-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defTabSz="9144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strike="noStrike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Primary </a:t>
            </a:r>
            <a:r>
              <a:rPr lang="en-US" sz="2000" b="1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Objective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To compare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Intergrowth 21st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method with 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Hadlock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formula in estimating fetal weight in low-risk pregnancies </a:t>
            </a:r>
          </a:p>
          <a:p>
            <a:pPr defTabSz="914400">
              <a:lnSpc>
                <a:spcPct val="90000"/>
              </a:lnSpc>
              <a:spcBef>
                <a:spcPts val="850"/>
              </a:spcBef>
              <a:spcAft>
                <a:spcPts val="85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1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Secondary Objective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To 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determine factors affecting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the 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accuracy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of Intergrowth 21</a:t>
            </a:r>
            <a:r>
              <a:rPr lang="en-US" sz="2000" b="0" strike="noStrike" spc="-1" baseline="26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method and Hadlock formula in estimating fetal weight.</a:t>
            </a:r>
          </a:p>
          <a:p>
            <a:pPr defTabSz="914400">
              <a:lnSpc>
                <a:spcPct val="90000"/>
              </a:lnSpc>
              <a:spcBef>
                <a:spcPts val="567"/>
              </a:spcBef>
              <a:spcAft>
                <a:spcPts val="567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b="0" i="1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Variables</a:t>
            </a: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216000" indent="-213480" defTabSz="9144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Ultrasound to delivery interval.</a:t>
            </a:r>
          </a:p>
          <a:p>
            <a:pPr marL="216000" indent="-213480" defTabSz="9144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 sex.</a:t>
            </a:r>
          </a:p>
          <a:p>
            <a:pPr marL="216000" indent="-213480" defTabSz="9144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b="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Maternal BMI.</a:t>
            </a:r>
          </a:p>
          <a:p>
            <a:pPr marL="216000" indent="-213480" defTabSz="914400">
              <a:lnSpc>
                <a:spcPct val="90000"/>
              </a:lnSpc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Fetal Size: small for gestational age</a:t>
            </a:r>
            <a:r>
              <a:rPr lang="en-US" sz="2000" b="1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(SGA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),Large for gestational age </a:t>
            </a:r>
            <a:r>
              <a:rPr lang="en-US" sz="2000" b="1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(LGA</a:t>
            </a:r>
            <a:r>
              <a:rPr lang="en-US" sz="2000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), Normal weight.</a:t>
            </a:r>
          </a:p>
          <a:p>
            <a:pPr marL="216000" indent="-213480" defTabSz="914400">
              <a:lnSpc>
                <a:spcPct val="90000"/>
              </a:lnSpc>
              <a:buClr>
                <a:schemeClr val="accent1"/>
              </a:buClr>
              <a:buFont typeface="Calibri" panose="020F0502020204030204" pitchFamily="34" charset="0"/>
              <a:buChar char=""/>
            </a:pPr>
            <a:endParaRPr lang="en-US" sz="2000" spc="-1" dirty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2520" defTabSz="914400">
              <a:lnSpc>
                <a:spcPct val="90000"/>
              </a:lnSpc>
              <a:buClr>
                <a:schemeClr val="accent1"/>
              </a:buClr>
            </a:pPr>
            <a:r>
              <a:rPr lang="en-US" sz="2000" b="1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Null Hypothesis: </a:t>
            </a:r>
            <a:r>
              <a:rPr lang="en-US" sz="200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There is no difference between Intergrowth 21</a:t>
            </a:r>
            <a:r>
              <a:rPr lang="en-US" sz="2000" strike="noStrike" spc="-1" baseline="30000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st</a:t>
            </a:r>
            <a:r>
              <a:rPr lang="en-US" sz="2000" strike="noStrike" spc="-1" dirty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and  Hadlock Method in estimating fetal weight in low-risk pregnancies.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Methodology</a:t>
            </a:r>
            <a:endParaRPr lang="en-US" sz="3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272746" cy="4543443"/>
          </a:xfrm>
        </p:spPr>
        <p:txBody>
          <a:bodyPr/>
          <a:lstStyle/>
          <a:p>
            <a:pPr marL="2880">
              <a:spcBef>
                <a:spcPts val="283"/>
              </a:spcBef>
              <a:spcAft>
                <a:spcPts val="283"/>
              </a:spcAft>
              <a:buClr>
                <a:srgbClr val="00000A"/>
              </a:buClr>
              <a:buFont typeface="Courier New" pitchFamily="49" charset="0"/>
              <a:buChar char="o"/>
            </a:pPr>
            <a:r>
              <a:rPr lang="en-GB" sz="2400" b="1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Study Design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: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Our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study was a secondary analysis of data collected from the 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  Parent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Study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.</a:t>
            </a:r>
          </a:p>
          <a:p>
            <a:pPr marL="2880">
              <a:buClr>
                <a:srgbClr val="00000A"/>
              </a:buClr>
              <a:buFont typeface="Courier New" pitchFamily="49" charset="0"/>
              <a:buChar char="o"/>
            </a:pPr>
            <a:r>
              <a:rPr lang="en-GB" sz="2400" b="1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Study </a:t>
            </a:r>
            <a:r>
              <a:rPr lang="en-GB" sz="2400" b="1" spc="-1" dirty="0" err="1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Population</a:t>
            </a:r>
            <a:r>
              <a:rPr lang="en-GB" sz="2400" spc="-1" dirty="0" err="1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:Women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attending antenatal clinic and who delivered at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AKUH-N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with an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obstetric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ultrasound between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36+0-37+6 weeks </a:t>
            </a:r>
            <a:r>
              <a:rPr lang="en-GB" sz="24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gestation.</a:t>
            </a:r>
          </a:p>
          <a:p>
            <a:pPr marL="2880">
              <a:buClr>
                <a:srgbClr val="00000A"/>
              </a:buClr>
              <a:buFont typeface="Courier New" pitchFamily="49" charset="0"/>
              <a:buChar char="o"/>
            </a:pPr>
            <a:r>
              <a:rPr lang="en-GB" sz="24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Inclusion Criteria: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Women between 36</a:t>
            </a:r>
            <a:r>
              <a:rPr lang="en-GB" sz="2400" spc="-1" baseline="26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+0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and 37</a:t>
            </a:r>
            <a:r>
              <a:rPr lang="en-GB" sz="2400" spc="-1" baseline="26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+6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weeks gestation with low-risk pregnancies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.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 </a:t>
            </a:r>
            <a:r>
              <a:rPr lang="en-GB" sz="24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Exclusion </a:t>
            </a:r>
            <a:r>
              <a:rPr lang="en-GB" sz="2400" b="1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Criteria: 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All 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high-risk women as per the parent </a:t>
            </a:r>
            <a:r>
              <a:rPr lang="en-GB" sz="24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Microsoft YaHei"/>
                <a:cs typeface="Calibri" pitchFamily="34" charset="0"/>
              </a:rPr>
              <a:t>study.</a:t>
            </a: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sample size was determined using the formula below (</a:t>
            </a:r>
            <a:r>
              <a:rPr lang="en-GB" sz="24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Rosner</a:t>
            </a:r>
            <a:r>
              <a:rPr lang="en-GB" sz="24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2016):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GB" sz="2000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i="1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 = </a:t>
            </a:r>
            <a:r>
              <a:rPr lang="en-US" sz="2000" i="1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sz="2000" i="1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GB" sz="2000" i="1" spc="1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lang="en-GB" sz="2000" i="1" spc="10" baseline="-250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α</a:t>
            </a:r>
            <a:r>
              <a:rPr lang="en-GB" sz="2000" i="1" spc="10" baseline="-25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/2</a:t>
            </a:r>
            <a:r>
              <a:rPr lang="en-GB" sz="2000" i="1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+Z</a:t>
            </a:r>
            <a:r>
              <a:rPr lang="en-GB" sz="2000" i="1" spc="10" baseline="-25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β</a:t>
            </a:r>
            <a:r>
              <a:rPr lang="en-GB" sz="2000" i="1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GB" sz="2000" i="1" spc="10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2000" i="1" spc="1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/(</a:t>
            </a:r>
            <a:r>
              <a:rPr lang="en-GB" sz="2000" i="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E/S(Δ))</a:t>
            </a:r>
            <a:r>
              <a:rPr lang="en-GB" sz="2000" i="1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2 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GB" sz="2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(power of 80% and a 5% level of significance)</a:t>
            </a:r>
            <a:endParaRPr lang="en-GB" sz="2000" i="1" baseline="300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2400" i="1" baseline="300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</a:pPr>
            <a:endParaRPr lang="en-GB" sz="2400" spc="-1" dirty="0" smtClean="0">
              <a:solidFill>
                <a:schemeClr val="bg2">
                  <a:lumMod val="10000"/>
                </a:schemeClr>
              </a:solidFill>
              <a:ea typeface="Microsoft YaHei"/>
            </a:endParaRPr>
          </a:p>
          <a:p>
            <a:pPr marL="2880">
              <a:buClr>
                <a:srgbClr val="00000A"/>
              </a:buClr>
            </a:pPr>
            <a:endParaRPr lang="en-GB" sz="2400" spc="-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80">
              <a:buClr>
                <a:srgbClr val="00000A"/>
              </a:buClr>
            </a:pPr>
            <a:endParaRPr lang="en-GB" sz="2400" spc="-1" dirty="0" smtClean="0">
              <a:solidFill>
                <a:srgbClr val="00000A"/>
              </a:solidFill>
              <a:ea typeface="DejaVu Sans"/>
            </a:endParaRPr>
          </a:p>
          <a:p>
            <a:pPr marL="2880">
              <a:buClr>
                <a:srgbClr val="00000A"/>
              </a:buClr>
            </a:pPr>
            <a:endParaRPr lang="en-GB" sz="2400" spc="-1" dirty="0" smtClean="0"/>
          </a:p>
          <a:p>
            <a:pPr marL="2880">
              <a:spcBef>
                <a:spcPts val="283"/>
              </a:spcBef>
              <a:spcAft>
                <a:spcPts val="283"/>
              </a:spcAft>
              <a:buClr>
                <a:srgbClr val="00000A"/>
              </a:buClr>
            </a:pPr>
            <a:endParaRPr lang="en-GB" spc="-1" dirty="0" smtClean="0">
              <a:solidFill>
                <a:srgbClr val="00000A"/>
              </a:solidFill>
              <a:ea typeface="DejaVu Sans"/>
            </a:endParaRPr>
          </a:p>
          <a:p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595274" y="1285860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616269" y="1285860"/>
            <a:ext cx="9980325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642918"/>
            <a:ext cx="10287072" cy="561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055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Methodology</a:t>
            </a:r>
            <a:endParaRPr lang="en-GB" sz="36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34578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GB" sz="18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The EFW using </a:t>
            </a:r>
            <a:r>
              <a:rPr lang="en-GB" sz="1800" spc="-1" dirty="0" err="1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Hadlock</a:t>
            </a:r>
            <a:r>
              <a:rPr lang="en-GB" sz="18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 formula, maternal and neonatal characteristics were obtained from the ROTTUS study.</a:t>
            </a:r>
          </a:p>
          <a:p>
            <a:pPr marL="34578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GB" sz="18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EFW </a:t>
            </a:r>
            <a:r>
              <a:rPr lang="en-GB" sz="1800" spc="-1" dirty="0" smtClean="0">
                <a:solidFill>
                  <a:srgbClr val="00000A"/>
                </a:solidFill>
                <a:latin typeface="Calibri" pitchFamily="34" charset="0"/>
                <a:ea typeface="DejaVu Sans"/>
                <a:cs typeface="Calibri" pitchFamily="34" charset="0"/>
              </a:rPr>
              <a:t>using IG-21 was calculated using an excel based formula</a:t>
            </a:r>
            <a:r>
              <a:rPr lang="en-GB" sz="18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GB" sz="18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Hoopmann</a:t>
            </a:r>
            <a:r>
              <a:rPr lang="en-GB" sz="18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et al., 2010) </a:t>
            </a:r>
            <a:r>
              <a:rPr lang="en-GB" sz="18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marL="802980" lvl="6" indent="-34290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None/>
            </a:pPr>
            <a:r>
              <a:rPr lang="en-GB" b="1" i="1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Log</a:t>
            </a:r>
            <a:r>
              <a:rPr lang="en-GB" b="1" i="1" baseline="-250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b="1" i="1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(EFW) = 5.084820 - 54.06633 × (AC/100)</a:t>
            </a:r>
            <a:r>
              <a:rPr lang="en-GB" b="1" i="1" baseline="300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GB" b="1" i="1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- 95.80076 × (AC/100)</a:t>
            </a:r>
            <a:r>
              <a:rPr lang="en-GB" b="1" i="1" baseline="300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GB" b="1" i="1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× log</a:t>
            </a:r>
            <a:r>
              <a:rPr lang="en-GB" b="1" i="1" baseline="-250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GB" b="1" i="1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(AC/100) + 3.136370 × (HC/100) [</a:t>
            </a:r>
            <a:r>
              <a:rPr lang="en-GB" b="1" i="1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g,cm</a:t>
            </a:r>
            <a:r>
              <a:rPr lang="en-GB" b="1" i="1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 marL="34578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endParaRPr lang="en-GB" sz="1800" dirty="0" smtClean="0">
              <a:solidFill>
                <a:srgbClr val="00000A"/>
              </a:solidFill>
              <a:latin typeface="Calibri" pitchFamily="34" charset="0"/>
              <a:cs typeface="Calibri" pitchFamily="34" charset="0"/>
            </a:endParaRPr>
          </a:p>
          <a:p>
            <a:pPr marL="345780"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Font typeface="Courier New" panose="02070309020205020404" pitchFamily="49" charset="0"/>
              <a:buChar char="o"/>
            </a:pPr>
            <a:r>
              <a:rPr lang="en-GB" sz="1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Data </a:t>
            </a:r>
            <a:r>
              <a:rPr lang="en-GB" sz="18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was input on a Microsoft Excel data collection tool and a</a:t>
            </a:r>
            <a:r>
              <a:rPr lang="en-GB" sz="1800" spc="-1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DejaVu Sans"/>
                <a:cs typeface="Calibri" pitchFamily="34" charset="0"/>
              </a:rPr>
              <a:t>nalysis done using STATA version 16 software.</a:t>
            </a:r>
          </a:p>
          <a:p>
            <a:pPr marL="1010941" lvl="5" indent="0">
              <a:lnSpc>
                <a:spcPct val="150000"/>
              </a:lnSpc>
              <a:buNone/>
            </a:pPr>
            <a:endParaRPr lang="en-GB" sz="1600" b="1" spc="-1" dirty="0" smtClean="0">
              <a:solidFill>
                <a:srgbClr val="00000A"/>
              </a:solidFill>
              <a:latin typeface="Calibri" pitchFamily="34" charset="0"/>
              <a:ea typeface="DejaVu Sans"/>
              <a:cs typeface="Calibri" pitchFamily="34" charset="0"/>
            </a:endParaRPr>
          </a:p>
          <a:p>
            <a:endParaRPr lang="en-GB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Accuracy 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of the 2 formulas was compared using: </a:t>
            </a:r>
            <a:endParaRPr lang="en-GB" sz="23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779742" lvl="1" indent="-457200">
              <a:lnSpc>
                <a:spcPct val="120000"/>
              </a:lnSpc>
              <a:buNone/>
            </a:pP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1. The mean absolute percentage error.</a:t>
            </a:r>
          </a:p>
          <a:p>
            <a:pPr marL="779742" lvl="1" indent="-457200">
              <a:lnSpc>
                <a:spcPct val="120000"/>
              </a:lnSpc>
              <a:buNone/>
            </a:pP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2. 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Receiver operating characteristics (ROC) curve analysis: The EFW </a:t>
            </a:r>
            <a:r>
              <a:rPr lang="en-GB" sz="2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centiles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were grouped into 3 categories: LGA &gt;90</a:t>
            </a:r>
            <a:r>
              <a:rPr lang="en-GB" sz="2300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centile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SGA &lt;10</a:t>
            </a:r>
            <a:r>
              <a:rPr lang="en-GB" sz="2300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centile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 Normal weight 10-90</a:t>
            </a:r>
            <a:r>
              <a:rPr lang="en-GB" sz="2300" baseline="300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300" dirty="0" err="1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centile</a:t>
            </a: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779742" lvl="1" indent="-457200">
              <a:lnSpc>
                <a:spcPct val="120000"/>
              </a:lnSpc>
              <a:buNone/>
            </a:pPr>
            <a:r>
              <a:rPr lang="en-GB" sz="2300" dirty="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3. </a:t>
            </a: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The proportion of </a:t>
            </a:r>
            <a:r>
              <a:rPr lang="en-GB" sz="23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fetuses</a:t>
            </a: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with an EFW within ±15% of </a:t>
            </a:r>
            <a:r>
              <a:rPr lang="en-GB" sz="23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birthweight</a:t>
            </a: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(used as a marker of acceptable margin of error).</a:t>
            </a:r>
          </a:p>
          <a:p>
            <a:pPr>
              <a:lnSpc>
                <a:spcPct val="120000"/>
              </a:lnSpc>
            </a:pPr>
            <a:endParaRPr lang="en-GB" sz="2300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20000"/>
              </a:lnSpc>
              <a:buFont typeface="Courier New" pitchFamily="49" charset="0"/>
              <a:buChar char="o"/>
            </a:pP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logistic regression model was constructed for the two ultrasound formulas based on EFW within ±15% of </a:t>
            </a:r>
            <a:r>
              <a:rPr lang="en-GB" sz="2300" dirty="0" err="1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birthweight</a:t>
            </a:r>
            <a:r>
              <a:rPr lang="en-GB" sz="2300" dirty="0" smtClean="0">
                <a:solidFill>
                  <a:srgbClr val="00000A"/>
                </a:solidFill>
                <a:latin typeface="Calibri" pitchFamily="34" charset="0"/>
                <a:cs typeface="Calibri" pitchFamily="34" charset="0"/>
              </a:rPr>
              <a:t> as the dependent variable,</a:t>
            </a:r>
            <a:endParaRPr lang="en-GB" sz="2300" spc="-1" dirty="0" smtClean="0">
              <a:solidFill>
                <a:schemeClr val="bg2">
                  <a:lumMod val="10000"/>
                </a:schemeClr>
              </a:solidFill>
              <a:latin typeface="Calibri" pitchFamily="34" charset="0"/>
              <a:ea typeface="DejaVu Sans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666712" y="1214422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6900" y="3505200"/>
            <a:ext cx="527884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13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96900" y="274638"/>
            <a:ext cx="5599099" cy="54864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Results</a:t>
            </a:r>
            <a:endParaRPr lang="en-US" sz="3000" b="1" dirty="0"/>
          </a:p>
        </p:txBody>
      </p:sp>
      <p:sp>
        <p:nvSpPr>
          <p:cNvPr id="8" name="Rectangle 11"/>
          <p:cNvSpPr/>
          <p:nvPr/>
        </p:nvSpPr>
        <p:spPr>
          <a:xfrm>
            <a:off x="588560" y="833853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616269" y="1285860"/>
            <a:ext cx="9980325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xmlns="" id="{FE589C6B-8B57-4245-A84D-3E9A79991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907" t="17518" r="37581" b="17126"/>
          <a:stretch/>
        </p:blipFill>
        <p:spPr>
          <a:xfrm>
            <a:off x="523836" y="1000108"/>
            <a:ext cx="8884921" cy="546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5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Results: </a:t>
            </a:r>
            <a:r>
              <a:rPr lang="en-GB" sz="3200" dirty="0" smtClean="0"/>
              <a:t>Comparison of Measures of Accuracy Using Absolute Weights</a:t>
            </a:r>
            <a:endParaRPr lang="en-GB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Hadlock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and Intergrowth-21</a:t>
            </a:r>
            <a:r>
              <a:rPr lang="en-US" sz="2400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had a MAPE of -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7.2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and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-10.1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respectively (P&lt;0.0001). 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Both formulas had the tendency to </a:t>
            </a:r>
            <a:r>
              <a:rPr lang="en-US" sz="2400" i="1" dirty="0" smtClean="0">
                <a:solidFill>
                  <a:schemeClr val="bg2">
                    <a:lumMod val="10000"/>
                  </a:schemeClr>
                </a:solidFill>
              </a:rPr>
              <a:t>underestimate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fetal weight.</a:t>
            </a:r>
          </a:p>
          <a:p>
            <a:endParaRPr lang="en-GB" dirty="0"/>
          </a:p>
        </p:txBody>
      </p:sp>
      <p:sp>
        <p:nvSpPr>
          <p:cNvPr id="8" name="Rectangle 11"/>
          <p:cNvSpPr/>
          <p:nvPr/>
        </p:nvSpPr>
        <p:spPr>
          <a:xfrm>
            <a:off x="666712" y="1500174"/>
            <a:ext cx="5357850" cy="45719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523836" y="1357298"/>
            <a:ext cx="10028256" cy="5000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6247C6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6900" y="3505200"/>
            <a:ext cx="527884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26" y="3429000"/>
            <a:ext cx="950125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21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/>
              <a:t>Results</a:t>
            </a:r>
            <a:endParaRPr lang="en-US" sz="3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AUC for </a:t>
            </a:r>
            <a:r>
              <a:rPr lang="en-US" sz="2400" dirty="0" err="1" smtClean="0">
                <a:solidFill>
                  <a:schemeClr val="bg2">
                    <a:lumMod val="10000"/>
                  </a:schemeClr>
                </a:solidFill>
              </a:rPr>
              <a:t>Hadlock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 was 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0.82092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(P=0.0393; 95% CI 0.74347-0.89838) and for Intergrowth-21</a:t>
            </a:r>
            <a:r>
              <a:rPr lang="en-US" sz="2400" baseline="30000" dirty="0" smtClean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method was  </a:t>
            </a: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0.872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(P=0.0393; 95% CI 0.80865-0.93544) .</a:t>
            </a:r>
            <a:endParaRPr lang="en-GB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en-GB" sz="2400" dirty="0"/>
          </a:p>
        </p:txBody>
      </p:sp>
      <p:sp>
        <p:nvSpPr>
          <p:cNvPr id="8" name="Rectangle 11"/>
          <p:cNvSpPr/>
          <p:nvPr/>
        </p:nvSpPr>
        <p:spPr>
          <a:xfrm>
            <a:off x="595274" y="1214422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616269" y="1285860"/>
            <a:ext cx="9980325" cy="4786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2428868"/>
            <a:ext cx="7786742" cy="39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274" y="428604"/>
            <a:ext cx="8314055" cy="598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A19C30CF-3E0A-4F35-8A4E-EDF618D790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71" t="33469" r="26973" b="4560"/>
          <a:stretch/>
        </p:blipFill>
        <p:spPr>
          <a:xfrm>
            <a:off x="666712" y="500042"/>
            <a:ext cx="8768411" cy="59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5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11"/>
          <p:cNvSpPr/>
          <p:nvPr/>
        </p:nvSpPr>
        <p:spPr>
          <a:xfrm>
            <a:off x="595274" y="1214422"/>
            <a:ext cx="3749040" cy="54864"/>
          </a:xfrm>
          <a:custGeom>
            <a:avLst/>
            <a:gdLst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3008299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  <a:gd name="connsiteX0" fmla="*/ 0 w 3008299"/>
              <a:gd name="connsiteY0" fmla="*/ 0 h 106362"/>
              <a:gd name="connsiteX1" fmla="*/ 3008299 w 3008299"/>
              <a:gd name="connsiteY1" fmla="*/ 0 h 106362"/>
              <a:gd name="connsiteX2" fmla="*/ 2903524 w 3008299"/>
              <a:gd name="connsiteY2" fmla="*/ 106362 h 106362"/>
              <a:gd name="connsiteX3" fmla="*/ 0 w 3008299"/>
              <a:gd name="connsiteY3" fmla="*/ 106362 h 106362"/>
              <a:gd name="connsiteX4" fmla="*/ 0 w 3008299"/>
              <a:gd name="connsiteY4" fmla="*/ 0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299" h="106362">
                <a:moveTo>
                  <a:pt x="0" y="0"/>
                </a:moveTo>
                <a:lnTo>
                  <a:pt x="3008299" y="0"/>
                </a:lnTo>
                <a:lnTo>
                  <a:pt x="2903524" y="106362"/>
                </a:lnTo>
                <a:lnTo>
                  <a:pt x="0" y="106362"/>
                </a:lnTo>
                <a:lnTo>
                  <a:pt x="0" y="0"/>
                </a:lnTo>
                <a:close/>
              </a:path>
            </a:pathLst>
          </a:custGeom>
          <a:solidFill>
            <a:srgbClr val="008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itle 3"/>
          <p:cNvSpPr txBox="1">
            <a:spLocks/>
          </p:cNvSpPr>
          <p:nvPr/>
        </p:nvSpPr>
        <p:spPr>
          <a:xfrm>
            <a:off x="496900" y="1214422"/>
            <a:ext cx="10028256" cy="5000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1600" dirty="0" smtClean="0">
              <a:solidFill>
                <a:srgbClr val="6247C6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96900" y="3505200"/>
            <a:ext cx="527884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843D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5274" y="285728"/>
            <a:ext cx="878687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36" y="2643182"/>
            <a:ext cx="835824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836" y="500042"/>
            <a:ext cx="8429684" cy="23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67213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Georgi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14A96289B0E418393544ADF8530F8" ma:contentTypeVersion="2" ma:contentTypeDescription="Create a new document." ma:contentTypeScope="" ma:versionID="0c4f5b938cb505bc48d66bccbc37709a">
  <xsd:schema xmlns:xsd="http://www.w3.org/2001/XMLSchema" xmlns:xs="http://www.w3.org/2001/XMLSchema" xmlns:p="http://schemas.microsoft.com/office/2006/metadata/properties" xmlns:ns1="http://schemas.microsoft.com/sharepoint/v3" xmlns:ns2="b4419758-8a30-462b-a703-e2b3e7f503de" targetNamespace="http://schemas.microsoft.com/office/2006/metadata/properties" ma:root="true" ma:fieldsID="5fe006c7ae255c140f9386cc930d6f42" ns1:_="" ns2:_="">
    <xsd:import namespace="http://schemas.microsoft.com/sharepoint/v3"/>
    <xsd:import namespace="b4419758-8a30-462b-a703-e2b3e7f503d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419758-8a30-462b-a703-e2b3e7f50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79AD94E-1E3F-43DA-8617-5B86CFC7EF3C}"/>
</file>

<file path=customXml/itemProps2.xml><?xml version="1.0" encoding="utf-8"?>
<ds:datastoreItem xmlns:ds="http://schemas.openxmlformats.org/officeDocument/2006/customXml" ds:itemID="{0B25EB46-6084-4A24-9F48-5A53F4F5AC96}"/>
</file>

<file path=customXml/itemProps3.xml><?xml version="1.0" encoding="utf-8"?>
<ds:datastoreItem xmlns:ds="http://schemas.openxmlformats.org/officeDocument/2006/customXml" ds:itemID="{8873AB12-FBC3-4716-A358-043D1CC44EE7}"/>
</file>

<file path=docProps/app.xml><?xml version="1.0" encoding="utf-8"?>
<Properties xmlns="http://schemas.openxmlformats.org/officeDocument/2006/extended-properties" xmlns:vt="http://schemas.openxmlformats.org/officeDocument/2006/docPropsVTypes">
  <TotalTime>23756</TotalTime>
  <Words>1476</Words>
  <Application>Microsoft Office PowerPoint</Application>
  <PresentationFormat>Custom</PresentationFormat>
  <Paragraphs>114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 COMPARISON OF INTERGROWTH-21ST FORMULA TO HADLOCK METHOD OF ESTIMATING FETAL WEIGHT IN LOW-RISK PREGNANCIES </vt:lpstr>
      <vt:lpstr>Background</vt:lpstr>
      <vt:lpstr>Slide 3</vt:lpstr>
      <vt:lpstr>Methodology</vt:lpstr>
      <vt:lpstr>Methodology</vt:lpstr>
      <vt:lpstr>Results</vt:lpstr>
      <vt:lpstr>Results: Comparison of Measures of Accuracy Using Absolute Weights</vt:lpstr>
      <vt:lpstr>Results</vt:lpstr>
      <vt:lpstr>Slide 9</vt:lpstr>
      <vt:lpstr>Discussion</vt:lpstr>
      <vt:lpstr>Discussion</vt:lpstr>
      <vt:lpstr>Slide 12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Winnie Munene</dc:creator>
  <cp:lastModifiedBy>EN</cp:lastModifiedBy>
  <cp:revision>2517</cp:revision>
  <dcterms:created xsi:type="dcterms:W3CDTF">2009-03-05T09:59:28Z</dcterms:created>
  <dcterms:modified xsi:type="dcterms:W3CDTF">2021-11-24T07:38:40Z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0x010100FAE14A96289B0E418393544ADF8530F8</vt:lpwstr>
  </property>
</Properties>
</file>