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68" r:id="rId6"/>
    <p:sldId id="269" r:id="rId7"/>
    <p:sldId id="270" r:id="rId8"/>
    <p:sldId id="271" r:id="rId9"/>
    <p:sldId id="282" r:id="rId10"/>
    <p:sldId id="284" r:id="rId11"/>
    <p:sldId id="280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D68"/>
    <a:srgbClr val="00843D"/>
    <a:srgbClr val="0C92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667000"/>
            <a:ext cx="12192000" cy="2164206"/>
          </a:xfrm>
          <a:prstGeom prst="rect">
            <a:avLst/>
          </a:prstGeom>
          <a:solidFill>
            <a:srgbClr val="369D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6" t="18045" r="10695" b="18797"/>
          <a:stretch/>
        </p:blipFill>
        <p:spPr>
          <a:xfrm>
            <a:off x="4648200" y="381000"/>
            <a:ext cx="2895601" cy="1600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2209800" y="3014091"/>
            <a:ext cx="7772400" cy="1470025"/>
          </a:xfrm>
        </p:spPr>
        <p:txBody>
          <a:bodyPr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79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593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67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29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9466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54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000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7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9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932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8158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542331"/>
            <a:ext cx="10579814" cy="152399"/>
          </a:xfrm>
          <a:prstGeom prst="rect">
            <a:avLst/>
          </a:prstGeom>
          <a:solidFill>
            <a:srgbClr val="369D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7620" y="6542331"/>
            <a:ext cx="754380" cy="152399"/>
          </a:xfrm>
          <a:prstGeom prst="rect">
            <a:avLst/>
          </a:prstGeom>
          <a:solidFill>
            <a:srgbClr val="369D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3466" y="6542331"/>
            <a:ext cx="668026" cy="15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71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843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35973" y="2521973"/>
            <a:ext cx="11842955" cy="3982066"/>
          </a:xfrm>
        </p:spPr>
        <p:txBody>
          <a:bodyPr/>
          <a:lstStyle/>
          <a:p>
            <a:pPr lvl="0" algn="ctr">
              <a:spcBef>
                <a:spcPts val="1000"/>
              </a:spcBef>
            </a:pPr>
            <a:r>
              <a:rPr lang="en-US" sz="3600" b="1" dirty="0">
                <a:solidFill>
                  <a:prstClr val="black"/>
                </a:solidFill>
                <a:latin typeface="Franklin Gothic Medium"/>
                <a:ea typeface="ＭＳ Ｐゴシック" charset="-128"/>
              </a:rPr>
              <a:t>Preadmission Testing for SARS COV-2 as a Screening Strategy for COVID-19: A Retrospective Chart Review of Patients Admitted at a tertiary teaching and referral </a:t>
            </a:r>
            <a:r>
              <a:rPr lang="en-US" sz="3600" b="1" dirty="0" smtClean="0">
                <a:solidFill>
                  <a:prstClr val="black"/>
                </a:solidFill>
                <a:latin typeface="Franklin Gothic Medium"/>
                <a:ea typeface="ＭＳ Ｐゴシック" charset="-128"/>
              </a:rPr>
              <a:t>hospital</a:t>
            </a:r>
            <a:br>
              <a:rPr lang="en-US" sz="3600" b="1" dirty="0" smtClean="0">
                <a:solidFill>
                  <a:prstClr val="black"/>
                </a:solidFill>
                <a:latin typeface="Franklin Gothic Medium"/>
                <a:ea typeface="ＭＳ Ｐゴシック" charset="-128"/>
              </a:rPr>
            </a:br>
            <a:r>
              <a:rPr lang="en-US" sz="3600" dirty="0">
                <a:solidFill>
                  <a:prstClr val="black"/>
                </a:solidFill>
                <a:latin typeface="Franklin Gothic Medium"/>
                <a:ea typeface="ＭＳ Ｐゴシック" charset="-12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Franklin Gothic Medium"/>
                <a:ea typeface="ＭＳ Ｐゴシック" charset="-128"/>
              </a:rPr>
            </a:br>
            <a:r>
              <a:rPr lang="en-US" sz="2400" b="1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t>David Echesa Odada</a:t>
            </a:r>
            <a:r>
              <a:rPr lang="en-US" sz="2400" b="1" baseline="300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t>1</a:t>
            </a:r>
            <a:r>
              <a:rPr lang="en-US" sz="2400" b="1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t>, James Ndai</a:t>
            </a:r>
            <a:r>
              <a:rPr lang="en-US" sz="2400" b="1" baseline="300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t>1</a:t>
            </a:r>
            <a:r>
              <a:rPr lang="en-US" sz="2400" b="1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t>, Jemimah Kimeu</a:t>
            </a:r>
            <a:r>
              <a:rPr lang="en-US" sz="2400" b="1" baseline="300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t>1</a:t>
            </a:r>
            <a:r>
              <a:rPr lang="en-US" sz="2400" b="1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t>, Jasmit Shah</a:t>
            </a:r>
            <a:r>
              <a:rPr lang="en-US" sz="2400" b="1" baseline="300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t>2</a:t>
            </a:r>
            <a:r>
              <a:rPr lang="en-US" sz="2400" b="1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t>, Reena Shah	</a:t>
            </a:r>
            <a:r>
              <a:rPr lang="en-US" sz="2400" b="1" baseline="300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t>2</a:t>
            </a:r>
            <a:r>
              <a:rPr lang="en-US" sz="24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t/>
            </a:r>
            <a:br>
              <a:rPr lang="en-US" sz="24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</a:br>
            <a:endParaRPr lang="en-US" dirty="0"/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86885D41-6C4D-8D4C-A0EE-ED60AB494F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367"/>
          <a:stretch/>
        </p:blipFill>
        <p:spPr>
          <a:xfrm>
            <a:off x="8598310" y="427704"/>
            <a:ext cx="1415846" cy="122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64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COVID-19 </a:t>
            </a:r>
            <a:r>
              <a:rPr lang="en-US" dirty="0"/>
              <a:t>pandemic </a:t>
            </a:r>
            <a:r>
              <a:rPr lang="en-US" dirty="0" smtClean="0"/>
              <a:t>since </a:t>
            </a:r>
            <a:r>
              <a:rPr lang="en-US" dirty="0"/>
              <a:t>March </a:t>
            </a:r>
            <a:r>
              <a:rPr lang="en-US" dirty="0" smtClean="0"/>
              <a:t>2020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Challenges in prevention and control of COVID-19 transmission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Asymptomatic transmission of COVID-19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Evaluating mandatory preadmission </a:t>
            </a:r>
            <a:r>
              <a:rPr lang="en-US" dirty="0"/>
              <a:t>testing of COVID-19 </a:t>
            </a:r>
          </a:p>
        </p:txBody>
      </p:sp>
    </p:spTree>
    <p:extLst>
      <p:ext uri="{BB962C8B-B14F-4D97-AF65-F5344CB8AC3E}">
        <p14:creationId xmlns:p14="http://schemas.microsoft.com/office/powerpoint/2010/main" val="18470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90688"/>
            <a:ext cx="11183007" cy="42529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A descriptive </a:t>
            </a:r>
            <a:r>
              <a:rPr lang="en-US" sz="3200" dirty="0"/>
              <a:t>retrospective chart review </a:t>
            </a:r>
            <a:endParaRPr lang="en-US" sz="3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Assess </a:t>
            </a:r>
            <a:r>
              <a:rPr lang="en-US" sz="2800" dirty="0"/>
              <a:t>the prevalence of incidental SARS </a:t>
            </a:r>
            <a:r>
              <a:rPr lang="en-US" sz="2800" dirty="0" smtClean="0"/>
              <a:t>COV-2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Describe symptom </a:t>
            </a:r>
            <a:r>
              <a:rPr lang="en-US" sz="2800" dirty="0" smtClean="0"/>
              <a:t>presentation </a:t>
            </a:r>
            <a:r>
              <a:rPr lang="en-US" sz="2800" dirty="0"/>
              <a:t>of patients with positive preadmission COVID-19 </a:t>
            </a:r>
            <a:r>
              <a:rPr lang="en-US" sz="2800" dirty="0" smtClean="0"/>
              <a:t>results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Explore effects on care </a:t>
            </a:r>
            <a:r>
              <a:rPr lang="en-US" sz="2800" dirty="0"/>
              <a:t>incidental COVID-19 </a:t>
            </a:r>
            <a:r>
              <a:rPr lang="en-US" sz="2800" dirty="0" smtClean="0"/>
              <a:t>has on patients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7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0359"/>
            <a:ext cx="10972800" cy="804041"/>
          </a:xfrm>
        </p:spPr>
        <p:txBody>
          <a:bodyPr/>
          <a:lstStyle/>
          <a:p>
            <a:r>
              <a:rPr lang="en-US" dirty="0"/>
              <a:t>Methodology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804041"/>
            <a:ext cx="10972800" cy="568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64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COVID-19 prevalence rate of 10.9</a:t>
            </a:r>
            <a:r>
              <a:rPr lang="en-GB" dirty="0" smtClean="0"/>
              <a:t>%(961/8837) at admission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Rate of Incidental </a:t>
            </a:r>
            <a:r>
              <a:rPr lang="en-GB" dirty="0"/>
              <a:t>positive tests was </a:t>
            </a:r>
            <a:r>
              <a:rPr lang="en-GB" dirty="0" smtClean="0"/>
              <a:t>14</a:t>
            </a:r>
            <a:r>
              <a:rPr lang="en-GB" dirty="0"/>
              <a:t>% (138/961</a:t>
            </a:r>
            <a:r>
              <a:rPr lang="en-GB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Patients with Incidental COVID-19 had a significant low mean age (40 years) compared with the overall COVID-19 mean age (52 years)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Female gender and age range 31 years to 60 years have higher odds of incidental COVID-19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Incidental COVID-19 affected patients plan of care 21.7% (30/138)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97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2233"/>
            <a:ext cx="10515600" cy="1238866"/>
          </a:xfrm>
        </p:spPr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199" y="1401098"/>
            <a:ext cx="5665839" cy="3775587"/>
          </a:xfrm>
          <a:prstGeom prst="rect">
            <a:avLst/>
          </a:prstGeom>
        </p:spPr>
      </p:pic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36774" y="1401098"/>
            <a:ext cx="5555226" cy="423498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19800" y="5636083"/>
            <a:ext cx="54656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Association of age by gender and incidental COVID-19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5636083"/>
            <a:ext cx="4211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Age and Gender Admission Distribution</a:t>
            </a:r>
          </a:p>
        </p:txBody>
      </p:sp>
    </p:spTree>
    <p:extLst>
      <p:ext uri="{BB962C8B-B14F-4D97-AF65-F5344CB8AC3E}">
        <p14:creationId xmlns:p14="http://schemas.microsoft.com/office/powerpoint/2010/main" val="24397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0216"/>
          </a:xfrm>
        </p:spPr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124" y="1690688"/>
            <a:ext cx="10188676" cy="447234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15149" y="5793702"/>
            <a:ext cx="6391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Association of COVID-19 with symptom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39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5469"/>
          </a:xfrm>
        </p:spPr>
        <p:txBody>
          <a:bodyPr>
            <a:normAutofit/>
          </a:bodyPr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9929" y="1570001"/>
            <a:ext cx="10515600" cy="390165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8200" y="5863082"/>
            <a:ext cx="85417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Binary logistic regression model for age categories and gender as the predictor for incidental COVID-19.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3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Double figure prevalence rate of COVID-19 supports rationale for containment measures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Pre-admission </a:t>
            </a:r>
            <a:r>
              <a:rPr lang="en-US" dirty="0"/>
              <a:t>COVID-19 testing </a:t>
            </a:r>
            <a:r>
              <a:rPr lang="en-US" dirty="0" smtClean="0"/>
              <a:t>is an effective strategy of controlling COVID-19 transmission in hospitalized patients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Patient care planning and preparation should consider possibilities </a:t>
            </a:r>
            <a:r>
              <a:rPr lang="en-US" dirty="0"/>
              <a:t>of </a:t>
            </a:r>
            <a:r>
              <a:rPr lang="en-US" dirty="0" smtClean="0"/>
              <a:t>incidental </a:t>
            </a:r>
            <a:r>
              <a:rPr lang="en-US" dirty="0"/>
              <a:t>COVID-19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23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Aku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E14A96289B0E418393544ADF8530F8" ma:contentTypeVersion="2" ma:contentTypeDescription="Create a new document." ma:contentTypeScope="" ma:versionID="0c4f5b938cb505bc48d66bccbc37709a">
  <xsd:schema xmlns:xsd="http://www.w3.org/2001/XMLSchema" xmlns:xs="http://www.w3.org/2001/XMLSchema" xmlns:p="http://schemas.microsoft.com/office/2006/metadata/properties" xmlns:ns1="http://schemas.microsoft.com/sharepoint/v3" xmlns:ns2="b4419758-8a30-462b-a703-e2b3e7f503de" targetNamespace="http://schemas.microsoft.com/office/2006/metadata/properties" ma:root="true" ma:fieldsID="5fe006c7ae255c140f9386cc930d6f42" ns1:_="" ns2:_="">
    <xsd:import namespace="http://schemas.microsoft.com/sharepoint/v3"/>
    <xsd:import namespace="b4419758-8a30-462b-a703-e2b3e7f503d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419758-8a30-462b-a703-e2b3e7f503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DF1D9C-F218-4E6C-A4A0-EF651C655D5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68ad8a92-5577-4143-ad86-febd52aa091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7BA3C7F-AE72-4D57-8923-87F79F0CCD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37F259-1D28-4550-98D0-0D6E4F061E33}"/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233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Franklin Gothic Medium</vt:lpstr>
      <vt:lpstr>Georgia</vt:lpstr>
      <vt:lpstr>Wingdings</vt:lpstr>
      <vt:lpstr>Office Theme</vt:lpstr>
      <vt:lpstr>Preadmission Testing for SARS COV-2 as a Screening Strategy for COVID-19: A Retrospective Chart Review of Patients Admitted at a tertiary teaching and referral hospital  David Echesa Odada1, James Ndai1, Jemimah Kimeu1, Jasmit Shah2, Reena Shah 2 </vt:lpstr>
      <vt:lpstr>Introduction</vt:lpstr>
      <vt:lpstr>Methodology</vt:lpstr>
      <vt:lpstr>Methodology</vt:lpstr>
      <vt:lpstr>Findings</vt:lpstr>
      <vt:lpstr>Findings</vt:lpstr>
      <vt:lpstr>Findings</vt:lpstr>
      <vt:lpstr>Findings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volunteer.pa</dc:creator>
  <cp:lastModifiedBy>david.odada</cp:lastModifiedBy>
  <cp:revision>21</cp:revision>
  <dcterms:created xsi:type="dcterms:W3CDTF">2018-09-18T06:29:16Z</dcterms:created>
  <dcterms:modified xsi:type="dcterms:W3CDTF">2021-11-24T12:40:45Z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0x010100FAE14A96289B0E418393544ADF8530F8</vt:lpwstr>
  </property>
</Properties>
</file>