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9"/>
  </p:notesMasterIdLst>
  <p:sldIdLst>
    <p:sldId id="1219" r:id="rId6"/>
    <p:sldId id="1178" r:id="rId7"/>
    <p:sldId id="1194" r:id="rId8"/>
    <p:sldId id="256" r:id="rId9"/>
    <p:sldId id="592" r:id="rId10"/>
    <p:sldId id="588" r:id="rId11"/>
    <p:sldId id="589" r:id="rId12"/>
    <p:sldId id="590" r:id="rId13"/>
    <p:sldId id="591" r:id="rId14"/>
    <p:sldId id="1221" r:id="rId15"/>
    <p:sldId id="1222" r:id="rId16"/>
    <p:sldId id="1223" r:id="rId17"/>
    <p:sldId id="1224" r:id="rId18"/>
  </p:sldIdLst>
  <p:sldSz cx="9144000" cy="5143500" type="screen16x9"/>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DFFE54-C661-5CCE-324A-281D5D6938BF}" name="marleen.temmerman" initials="m" userId="S::marleen.temmerman@aku.edu::036ecea2-cdc1-42c9-aee3-2dca21be2f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41B4B7"/>
    <a:srgbClr val="BF7239"/>
    <a:srgbClr val="F8F200"/>
    <a:srgbClr val="990033"/>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79974" autoAdjust="0"/>
  </p:normalViewPr>
  <p:slideViewPr>
    <p:cSldViewPr snapToGrid="0" snapToObjects="1">
      <p:cViewPr varScale="1">
        <p:scale>
          <a:sx n="73" d="100"/>
          <a:sy n="73" d="100"/>
        </p:scale>
        <p:origin x="1056" y="40"/>
      </p:cViewPr>
      <p:guideLst>
        <p:guide orient="horz" pos="1620"/>
        <p:guide pos="2880"/>
      </p:guideLst>
    </p:cSldViewPr>
  </p:slideViewPr>
  <p:notesTextViewPr>
    <p:cViewPr>
      <p:scale>
        <a:sx n="100" d="100"/>
        <a:sy n="100" d="100"/>
      </p:scale>
      <p:origin x="0" y="0"/>
    </p:cViewPr>
  </p:notesTextViewPr>
  <p:sorterViewPr>
    <p:cViewPr>
      <p:scale>
        <a:sx n="90" d="100"/>
        <a:sy n="90" d="100"/>
      </p:scale>
      <p:origin x="0" y="-86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57" Type="http://schemas.microsoft.com/office/2018/10/relationships/authors" Target="author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fi-FI"/>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F5610468-4661-450C-9309-33CF89E7E02C}" type="datetimeFigureOut">
              <a:rPr lang="fi-FI" smtClean="0"/>
              <a:t>18.9.2023</a:t>
            </a:fld>
            <a:endParaRPr lang="fi-FI"/>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fi-FI"/>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fi-FI"/>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8C9B6599-EC24-4702-8203-30B20F8CD4BA}" type="slidenum">
              <a:rPr lang="fi-FI" smtClean="0"/>
              <a:t>‹#›</a:t>
            </a:fld>
            <a:endParaRPr lang="fi-FI"/>
          </a:p>
        </p:txBody>
      </p:sp>
    </p:spTree>
    <p:extLst>
      <p:ext uri="{BB962C8B-B14F-4D97-AF65-F5344CB8AC3E}">
        <p14:creationId xmlns:p14="http://schemas.microsoft.com/office/powerpoint/2010/main" val="3807027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Objective:</a:t>
            </a:r>
            <a:r>
              <a:rPr lang="en-US" baseline="0" dirty="0" smtClean="0"/>
              <a:t>  launch the Series in this region and gather you all – important stakeholders – together to generate discussion, debate and agree on a roadmap to tackle SVNs in our region – concrete actions!</a:t>
            </a:r>
            <a:endParaRPr lang="en-US" dirty="0"/>
          </a:p>
        </p:txBody>
      </p:sp>
      <p:sp>
        <p:nvSpPr>
          <p:cNvPr id="4" name="Slide Number Placeholder 3"/>
          <p:cNvSpPr>
            <a:spLocks noGrp="1"/>
          </p:cNvSpPr>
          <p:nvPr>
            <p:ph type="sldNum" sz="quarter" idx="10"/>
          </p:nvPr>
        </p:nvSpPr>
        <p:spPr/>
        <p:txBody>
          <a:bodyPr/>
          <a:lstStyle/>
          <a:p>
            <a:fld id="{8C9B6599-EC24-4702-8203-30B20F8CD4BA}" type="slidenum">
              <a:rPr lang="fi-FI" smtClean="0"/>
              <a:t>1</a:t>
            </a:fld>
            <a:endParaRPr lang="fi-FI"/>
          </a:p>
        </p:txBody>
      </p:sp>
    </p:spTree>
    <p:extLst>
      <p:ext uri="{BB962C8B-B14F-4D97-AF65-F5344CB8AC3E}">
        <p14:creationId xmlns:p14="http://schemas.microsoft.com/office/powerpoint/2010/main" val="3446940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2400" dirty="0" smtClean="0"/>
              <a:t>WHO </a:t>
            </a:r>
            <a:r>
              <a:rPr lang="en-ZA" sz="2400" dirty="0" smtClean="0">
                <a:latin typeface="ScalaLancetPro"/>
              </a:rPr>
              <a:t>recommends eight scheduled antenatal contacts</a:t>
            </a:r>
          </a:p>
          <a:p>
            <a:r>
              <a:rPr lang="en-ZA" sz="2400" dirty="0" smtClean="0">
                <a:latin typeface="ScalaLancetPro"/>
              </a:rPr>
              <a:t>This includes routine early ultrasound examination </a:t>
            </a:r>
          </a:p>
          <a:p>
            <a:r>
              <a:rPr lang="en-ZA" sz="2400" dirty="0" smtClean="0">
                <a:latin typeface="ScalaLancetPro"/>
              </a:rPr>
              <a:t>We systematically searched for systematic reviews of interventions:</a:t>
            </a:r>
          </a:p>
          <a:p>
            <a:pPr lvl="1"/>
            <a:r>
              <a:rPr lang="en-ZA" sz="2000" dirty="0" smtClean="0">
                <a:latin typeface="ScalaLancetPro"/>
              </a:rPr>
              <a:t>reducing preterm, SGA, or LBW births, </a:t>
            </a:r>
          </a:p>
          <a:p>
            <a:pPr lvl="1"/>
            <a:r>
              <a:rPr lang="en-ZA" sz="2000" dirty="0" smtClean="0">
                <a:latin typeface="ScalaLancetPro"/>
              </a:rPr>
              <a:t>reducing associated poor outcomes</a:t>
            </a:r>
          </a:p>
          <a:p>
            <a:r>
              <a:rPr lang="en-ZA" sz="2400" dirty="0" smtClean="0">
                <a:latin typeface="ScalaLancetPro"/>
              </a:rPr>
              <a:t>We used the Lives Saved Tool (</a:t>
            </a:r>
            <a:r>
              <a:rPr lang="en-ZA" sz="2400" dirty="0" err="1" smtClean="0">
                <a:latin typeface="ScalaLancetPro"/>
              </a:rPr>
              <a:t>LiST</a:t>
            </a:r>
            <a:r>
              <a:rPr lang="en-ZA" sz="2400" dirty="0" smtClean="0">
                <a:latin typeface="ScalaLancetPro"/>
              </a:rPr>
              <a:t>) to estimate the effect on health outcomes, of increased intervention coverage</a:t>
            </a:r>
            <a:endParaRPr lang="en-ZA" sz="2400" dirty="0"/>
          </a:p>
        </p:txBody>
      </p:sp>
      <p:sp>
        <p:nvSpPr>
          <p:cNvPr id="4" name="Slide Number Placeholder 3"/>
          <p:cNvSpPr>
            <a:spLocks noGrp="1"/>
          </p:cNvSpPr>
          <p:nvPr>
            <p:ph type="sldNum" sz="quarter" idx="5"/>
          </p:nvPr>
        </p:nvSpPr>
        <p:spPr/>
        <p:txBody>
          <a:bodyPr/>
          <a:lstStyle/>
          <a:p>
            <a:fld id="{8C9B6599-EC24-4702-8203-30B20F8CD4BA}" type="slidenum">
              <a:rPr lang="fi-FI" smtClean="0"/>
              <a:t>10</a:t>
            </a:fld>
            <a:endParaRPr lang="fi-FI"/>
          </a:p>
        </p:txBody>
      </p:sp>
    </p:spTree>
    <p:extLst>
      <p:ext uri="{BB962C8B-B14F-4D97-AF65-F5344CB8AC3E}">
        <p14:creationId xmlns:p14="http://schemas.microsoft.com/office/powerpoint/2010/main" val="287780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8C9B6599-EC24-4702-8203-30B20F8CD4BA}" type="slidenum">
              <a:rPr lang="fi-FI" smtClean="0"/>
              <a:t>11</a:t>
            </a:fld>
            <a:endParaRPr lang="fi-FI"/>
          </a:p>
        </p:txBody>
      </p:sp>
    </p:spTree>
    <p:extLst>
      <p:ext uri="{BB962C8B-B14F-4D97-AF65-F5344CB8AC3E}">
        <p14:creationId xmlns:p14="http://schemas.microsoft.com/office/powerpoint/2010/main" val="1540189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Scaling</a:t>
            </a:r>
            <a:r>
              <a:rPr lang="fi-FI" baseline="0" dirty="0" smtClean="0"/>
              <a:t> up $1.1 billion a </a:t>
            </a:r>
            <a:r>
              <a:rPr lang="fi-FI" baseline="0" dirty="0" smtClean="0"/>
              <a:t>year</a:t>
            </a:r>
          </a:p>
          <a:p>
            <a:r>
              <a:rPr lang="en-US" sz="1200" b="0" i="0" kern="1200" dirty="0" smtClean="0">
                <a:solidFill>
                  <a:schemeClr val="tx1"/>
                </a:solidFill>
                <a:effectLst/>
                <a:latin typeface="+mn-lt"/>
                <a:ea typeface="+mn-ea"/>
                <a:cs typeface="+mn-cs"/>
              </a:rPr>
              <a:t>Eight low-cost and easily implementable proven interventions for pregnant women in 81 low- and middle-income countries (LMICs) could prevent an estimated </a:t>
            </a:r>
            <a:r>
              <a:rPr lang="en-US" sz="1200" b="1" i="0" kern="1200" dirty="0" smtClean="0">
                <a:solidFill>
                  <a:schemeClr val="tx1"/>
                </a:solidFill>
                <a:effectLst/>
                <a:latin typeface="+mn-lt"/>
                <a:ea typeface="+mn-ea"/>
                <a:cs typeface="+mn-cs"/>
              </a:rPr>
              <a:t>566,000 stillbirths and 5.2 million babies </a:t>
            </a:r>
            <a:r>
              <a:rPr lang="en-US" sz="1200" b="0" i="0" kern="1200" dirty="0" smtClean="0">
                <a:solidFill>
                  <a:schemeClr val="tx1"/>
                </a:solidFill>
                <a:effectLst/>
                <a:latin typeface="+mn-lt"/>
                <a:ea typeface="+mn-ea"/>
                <a:cs typeface="+mn-cs"/>
              </a:rPr>
              <a:t>a year from being born preterm or small for gestational age—some with low birth weight—the impacts of which would also affect long-term health and economic output, says a new four-paper Series published in </a:t>
            </a:r>
            <a:r>
              <a:rPr lang="en-US" sz="1200" b="0" i="1" kern="1200" dirty="0" smtClean="0">
                <a:solidFill>
                  <a:schemeClr val="tx1"/>
                </a:solidFill>
                <a:effectLst/>
                <a:latin typeface="+mn-lt"/>
                <a:ea typeface="+mn-ea"/>
                <a:cs typeface="+mn-cs"/>
              </a:rPr>
              <a:t>The Lancet</a:t>
            </a:r>
            <a:r>
              <a:rPr lang="en-US" sz="1200" b="0" i="0" kern="1200" dirty="0" smtClean="0">
                <a:solidFill>
                  <a:schemeClr val="tx1"/>
                </a:solidFill>
                <a:effectLst/>
                <a:latin typeface="+mn-lt"/>
                <a:ea typeface="+mn-ea"/>
                <a:cs typeface="+mn-cs"/>
              </a:rPr>
              <a:t>.</a:t>
            </a:r>
            <a:endParaRPr lang="fi-FI" dirty="0"/>
          </a:p>
        </p:txBody>
      </p:sp>
      <p:sp>
        <p:nvSpPr>
          <p:cNvPr id="4" name="Slide Number Placeholder 3"/>
          <p:cNvSpPr>
            <a:spLocks noGrp="1"/>
          </p:cNvSpPr>
          <p:nvPr>
            <p:ph type="sldNum" sz="quarter" idx="5"/>
          </p:nvPr>
        </p:nvSpPr>
        <p:spPr/>
        <p:txBody>
          <a:bodyPr/>
          <a:lstStyle/>
          <a:p>
            <a:fld id="{8C9B6599-EC24-4702-8203-30B20F8CD4BA}" type="slidenum">
              <a:rPr lang="fi-FI" smtClean="0"/>
              <a:t>12</a:t>
            </a:fld>
            <a:endParaRPr lang="fi-FI"/>
          </a:p>
        </p:txBody>
      </p:sp>
    </p:spTree>
    <p:extLst>
      <p:ext uri="{BB962C8B-B14F-4D97-AF65-F5344CB8AC3E}">
        <p14:creationId xmlns:p14="http://schemas.microsoft.com/office/powerpoint/2010/main" val="3214223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8C9B6599-EC24-4702-8203-30B20F8CD4BA}" type="slidenum">
              <a:rPr lang="fi-FI" smtClean="0"/>
              <a:t>13</a:t>
            </a:fld>
            <a:endParaRPr lang="fi-FI"/>
          </a:p>
        </p:txBody>
      </p:sp>
    </p:spTree>
    <p:extLst>
      <p:ext uri="{BB962C8B-B14F-4D97-AF65-F5344CB8AC3E}">
        <p14:creationId xmlns:p14="http://schemas.microsoft.com/office/powerpoint/2010/main" val="324792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8C9B6599-EC24-4702-8203-30B20F8CD4BA}" type="slidenum">
              <a:rPr lang="fi-FI" smtClean="0"/>
              <a:t>2</a:t>
            </a:fld>
            <a:endParaRPr lang="fi-FI"/>
          </a:p>
        </p:txBody>
      </p:sp>
    </p:spTree>
    <p:extLst>
      <p:ext uri="{BB962C8B-B14F-4D97-AF65-F5344CB8AC3E}">
        <p14:creationId xmlns:p14="http://schemas.microsoft.com/office/powerpoint/2010/main" val="2665137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8C9B6599-EC24-4702-8203-30B20F8CD4BA}" type="slidenum">
              <a:rPr lang="fi-FI" smtClean="0"/>
              <a:t>3</a:t>
            </a:fld>
            <a:endParaRPr lang="fi-FI"/>
          </a:p>
        </p:txBody>
      </p:sp>
    </p:spTree>
    <p:extLst>
      <p:ext uri="{BB962C8B-B14F-4D97-AF65-F5344CB8AC3E}">
        <p14:creationId xmlns:p14="http://schemas.microsoft.com/office/powerpoint/2010/main" val="1699531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8C9B6599-EC24-4702-8203-30B20F8CD4BA}" type="slidenum">
              <a:rPr lang="fi-FI" smtClean="0"/>
              <a:t>4</a:t>
            </a:fld>
            <a:endParaRPr lang="fi-FI"/>
          </a:p>
        </p:txBody>
      </p:sp>
    </p:spTree>
    <p:extLst>
      <p:ext uri="{BB962C8B-B14F-4D97-AF65-F5344CB8AC3E}">
        <p14:creationId xmlns:p14="http://schemas.microsoft.com/office/powerpoint/2010/main" val="2997157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baseline="0" dirty="0" smtClean="0"/>
              <a:t>Evolved over last century as technology and knowledge progressed, each used for varying purposes e.g. LBW epidemiology/PH reasons, preterm clinicians, SGA nutritionists</a:t>
            </a:r>
            <a:r>
              <a:rPr lang="fi-FI" baseline="0" dirty="0" smtClean="0"/>
              <a:t>. </a:t>
            </a:r>
            <a:r>
              <a:rPr lang="en-US" dirty="0" smtClean="0"/>
              <a:t>The dichotomous classification of LBW at 2500 g is not granular enough to understand the continuous gradients of risk for vulnerability. </a:t>
            </a:r>
            <a:endParaRPr lang="fi-FI" baseline="0" dirty="0" smtClean="0"/>
          </a:p>
          <a:p>
            <a:pPr marL="171450" indent="-171450">
              <a:buFont typeface="Arial" panose="020B0604020202020204" pitchFamily="34" charset="0"/>
              <a:buChar char="•"/>
            </a:pPr>
            <a:r>
              <a:rPr lang="en-US" dirty="0" smtClean="0"/>
              <a:t>First, the definitions convey different types of information: preterm birth and SGA indicate processes that lead to newborn vulnerability, whereas LBW indicates only small birth size, with no reference to its determinants. Importantly, the use of multiple definitions makes it difficult to establish the total burden of the small newborn problem, since each definition is incomplete. </a:t>
            </a:r>
            <a:endParaRPr lang="fi-FI" baseline="0" dirty="0" smtClean="0"/>
          </a:p>
          <a:p>
            <a:pPr marL="171450" indent="-171450">
              <a:buFont typeface="Arial" panose="020B0604020202020204" pitchFamily="34" charset="0"/>
              <a:buChar char="•"/>
            </a:pPr>
            <a:r>
              <a:rPr lang="fi-FI" dirty="0" smtClean="0"/>
              <a:t>Unite the three constructs</a:t>
            </a:r>
            <a:r>
              <a:rPr lang="fi-FI" baseline="0" dirty="0" smtClean="0"/>
              <a:t> into one</a:t>
            </a:r>
          </a:p>
          <a:p>
            <a:endParaRPr lang="fi-FI" baseline="0" dirty="0" smtClean="0"/>
          </a:p>
          <a:p>
            <a:r>
              <a:rPr lang="en-US" dirty="0" smtClean="0"/>
              <a:t>Our definition of small vulnerable newborn includes all live newborns who are preterm (born before 37 completed weeks of gestation), are small for gestational age at birth (birthweight below the 10th centile of the recommended international, sex-specific birthweight for gestational age standard), or have low birthweight (LBW; </a:t>
            </a:r>
            <a:endParaRPr lang="fi-FI" dirty="0"/>
          </a:p>
        </p:txBody>
      </p:sp>
      <p:sp>
        <p:nvSpPr>
          <p:cNvPr id="4" name="Slide Number Placeholder 3"/>
          <p:cNvSpPr>
            <a:spLocks noGrp="1"/>
          </p:cNvSpPr>
          <p:nvPr>
            <p:ph type="sldNum" sz="quarter" idx="5"/>
          </p:nvPr>
        </p:nvSpPr>
        <p:spPr/>
        <p:txBody>
          <a:bodyPr/>
          <a:lstStyle/>
          <a:p>
            <a:fld id="{8C9B6599-EC24-4702-8203-30B20F8CD4BA}" type="slidenum">
              <a:rPr lang="fi-FI" smtClean="0"/>
              <a:t>5</a:t>
            </a:fld>
            <a:endParaRPr lang="fi-FI"/>
          </a:p>
        </p:txBody>
      </p:sp>
    </p:spTree>
    <p:extLst>
      <p:ext uri="{BB962C8B-B14F-4D97-AF65-F5344CB8AC3E}">
        <p14:creationId xmlns:p14="http://schemas.microsoft.com/office/powerpoint/2010/main" val="3622987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present, approximately 20 million infants are born with LBW each year, with little decline overall in the past 20 years. In absolute numbers, there has been a small reduction in southern Asia and an increase in sub-Saharan Africa, but these changes reflect mostly trends in the numbers of livebirths, rather than changes in LBW prevalence.</a:t>
            </a:r>
          </a:p>
          <a:p>
            <a:r>
              <a:rPr lang="en-US" dirty="0" smtClean="0"/>
              <a:t>1990 World Summit for Children - reduction of the prevalence of low birthweight (LBW) to less than 10% was defined as a key nutritional goal</a:t>
            </a:r>
          </a:p>
          <a:p>
            <a:r>
              <a:rPr lang="en-US" dirty="0" smtClean="0"/>
              <a:t>World Health Assembly (WHA) set the reduction of LBW prevalence by 30% between 2010 and 2030 as a global nutrition target.</a:t>
            </a:r>
          </a:p>
          <a:p>
            <a:r>
              <a:rPr lang="en-US" dirty="0" smtClean="0"/>
              <a:t>WHO</a:t>
            </a:r>
            <a:r>
              <a:rPr lang="en-US" baseline="0" dirty="0" smtClean="0"/>
              <a:t> Born too soon</a:t>
            </a:r>
          </a:p>
          <a:p>
            <a:r>
              <a:rPr lang="en-US" dirty="0" smtClean="0"/>
              <a:t>Every</a:t>
            </a:r>
            <a:r>
              <a:rPr lang="en-US" baseline="0" dirty="0" smtClean="0"/>
              <a:t> Newborn Action Plan</a:t>
            </a:r>
            <a:endParaRPr lang="fi-FI" dirty="0"/>
          </a:p>
        </p:txBody>
      </p:sp>
      <p:sp>
        <p:nvSpPr>
          <p:cNvPr id="4" name="Slide Number Placeholder 3"/>
          <p:cNvSpPr>
            <a:spLocks noGrp="1"/>
          </p:cNvSpPr>
          <p:nvPr>
            <p:ph type="sldNum" sz="quarter" idx="5"/>
          </p:nvPr>
        </p:nvSpPr>
        <p:spPr/>
        <p:txBody>
          <a:bodyPr/>
          <a:lstStyle/>
          <a:p>
            <a:fld id="{8C9B6599-EC24-4702-8203-30B20F8CD4BA}" type="slidenum">
              <a:rPr lang="fi-FI" smtClean="0"/>
              <a:t>6</a:t>
            </a:fld>
            <a:endParaRPr lang="fi-FI"/>
          </a:p>
        </p:txBody>
      </p:sp>
    </p:spTree>
    <p:extLst>
      <p:ext uri="{BB962C8B-B14F-4D97-AF65-F5344CB8AC3E}">
        <p14:creationId xmlns:p14="http://schemas.microsoft.com/office/powerpoint/2010/main" val="2541403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8C9B6599-EC24-4702-8203-30B20F8CD4BA}" type="slidenum">
              <a:rPr lang="fi-FI" smtClean="0"/>
              <a:t>7</a:t>
            </a:fld>
            <a:endParaRPr lang="fi-FI"/>
          </a:p>
        </p:txBody>
      </p:sp>
    </p:spTree>
    <p:extLst>
      <p:ext uri="{BB962C8B-B14F-4D97-AF65-F5344CB8AC3E}">
        <p14:creationId xmlns:p14="http://schemas.microsoft.com/office/powerpoint/2010/main" val="45329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Conceptual framework of SVN: causes, types, and consequences</a:t>
            </a:r>
          </a:p>
          <a:p>
            <a:r>
              <a:rPr lang="en-US" dirty="0" smtClean="0"/>
              <a:t>…similar to the framework that WHO used for childhood stunting,</a:t>
            </a:r>
            <a:r>
              <a:rPr lang="en-US" baseline="0" dirty="0" smtClean="0"/>
              <a:t> </a:t>
            </a:r>
            <a:r>
              <a:rPr lang="en-US" dirty="0" smtClean="0"/>
              <a:t>and assumes that there are contextual factors (root causes) that predispose mothers and fetuses to adverse exposures (immediate causes), leading to fetal growth restriction, preterm birth, or both. These two mechanistic pathways can result in three main SVN types. Under very adverse conditions, the same pathways can lead to fetal death (</a:t>
            </a:r>
            <a:r>
              <a:rPr lang="en-US" dirty="0" err="1" smtClean="0"/>
              <a:t>ie</a:t>
            </a:r>
            <a:r>
              <a:rPr lang="en-US" dirty="0" smtClean="0"/>
              <a:t>, a miscarriage or stillbirth). </a:t>
            </a:r>
            <a:endParaRPr lang="fi-FI" dirty="0"/>
          </a:p>
        </p:txBody>
      </p:sp>
      <p:sp>
        <p:nvSpPr>
          <p:cNvPr id="4" name="Slide Number Placeholder 3"/>
          <p:cNvSpPr>
            <a:spLocks noGrp="1"/>
          </p:cNvSpPr>
          <p:nvPr>
            <p:ph type="sldNum" sz="quarter" idx="5"/>
          </p:nvPr>
        </p:nvSpPr>
        <p:spPr/>
        <p:txBody>
          <a:bodyPr/>
          <a:lstStyle/>
          <a:p>
            <a:fld id="{8C9B6599-EC24-4702-8203-30B20F8CD4BA}" type="slidenum">
              <a:rPr lang="fi-FI" smtClean="0"/>
              <a:t>8</a:t>
            </a:fld>
            <a:endParaRPr lang="fi-FI"/>
          </a:p>
        </p:txBody>
      </p:sp>
    </p:spTree>
    <p:extLst>
      <p:ext uri="{BB962C8B-B14F-4D97-AF65-F5344CB8AC3E}">
        <p14:creationId xmlns:p14="http://schemas.microsoft.com/office/powerpoint/2010/main" val="357999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8C9B6599-EC24-4702-8203-30B20F8CD4BA}" type="slidenum">
              <a:rPr lang="fi-FI" smtClean="0"/>
              <a:t>9</a:t>
            </a:fld>
            <a:endParaRPr lang="fi-FI"/>
          </a:p>
        </p:txBody>
      </p:sp>
    </p:spTree>
    <p:extLst>
      <p:ext uri="{BB962C8B-B14F-4D97-AF65-F5344CB8AC3E}">
        <p14:creationId xmlns:p14="http://schemas.microsoft.com/office/powerpoint/2010/main" val="1619744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247956-8B3D-9040-8972-01F43D799670}"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74F98E-05E1-214E-89E1-CA22B901F324}" type="slidenum">
              <a:rPr lang="en-US" smtClean="0"/>
              <a:t>‹#›</a:t>
            </a:fld>
            <a:endParaRPr lang="en-US"/>
          </a:p>
        </p:txBody>
      </p:sp>
    </p:spTree>
    <p:extLst>
      <p:ext uri="{BB962C8B-B14F-4D97-AF65-F5344CB8AC3E}">
        <p14:creationId xmlns:p14="http://schemas.microsoft.com/office/powerpoint/2010/main" val="3807634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247956-8B3D-9040-8972-01F43D799670}"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74F98E-05E1-214E-89E1-CA22B901F324}" type="slidenum">
              <a:rPr lang="en-US" smtClean="0"/>
              <a:t>‹#›</a:t>
            </a:fld>
            <a:endParaRPr lang="en-US"/>
          </a:p>
        </p:txBody>
      </p:sp>
    </p:spTree>
    <p:extLst>
      <p:ext uri="{BB962C8B-B14F-4D97-AF65-F5344CB8AC3E}">
        <p14:creationId xmlns:p14="http://schemas.microsoft.com/office/powerpoint/2010/main" val="2892928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247956-8B3D-9040-8972-01F43D799670}"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74F98E-05E1-214E-89E1-CA22B901F324}" type="slidenum">
              <a:rPr lang="en-US" smtClean="0"/>
              <a:t>‹#›</a:t>
            </a:fld>
            <a:endParaRPr lang="en-US"/>
          </a:p>
        </p:txBody>
      </p:sp>
    </p:spTree>
    <p:extLst>
      <p:ext uri="{BB962C8B-B14F-4D97-AF65-F5344CB8AC3E}">
        <p14:creationId xmlns:p14="http://schemas.microsoft.com/office/powerpoint/2010/main" val="2451682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42E04-7C1D-6D43-AC18-B569EA5ABE19}"/>
              </a:ext>
            </a:extLst>
          </p:cNvPr>
          <p:cNvSpPr>
            <a:spLocks noGrp="1"/>
          </p:cNvSpPr>
          <p:nvPr>
            <p:ph type="ctrTitle"/>
          </p:nvPr>
        </p:nvSpPr>
        <p:spPr>
          <a:xfrm>
            <a:off x="1143000" y="1040884"/>
            <a:ext cx="6858000" cy="17907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F61B771-D283-184C-B6DA-255D7F9E1475}"/>
              </a:ext>
            </a:extLst>
          </p:cNvPr>
          <p:cNvSpPr>
            <a:spLocks noGrp="1"/>
          </p:cNvSpPr>
          <p:nvPr>
            <p:ph type="subTitle" idx="1"/>
          </p:nvPr>
        </p:nvSpPr>
        <p:spPr>
          <a:xfrm>
            <a:off x="1143000" y="2901434"/>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AA83CD-174C-164B-836B-5084AD69841E}"/>
              </a:ext>
            </a:extLst>
          </p:cNvPr>
          <p:cNvSpPr>
            <a:spLocks noGrp="1"/>
          </p:cNvSpPr>
          <p:nvPr>
            <p:ph type="dt" sz="half" idx="10"/>
          </p:nvPr>
        </p:nvSpPr>
        <p:spPr/>
        <p:txBody>
          <a:bodyPr/>
          <a:lstStyle/>
          <a:p>
            <a:fld id="{E6FFDE67-1E4C-C243-8841-43B9E0AEF137}" type="datetimeFigureOut">
              <a:rPr lang="en-US" smtClean="0"/>
              <a:t>9/18/2023</a:t>
            </a:fld>
            <a:endParaRPr lang="en-US"/>
          </a:p>
        </p:txBody>
      </p:sp>
      <p:sp>
        <p:nvSpPr>
          <p:cNvPr id="5" name="Footer Placeholder 4">
            <a:extLst>
              <a:ext uri="{FF2B5EF4-FFF2-40B4-BE49-F238E27FC236}">
                <a16:creationId xmlns:a16="http://schemas.microsoft.com/office/drawing/2014/main" id="{85EA1F10-B6D2-B844-B768-49FD7DF76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FE865-9676-1441-837B-304B7A88D4F2}"/>
              </a:ext>
            </a:extLst>
          </p:cNvPr>
          <p:cNvSpPr>
            <a:spLocks noGrp="1"/>
          </p:cNvSpPr>
          <p:nvPr>
            <p:ph type="sldNum" sz="quarter" idx="12"/>
          </p:nvPr>
        </p:nvSpPr>
        <p:spPr/>
        <p:txBody>
          <a:bodyPr/>
          <a:lstStyle/>
          <a:p>
            <a:fld id="{8F3F77EE-C97E-5F43-910A-58ABC3A99F01}" type="slidenum">
              <a:rPr lang="en-US" smtClean="0"/>
              <a:t>‹#›</a:t>
            </a:fld>
            <a:endParaRPr lang="en-US"/>
          </a:p>
        </p:txBody>
      </p:sp>
    </p:spTree>
    <p:extLst>
      <p:ext uri="{BB962C8B-B14F-4D97-AF65-F5344CB8AC3E}">
        <p14:creationId xmlns:p14="http://schemas.microsoft.com/office/powerpoint/2010/main" val="2552925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1A7E1-DCD1-A34D-B877-9C17C7444070}"/>
              </a:ext>
            </a:extLst>
          </p:cNvPr>
          <p:cNvSpPr>
            <a:spLocks noGrp="1"/>
          </p:cNvSpPr>
          <p:nvPr>
            <p:ph type="title"/>
          </p:nvPr>
        </p:nvSpPr>
        <p:spPr>
          <a:xfrm>
            <a:off x="628650" y="640080"/>
            <a:ext cx="7886700" cy="869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F9D1F3F-C860-0C49-BC27-1422625584F6}"/>
              </a:ext>
            </a:extLst>
          </p:cNvPr>
          <p:cNvSpPr>
            <a:spLocks noGrp="1"/>
          </p:cNvSpPr>
          <p:nvPr>
            <p:ph idx="1"/>
          </p:nvPr>
        </p:nvSpPr>
        <p:spPr>
          <a:xfrm>
            <a:off x="628650" y="1611080"/>
            <a:ext cx="7886700" cy="2892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294F7-0980-454A-9C68-8F1C4A84429E}"/>
              </a:ext>
            </a:extLst>
          </p:cNvPr>
          <p:cNvSpPr>
            <a:spLocks noGrp="1"/>
          </p:cNvSpPr>
          <p:nvPr>
            <p:ph type="dt" sz="half" idx="10"/>
          </p:nvPr>
        </p:nvSpPr>
        <p:spPr/>
        <p:txBody>
          <a:bodyPr/>
          <a:lstStyle/>
          <a:p>
            <a:fld id="{E6FFDE67-1E4C-C243-8841-43B9E0AEF137}" type="datetimeFigureOut">
              <a:rPr lang="en-US" smtClean="0"/>
              <a:t>9/18/2023</a:t>
            </a:fld>
            <a:endParaRPr lang="en-US"/>
          </a:p>
        </p:txBody>
      </p:sp>
      <p:sp>
        <p:nvSpPr>
          <p:cNvPr id="5" name="Footer Placeholder 4">
            <a:extLst>
              <a:ext uri="{FF2B5EF4-FFF2-40B4-BE49-F238E27FC236}">
                <a16:creationId xmlns:a16="http://schemas.microsoft.com/office/drawing/2014/main" id="{DA611DD5-7E14-B74E-986B-9BCD3D14D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3A609-31D3-9949-ABD0-F2E7CCEA3C67}"/>
              </a:ext>
            </a:extLst>
          </p:cNvPr>
          <p:cNvSpPr>
            <a:spLocks noGrp="1"/>
          </p:cNvSpPr>
          <p:nvPr>
            <p:ph type="sldNum" sz="quarter" idx="12"/>
          </p:nvPr>
        </p:nvSpPr>
        <p:spPr/>
        <p:txBody>
          <a:bodyPr/>
          <a:lstStyle/>
          <a:p>
            <a:fld id="{8F3F77EE-C97E-5F43-910A-58ABC3A99F01}" type="slidenum">
              <a:rPr lang="en-US" smtClean="0"/>
              <a:t>‹#›</a:t>
            </a:fld>
            <a:endParaRPr lang="en-US"/>
          </a:p>
        </p:txBody>
      </p:sp>
    </p:spTree>
    <p:extLst>
      <p:ext uri="{BB962C8B-B14F-4D97-AF65-F5344CB8AC3E}">
        <p14:creationId xmlns:p14="http://schemas.microsoft.com/office/powerpoint/2010/main" val="3849584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7294F7-0980-454A-9C68-8F1C4A84429E}"/>
              </a:ext>
            </a:extLst>
          </p:cNvPr>
          <p:cNvSpPr>
            <a:spLocks noGrp="1"/>
          </p:cNvSpPr>
          <p:nvPr>
            <p:ph type="dt" sz="half" idx="10"/>
          </p:nvPr>
        </p:nvSpPr>
        <p:spPr/>
        <p:txBody>
          <a:bodyPr/>
          <a:lstStyle/>
          <a:p>
            <a:fld id="{E6FFDE67-1E4C-C243-8841-43B9E0AEF137}" type="datetimeFigureOut">
              <a:rPr lang="en-US" smtClean="0"/>
              <a:t>9/18/2023</a:t>
            </a:fld>
            <a:endParaRPr lang="en-US"/>
          </a:p>
        </p:txBody>
      </p:sp>
      <p:sp>
        <p:nvSpPr>
          <p:cNvPr id="5" name="Footer Placeholder 4">
            <a:extLst>
              <a:ext uri="{FF2B5EF4-FFF2-40B4-BE49-F238E27FC236}">
                <a16:creationId xmlns:a16="http://schemas.microsoft.com/office/drawing/2014/main" id="{DA611DD5-7E14-B74E-986B-9BCD3D14D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3A609-31D3-9949-ABD0-F2E7CCEA3C67}"/>
              </a:ext>
            </a:extLst>
          </p:cNvPr>
          <p:cNvSpPr>
            <a:spLocks noGrp="1"/>
          </p:cNvSpPr>
          <p:nvPr>
            <p:ph type="sldNum" sz="quarter" idx="12"/>
          </p:nvPr>
        </p:nvSpPr>
        <p:spPr/>
        <p:txBody>
          <a:bodyPr/>
          <a:lstStyle/>
          <a:p>
            <a:fld id="{8F3F77EE-C97E-5F43-910A-58ABC3A99F01}" type="slidenum">
              <a:rPr lang="en-US" smtClean="0"/>
              <a:t>‹#›</a:t>
            </a:fld>
            <a:endParaRPr lang="en-US"/>
          </a:p>
        </p:txBody>
      </p:sp>
    </p:spTree>
    <p:extLst>
      <p:ext uri="{BB962C8B-B14F-4D97-AF65-F5344CB8AC3E}">
        <p14:creationId xmlns:p14="http://schemas.microsoft.com/office/powerpoint/2010/main" val="3870466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72836B-4CEE-974D-A31E-EB0FE7F1896D}"/>
              </a:ext>
            </a:extLst>
          </p:cNvPr>
          <p:cNvSpPr>
            <a:spLocks noGrp="1"/>
          </p:cNvSpPr>
          <p:nvPr>
            <p:ph type="dt" sz="half" idx="10"/>
          </p:nvPr>
        </p:nvSpPr>
        <p:spPr/>
        <p:txBody>
          <a:bodyPr/>
          <a:lstStyle/>
          <a:p>
            <a:fld id="{E6FFDE67-1E4C-C243-8841-43B9E0AEF137}" type="datetimeFigureOut">
              <a:rPr lang="en-US" smtClean="0"/>
              <a:t>9/18/2023</a:t>
            </a:fld>
            <a:endParaRPr lang="en-US"/>
          </a:p>
        </p:txBody>
      </p:sp>
      <p:sp>
        <p:nvSpPr>
          <p:cNvPr id="3" name="Footer Placeholder 2">
            <a:extLst>
              <a:ext uri="{FF2B5EF4-FFF2-40B4-BE49-F238E27FC236}">
                <a16:creationId xmlns:a16="http://schemas.microsoft.com/office/drawing/2014/main" id="{0761C3CA-E595-F845-A012-E5F43ABD8C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5F95AA-F10C-A64A-83B5-61FE83CB13FA}"/>
              </a:ext>
            </a:extLst>
          </p:cNvPr>
          <p:cNvSpPr>
            <a:spLocks noGrp="1"/>
          </p:cNvSpPr>
          <p:nvPr>
            <p:ph type="sldNum" sz="quarter" idx="12"/>
          </p:nvPr>
        </p:nvSpPr>
        <p:spPr/>
        <p:txBody>
          <a:bodyPr/>
          <a:lstStyle/>
          <a:p>
            <a:fld id="{8F3F77EE-C97E-5F43-910A-58ABC3A99F01}" type="slidenum">
              <a:rPr lang="en-US" smtClean="0"/>
              <a:t>‹#›</a:t>
            </a:fld>
            <a:endParaRPr lang="en-US"/>
          </a:p>
        </p:txBody>
      </p:sp>
    </p:spTree>
    <p:extLst>
      <p:ext uri="{BB962C8B-B14F-4D97-AF65-F5344CB8AC3E}">
        <p14:creationId xmlns:p14="http://schemas.microsoft.com/office/powerpoint/2010/main" val="2883579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72836B-4CEE-974D-A31E-EB0FE7F1896D}"/>
              </a:ext>
            </a:extLst>
          </p:cNvPr>
          <p:cNvSpPr>
            <a:spLocks noGrp="1"/>
          </p:cNvSpPr>
          <p:nvPr>
            <p:ph type="dt" sz="half" idx="10"/>
          </p:nvPr>
        </p:nvSpPr>
        <p:spPr/>
        <p:txBody>
          <a:bodyPr/>
          <a:lstStyle/>
          <a:p>
            <a:fld id="{E6FFDE67-1E4C-C243-8841-43B9E0AEF137}" type="datetimeFigureOut">
              <a:rPr lang="en-US" smtClean="0"/>
              <a:t>9/18/2023</a:t>
            </a:fld>
            <a:endParaRPr lang="en-US"/>
          </a:p>
        </p:txBody>
      </p:sp>
      <p:sp>
        <p:nvSpPr>
          <p:cNvPr id="3" name="Footer Placeholder 2">
            <a:extLst>
              <a:ext uri="{FF2B5EF4-FFF2-40B4-BE49-F238E27FC236}">
                <a16:creationId xmlns:a16="http://schemas.microsoft.com/office/drawing/2014/main" id="{0761C3CA-E595-F845-A012-E5F43ABD8C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5F95AA-F10C-A64A-83B5-61FE83CB13FA}"/>
              </a:ext>
            </a:extLst>
          </p:cNvPr>
          <p:cNvSpPr>
            <a:spLocks noGrp="1"/>
          </p:cNvSpPr>
          <p:nvPr>
            <p:ph type="sldNum" sz="quarter" idx="12"/>
          </p:nvPr>
        </p:nvSpPr>
        <p:spPr/>
        <p:txBody>
          <a:bodyPr/>
          <a:lstStyle/>
          <a:p>
            <a:fld id="{8F3F77EE-C97E-5F43-910A-58ABC3A99F01}" type="slidenum">
              <a:rPr lang="en-US" smtClean="0"/>
              <a:t>‹#›</a:t>
            </a:fld>
            <a:endParaRPr lang="en-US"/>
          </a:p>
        </p:txBody>
      </p:sp>
      <p:sp>
        <p:nvSpPr>
          <p:cNvPr id="5" name="Rectangle 4">
            <a:extLst>
              <a:ext uri="{FF2B5EF4-FFF2-40B4-BE49-F238E27FC236}">
                <a16:creationId xmlns:a16="http://schemas.microsoft.com/office/drawing/2014/main" id="{041904EF-E46B-C94D-B068-B30C0596D5D7}"/>
              </a:ext>
            </a:extLst>
          </p:cNvPr>
          <p:cNvSpPr/>
          <p:nvPr userDrawn="1"/>
        </p:nvSpPr>
        <p:spPr>
          <a:xfrm>
            <a:off x="6691745" y="-1"/>
            <a:ext cx="2452255" cy="1014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856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72836B-4CEE-974D-A31E-EB0FE7F1896D}"/>
              </a:ext>
            </a:extLst>
          </p:cNvPr>
          <p:cNvSpPr>
            <a:spLocks noGrp="1"/>
          </p:cNvSpPr>
          <p:nvPr>
            <p:ph type="dt" sz="half" idx="10"/>
          </p:nvPr>
        </p:nvSpPr>
        <p:spPr/>
        <p:txBody>
          <a:bodyPr/>
          <a:lstStyle/>
          <a:p>
            <a:fld id="{E6FFDE67-1E4C-C243-8841-43B9E0AEF137}" type="datetimeFigureOut">
              <a:rPr lang="en-US" smtClean="0"/>
              <a:t>9/18/2023</a:t>
            </a:fld>
            <a:endParaRPr lang="en-US"/>
          </a:p>
        </p:txBody>
      </p:sp>
      <p:sp>
        <p:nvSpPr>
          <p:cNvPr id="3" name="Footer Placeholder 2">
            <a:extLst>
              <a:ext uri="{FF2B5EF4-FFF2-40B4-BE49-F238E27FC236}">
                <a16:creationId xmlns:a16="http://schemas.microsoft.com/office/drawing/2014/main" id="{0761C3CA-E595-F845-A012-E5F43ABD8C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5F95AA-F10C-A64A-83B5-61FE83CB13FA}"/>
              </a:ext>
            </a:extLst>
          </p:cNvPr>
          <p:cNvSpPr>
            <a:spLocks noGrp="1"/>
          </p:cNvSpPr>
          <p:nvPr>
            <p:ph type="sldNum" sz="quarter" idx="12"/>
          </p:nvPr>
        </p:nvSpPr>
        <p:spPr/>
        <p:txBody>
          <a:bodyPr/>
          <a:lstStyle/>
          <a:p>
            <a:fld id="{8F3F77EE-C97E-5F43-910A-58ABC3A99F01}" type="slidenum">
              <a:rPr lang="en-US" smtClean="0"/>
              <a:t>‹#›</a:t>
            </a:fld>
            <a:endParaRPr lang="en-US"/>
          </a:p>
        </p:txBody>
      </p:sp>
    </p:spTree>
    <p:extLst>
      <p:ext uri="{BB962C8B-B14F-4D97-AF65-F5344CB8AC3E}">
        <p14:creationId xmlns:p14="http://schemas.microsoft.com/office/powerpoint/2010/main" val="2289324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E0DD9-8DE1-B040-9D2C-D2613BEF7478}"/>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1DC0B-3A0A-814F-9FDA-3FFC8742ECCC}"/>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5F2254-9BB5-FD43-BB37-499931EB9B3C}"/>
              </a:ext>
            </a:extLst>
          </p:cNvPr>
          <p:cNvSpPr>
            <a:spLocks noGrp="1"/>
          </p:cNvSpPr>
          <p:nvPr>
            <p:ph type="dt" sz="half" idx="10"/>
          </p:nvPr>
        </p:nvSpPr>
        <p:spPr/>
        <p:txBody>
          <a:bodyPr/>
          <a:lstStyle/>
          <a:p>
            <a:fld id="{E6FFDE67-1E4C-C243-8841-43B9E0AEF137}" type="datetimeFigureOut">
              <a:rPr lang="en-US" smtClean="0"/>
              <a:t>9/18/2023</a:t>
            </a:fld>
            <a:endParaRPr lang="en-US"/>
          </a:p>
        </p:txBody>
      </p:sp>
      <p:sp>
        <p:nvSpPr>
          <p:cNvPr id="5" name="Footer Placeholder 4">
            <a:extLst>
              <a:ext uri="{FF2B5EF4-FFF2-40B4-BE49-F238E27FC236}">
                <a16:creationId xmlns:a16="http://schemas.microsoft.com/office/drawing/2014/main" id="{8E3CD5E4-9B9B-494E-8B17-FB845D3CB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19E257-F3DE-EB45-9A88-3B8FDE2C5B48}"/>
              </a:ext>
            </a:extLst>
          </p:cNvPr>
          <p:cNvSpPr>
            <a:spLocks noGrp="1"/>
          </p:cNvSpPr>
          <p:nvPr>
            <p:ph type="sldNum" sz="quarter" idx="12"/>
          </p:nvPr>
        </p:nvSpPr>
        <p:spPr/>
        <p:txBody>
          <a:bodyPr/>
          <a:lstStyle/>
          <a:p>
            <a:fld id="{8F3F77EE-C97E-5F43-910A-58ABC3A99F01}" type="slidenum">
              <a:rPr lang="en-US" smtClean="0"/>
              <a:t>‹#›</a:t>
            </a:fld>
            <a:endParaRPr lang="en-US"/>
          </a:p>
        </p:txBody>
      </p:sp>
    </p:spTree>
    <p:extLst>
      <p:ext uri="{BB962C8B-B14F-4D97-AF65-F5344CB8AC3E}">
        <p14:creationId xmlns:p14="http://schemas.microsoft.com/office/powerpoint/2010/main" val="2607940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8D93A-8AF2-7B44-92D8-4D8DEECC7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9C161E-1586-0947-AC61-E5DE10263EC8}"/>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24829C-D033-3B43-AEA9-CDFCB30176D4}"/>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9772A8-2207-9545-B7D7-3ADD8BDC51F1}"/>
              </a:ext>
            </a:extLst>
          </p:cNvPr>
          <p:cNvSpPr>
            <a:spLocks noGrp="1"/>
          </p:cNvSpPr>
          <p:nvPr>
            <p:ph type="dt" sz="half" idx="10"/>
          </p:nvPr>
        </p:nvSpPr>
        <p:spPr/>
        <p:txBody>
          <a:bodyPr/>
          <a:lstStyle/>
          <a:p>
            <a:fld id="{E6FFDE67-1E4C-C243-8841-43B9E0AEF137}" type="datetimeFigureOut">
              <a:rPr lang="en-US" smtClean="0"/>
              <a:t>9/18/2023</a:t>
            </a:fld>
            <a:endParaRPr lang="en-US"/>
          </a:p>
        </p:txBody>
      </p:sp>
      <p:sp>
        <p:nvSpPr>
          <p:cNvPr id="6" name="Footer Placeholder 5">
            <a:extLst>
              <a:ext uri="{FF2B5EF4-FFF2-40B4-BE49-F238E27FC236}">
                <a16:creationId xmlns:a16="http://schemas.microsoft.com/office/drawing/2014/main" id="{2896BD70-F73F-4341-B6DD-9BCDE8190B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0CE2A-7A8F-3C4E-A49B-F14754A0821A}"/>
              </a:ext>
            </a:extLst>
          </p:cNvPr>
          <p:cNvSpPr>
            <a:spLocks noGrp="1"/>
          </p:cNvSpPr>
          <p:nvPr>
            <p:ph type="sldNum" sz="quarter" idx="12"/>
          </p:nvPr>
        </p:nvSpPr>
        <p:spPr/>
        <p:txBody>
          <a:bodyPr/>
          <a:lstStyle/>
          <a:p>
            <a:fld id="{8F3F77EE-C97E-5F43-910A-58ABC3A99F01}" type="slidenum">
              <a:rPr lang="en-US" smtClean="0"/>
              <a:t>‹#›</a:t>
            </a:fld>
            <a:endParaRPr lang="en-US"/>
          </a:p>
        </p:txBody>
      </p:sp>
    </p:spTree>
    <p:extLst>
      <p:ext uri="{BB962C8B-B14F-4D97-AF65-F5344CB8AC3E}">
        <p14:creationId xmlns:p14="http://schemas.microsoft.com/office/powerpoint/2010/main" val="3002460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247956-8B3D-9040-8972-01F43D799670}"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74F98E-05E1-214E-89E1-CA22B901F324}" type="slidenum">
              <a:rPr lang="en-US" smtClean="0"/>
              <a:t>‹#›</a:t>
            </a:fld>
            <a:endParaRPr lang="en-US"/>
          </a:p>
        </p:txBody>
      </p:sp>
    </p:spTree>
    <p:extLst>
      <p:ext uri="{BB962C8B-B14F-4D97-AF65-F5344CB8AC3E}">
        <p14:creationId xmlns:p14="http://schemas.microsoft.com/office/powerpoint/2010/main" val="2445440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5FC9-FD5B-594D-BA62-4E7137B233DE}"/>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BC3B0D-3450-6642-9081-E0B86621E367}"/>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75C22C-6E8A-AE4F-9D1A-FF48BCA0E86F}"/>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06BDD8-41F4-FA43-A8BA-7D51B4542000}"/>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EAC3F-149A-E445-B5FA-C084E635F598}"/>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4D3162-C089-9540-8203-57278617AC00}"/>
              </a:ext>
            </a:extLst>
          </p:cNvPr>
          <p:cNvSpPr>
            <a:spLocks noGrp="1"/>
          </p:cNvSpPr>
          <p:nvPr>
            <p:ph type="dt" sz="half" idx="10"/>
          </p:nvPr>
        </p:nvSpPr>
        <p:spPr/>
        <p:txBody>
          <a:bodyPr/>
          <a:lstStyle/>
          <a:p>
            <a:fld id="{E6FFDE67-1E4C-C243-8841-43B9E0AEF137}" type="datetimeFigureOut">
              <a:rPr lang="en-US" smtClean="0"/>
              <a:t>9/18/2023</a:t>
            </a:fld>
            <a:endParaRPr lang="en-US"/>
          </a:p>
        </p:txBody>
      </p:sp>
      <p:sp>
        <p:nvSpPr>
          <p:cNvPr id="8" name="Footer Placeholder 7">
            <a:extLst>
              <a:ext uri="{FF2B5EF4-FFF2-40B4-BE49-F238E27FC236}">
                <a16:creationId xmlns:a16="http://schemas.microsoft.com/office/drawing/2014/main" id="{88A80864-24F9-8343-99B4-145320343C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660B06-D597-924E-80C0-EF7101B0BB3A}"/>
              </a:ext>
            </a:extLst>
          </p:cNvPr>
          <p:cNvSpPr>
            <a:spLocks noGrp="1"/>
          </p:cNvSpPr>
          <p:nvPr>
            <p:ph type="sldNum" sz="quarter" idx="12"/>
          </p:nvPr>
        </p:nvSpPr>
        <p:spPr/>
        <p:txBody>
          <a:bodyPr/>
          <a:lstStyle/>
          <a:p>
            <a:fld id="{8F3F77EE-C97E-5F43-910A-58ABC3A99F01}" type="slidenum">
              <a:rPr lang="en-US" smtClean="0"/>
              <a:t>‹#›</a:t>
            </a:fld>
            <a:endParaRPr lang="en-US"/>
          </a:p>
        </p:txBody>
      </p:sp>
    </p:spTree>
    <p:extLst>
      <p:ext uri="{BB962C8B-B14F-4D97-AF65-F5344CB8AC3E}">
        <p14:creationId xmlns:p14="http://schemas.microsoft.com/office/powerpoint/2010/main" val="525355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EB325-1410-104E-B89A-4E2BA2F028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2D013A-F0BF-6443-9AC4-F292FBBDB402}"/>
              </a:ext>
            </a:extLst>
          </p:cNvPr>
          <p:cNvSpPr>
            <a:spLocks noGrp="1"/>
          </p:cNvSpPr>
          <p:nvPr>
            <p:ph type="dt" sz="half" idx="10"/>
          </p:nvPr>
        </p:nvSpPr>
        <p:spPr/>
        <p:txBody>
          <a:bodyPr/>
          <a:lstStyle/>
          <a:p>
            <a:fld id="{E6FFDE67-1E4C-C243-8841-43B9E0AEF137}" type="datetimeFigureOut">
              <a:rPr lang="en-US" smtClean="0"/>
              <a:t>9/18/2023</a:t>
            </a:fld>
            <a:endParaRPr lang="en-US"/>
          </a:p>
        </p:txBody>
      </p:sp>
      <p:sp>
        <p:nvSpPr>
          <p:cNvPr id="4" name="Footer Placeholder 3">
            <a:extLst>
              <a:ext uri="{FF2B5EF4-FFF2-40B4-BE49-F238E27FC236}">
                <a16:creationId xmlns:a16="http://schemas.microsoft.com/office/drawing/2014/main" id="{16AD21BA-095B-024C-B301-74A3427E6C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AFB058-694A-344C-B4E7-677314058FEB}"/>
              </a:ext>
            </a:extLst>
          </p:cNvPr>
          <p:cNvSpPr>
            <a:spLocks noGrp="1"/>
          </p:cNvSpPr>
          <p:nvPr>
            <p:ph type="sldNum" sz="quarter" idx="12"/>
          </p:nvPr>
        </p:nvSpPr>
        <p:spPr/>
        <p:txBody>
          <a:bodyPr/>
          <a:lstStyle/>
          <a:p>
            <a:fld id="{8F3F77EE-C97E-5F43-910A-58ABC3A99F01}" type="slidenum">
              <a:rPr lang="en-US" smtClean="0"/>
              <a:t>‹#›</a:t>
            </a:fld>
            <a:endParaRPr lang="en-US"/>
          </a:p>
        </p:txBody>
      </p:sp>
    </p:spTree>
    <p:extLst>
      <p:ext uri="{BB962C8B-B14F-4D97-AF65-F5344CB8AC3E}">
        <p14:creationId xmlns:p14="http://schemas.microsoft.com/office/powerpoint/2010/main" val="3286404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247956-8B3D-9040-8972-01F43D799670}"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74F98E-05E1-214E-89E1-CA22B901F324}" type="slidenum">
              <a:rPr lang="en-US" smtClean="0"/>
              <a:t>‹#›</a:t>
            </a:fld>
            <a:endParaRPr lang="en-US"/>
          </a:p>
        </p:txBody>
      </p:sp>
    </p:spTree>
    <p:extLst>
      <p:ext uri="{BB962C8B-B14F-4D97-AF65-F5344CB8AC3E}">
        <p14:creationId xmlns:p14="http://schemas.microsoft.com/office/powerpoint/2010/main" val="840485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247956-8B3D-9040-8972-01F43D799670}"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74F98E-05E1-214E-89E1-CA22B901F324}" type="slidenum">
              <a:rPr lang="en-US" smtClean="0"/>
              <a:t>‹#›</a:t>
            </a:fld>
            <a:endParaRPr lang="en-US"/>
          </a:p>
        </p:txBody>
      </p:sp>
    </p:spTree>
    <p:extLst>
      <p:ext uri="{BB962C8B-B14F-4D97-AF65-F5344CB8AC3E}">
        <p14:creationId xmlns:p14="http://schemas.microsoft.com/office/powerpoint/2010/main" val="1379668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247956-8B3D-9040-8972-01F43D799670}" type="datetimeFigureOut">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74F98E-05E1-214E-89E1-CA22B901F324}" type="slidenum">
              <a:rPr lang="en-US" smtClean="0"/>
              <a:t>‹#›</a:t>
            </a:fld>
            <a:endParaRPr lang="en-US"/>
          </a:p>
        </p:txBody>
      </p:sp>
    </p:spTree>
    <p:extLst>
      <p:ext uri="{BB962C8B-B14F-4D97-AF65-F5344CB8AC3E}">
        <p14:creationId xmlns:p14="http://schemas.microsoft.com/office/powerpoint/2010/main" val="408066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247956-8B3D-9040-8972-01F43D799670}" type="datetimeFigureOut">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74F98E-05E1-214E-89E1-CA22B901F324}" type="slidenum">
              <a:rPr lang="en-US" smtClean="0"/>
              <a:t>‹#›</a:t>
            </a:fld>
            <a:endParaRPr lang="en-US"/>
          </a:p>
        </p:txBody>
      </p:sp>
    </p:spTree>
    <p:extLst>
      <p:ext uri="{BB962C8B-B14F-4D97-AF65-F5344CB8AC3E}">
        <p14:creationId xmlns:p14="http://schemas.microsoft.com/office/powerpoint/2010/main" val="3856396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47956-8B3D-9040-8972-01F43D799670}" type="datetimeFigureOut">
              <a:rPr lang="en-US" smtClean="0"/>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74F98E-05E1-214E-89E1-CA22B901F324}" type="slidenum">
              <a:rPr lang="en-US" smtClean="0"/>
              <a:t>‹#›</a:t>
            </a:fld>
            <a:endParaRPr lang="en-US"/>
          </a:p>
        </p:txBody>
      </p:sp>
    </p:spTree>
    <p:extLst>
      <p:ext uri="{BB962C8B-B14F-4D97-AF65-F5344CB8AC3E}">
        <p14:creationId xmlns:p14="http://schemas.microsoft.com/office/powerpoint/2010/main" val="2775437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E247956-8B3D-9040-8972-01F43D799670}"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74F98E-05E1-214E-89E1-CA22B901F324}" type="slidenum">
              <a:rPr lang="en-US" smtClean="0"/>
              <a:t>‹#›</a:t>
            </a:fld>
            <a:endParaRPr lang="en-US"/>
          </a:p>
        </p:txBody>
      </p:sp>
    </p:spTree>
    <p:extLst>
      <p:ext uri="{BB962C8B-B14F-4D97-AF65-F5344CB8AC3E}">
        <p14:creationId xmlns:p14="http://schemas.microsoft.com/office/powerpoint/2010/main" val="2944120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E247956-8B3D-9040-8972-01F43D799670}"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74F98E-05E1-214E-89E1-CA22B901F324}" type="slidenum">
              <a:rPr lang="en-US" smtClean="0"/>
              <a:t>‹#›</a:t>
            </a:fld>
            <a:endParaRPr lang="en-US"/>
          </a:p>
        </p:txBody>
      </p:sp>
    </p:spTree>
    <p:extLst>
      <p:ext uri="{BB962C8B-B14F-4D97-AF65-F5344CB8AC3E}">
        <p14:creationId xmlns:p14="http://schemas.microsoft.com/office/powerpoint/2010/main" val="426913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247956-8B3D-9040-8972-01F43D799670}" type="datetimeFigureOut">
              <a:rPr lang="en-US" smtClean="0"/>
              <a:t>9/18/2023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74F98E-05E1-214E-89E1-CA22B901F324}" type="slidenum">
              <a:rPr lang="en-US" smtClean="0"/>
              <a:t>‹#›</a:t>
            </a:fld>
            <a:endParaRPr lang="en-US"/>
          </a:p>
        </p:txBody>
      </p:sp>
    </p:spTree>
    <p:extLst>
      <p:ext uri="{BB962C8B-B14F-4D97-AF65-F5344CB8AC3E}">
        <p14:creationId xmlns:p14="http://schemas.microsoft.com/office/powerpoint/2010/main" val="3736096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8C2588-6D20-C248-A35E-B3AC39AAEBE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0B7E3E-BF6A-E14A-9541-38119824030B}"/>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C53D3-9C26-954D-910B-CEA06C2AC31A}"/>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E6FFDE67-1E4C-C243-8841-43B9E0AEF137}" type="datetimeFigureOut">
              <a:rPr lang="en-US" smtClean="0"/>
              <a:t>9/18/2023</a:t>
            </a:fld>
            <a:endParaRPr lang="en-US"/>
          </a:p>
        </p:txBody>
      </p:sp>
      <p:sp>
        <p:nvSpPr>
          <p:cNvPr id="5" name="Footer Placeholder 4">
            <a:extLst>
              <a:ext uri="{FF2B5EF4-FFF2-40B4-BE49-F238E27FC236}">
                <a16:creationId xmlns:a16="http://schemas.microsoft.com/office/drawing/2014/main" id="{F457A839-9282-AF46-B059-4259E2116858}"/>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11A7CC-3E67-FC41-986E-3E923F34B45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F3F77EE-C97E-5F43-910A-58ABC3A99F01}" type="slidenum">
              <a:rPr lang="en-US" smtClean="0"/>
              <a:t>‹#›</a:t>
            </a:fld>
            <a:endParaRPr lang="en-US"/>
          </a:p>
        </p:txBody>
      </p:sp>
    </p:spTree>
    <p:extLst>
      <p:ext uri="{BB962C8B-B14F-4D97-AF65-F5344CB8AC3E}">
        <p14:creationId xmlns:p14="http://schemas.microsoft.com/office/powerpoint/2010/main" val="2233371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8709"/>
            <a:ext cx="9143999" cy="5143500"/>
          </a:xfrm>
        </p:spPr>
      </p:pic>
    </p:spTree>
    <p:extLst>
      <p:ext uri="{BB962C8B-B14F-4D97-AF65-F5344CB8AC3E}">
        <p14:creationId xmlns:p14="http://schemas.microsoft.com/office/powerpoint/2010/main" val="40326854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9793" y="634218"/>
            <a:ext cx="8304413" cy="1938992"/>
          </a:xfrm>
          <a:prstGeom prst="rect">
            <a:avLst/>
          </a:prstGeom>
          <a:noFill/>
        </p:spPr>
        <p:txBody>
          <a:bodyPr wrap="square" lIns="91440" tIns="45720" rIns="91440" bIns="45720" rtlCol="0" anchor="t">
            <a:spAutoFit/>
          </a:bodyPr>
          <a:lstStyle/>
          <a:p>
            <a:pPr algn="ctr">
              <a:defRPr/>
            </a:pPr>
            <a:r>
              <a:rPr lang="en-US" sz="2400" i="1" dirty="0">
                <a:latin typeface="+mj-lt"/>
              </a:rPr>
              <a:t>Small Vulnerable Newborns </a:t>
            </a:r>
            <a:r>
              <a:rPr lang="en-FI" sz="2400" i="1" dirty="0">
                <a:latin typeface="+mj-lt"/>
              </a:rPr>
              <a:t>4</a:t>
            </a:r>
            <a:endParaRPr lang="en-US" sz="2400" i="1" dirty="0">
              <a:latin typeface="+mj-l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Evidence-based antenatal interventions to reduce the</a:t>
            </a:r>
            <a:r>
              <a:rPr kumimoji="0" lang="en-FI"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prstClr val="black"/>
                </a:solidFill>
                <a:effectLst/>
                <a:uLnTx/>
                <a:uFillTx/>
                <a:latin typeface="Calibri"/>
                <a:ea typeface="+mn-ea"/>
                <a:cs typeface="+mn-cs"/>
              </a:rPr>
              <a:t>incidence of small vulnerable newborns and their associated</a:t>
            </a:r>
            <a:r>
              <a:rPr kumimoji="0" lang="en-FI"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prstClr val="black"/>
                </a:solidFill>
                <a:effectLst/>
                <a:uLnTx/>
                <a:uFillTx/>
                <a:latin typeface="Calibri"/>
                <a:ea typeface="+mn-ea"/>
                <a:cs typeface="+mn-cs"/>
              </a:rPr>
              <a:t>poor outcomes </a:t>
            </a:r>
          </a:p>
        </p:txBody>
      </p:sp>
      <p:sp>
        <p:nvSpPr>
          <p:cNvPr id="6" name="TextBox 5"/>
          <p:cNvSpPr txBox="1"/>
          <p:nvPr/>
        </p:nvSpPr>
        <p:spPr>
          <a:xfrm>
            <a:off x="667113" y="2979016"/>
            <a:ext cx="7809774"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G Justus Hofmeyr, Robert E Black, Ewelina </a:t>
            </a:r>
            <a:r>
              <a:rPr kumimoji="0" lang="en-US" sz="2000" b="0" i="1" u="none" strike="noStrike" kern="1200" cap="none" spc="0" normalizeH="0" baseline="0" noProof="0" dirty="0" err="1">
                <a:ln>
                  <a:noFill/>
                </a:ln>
                <a:solidFill>
                  <a:prstClr val="black"/>
                </a:solidFill>
                <a:effectLst/>
                <a:uLnTx/>
                <a:uFillTx/>
                <a:latin typeface="Calibri"/>
                <a:ea typeface="+mn-ea"/>
                <a:cs typeface="+mn-cs"/>
              </a:rPr>
              <a:t>Rogozińska</a:t>
            </a:r>
            <a:r>
              <a:rPr kumimoji="0" lang="en-US" sz="2000" b="0" i="1" u="none" strike="noStrike" kern="1200" cap="none" spc="0" normalizeH="0" baseline="0" noProof="0" dirty="0">
                <a:ln>
                  <a:noFill/>
                </a:ln>
                <a:solidFill>
                  <a:prstClr val="black"/>
                </a:solidFill>
                <a:effectLst/>
                <a:uLnTx/>
                <a:uFillTx/>
                <a:latin typeface="Calibri"/>
                <a:ea typeface="+mn-ea"/>
                <a:cs typeface="+mn-cs"/>
              </a:rPr>
              <a:t>, Austin Heuer, Neff Walker, Per Ashorn, Ulla Ashorn, Nita Bhandari, Zulfiqar A Bhutta,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Annariina Koivu, Somesh Kumar, Joy E Lawn, Stephen Munjanja, Pieta Näsänen-Gilmore, Doreen Ramogola-Masire, Marleen Temmerman,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and the Lancet Small Vulnerable Newborn Steering Committee</a:t>
            </a:r>
          </a:p>
        </p:txBody>
      </p:sp>
    </p:spTree>
    <p:extLst>
      <p:ext uri="{BB962C8B-B14F-4D97-AF65-F5344CB8AC3E}">
        <p14:creationId xmlns:p14="http://schemas.microsoft.com/office/powerpoint/2010/main" val="3640562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1E023-EBA4-64E6-1B5B-CC3282FADB14}"/>
              </a:ext>
            </a:extLst>
          </p:cNvPr>
          <p:cNvSpPr txBox="1">
            <a:spLocks/>
          </p:cNvSpPr>
          <p:nvPr/>
        </p:nvSpPr>
        <p:spPr>
          <a:xfrm>
            <a:off x="0" y="-1"/>
            <a:ext cx="9144000" cy="1153391"/>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FI" sz="3600" dirty="0" smtClean="0"/>
              <a:t>Message: </a:t>
            </a:r>
            <a:r>
              <a:rPr lang="en-FI" sz="3600" dirty="0"/>
              <a:t>There are many available </a:t>
            </a:r>
            <a:r>
              <a:rPr lang="en-FI" sz="3600" b="1" u="sng" dirty="0"/>
              <a:t>preventive</a:t>
            </a:r>
            <a:r>
              <a:rPr lang="en-FI" sz="3600" dirty="0"/>
              <a:t> intervention options</a:t>
            </a:r>
            <a:endParaRPr lang="fi-FI" sz="3600" dirty="0"/>
          </a:p>
        </p:txBody>
      </p:sp>
      <p:pic>
        <p:nvPicPr>
          <p:cNvPr id="6" name="Picture 5">
            <a:extLst>
              <a:ext uri="{FF2B5EF4-FFF2-40B4-BE49-F238E27FC236}">
                <a16:creationId xmlns:a16="http://schemas.microsoft.com/office/drawing/2014/main" id="{68747056-9564-E1D4-BCCC-3F92B6D2A6E9}"/>
              </a:ext>
            </a:extLst>
          </p:cNvPr>
          <p:cNvPicPr>
            <a:picLocks noChangeAspect="1"/>
          </p:cNvPicPr>
          <p:nvPr/>
        </p:nvPicPr>
        <p:blipFill>
          <a:blip r:embed="rId3"/>
          <a:stretch>
            <a:fillRect/>
          </a:stretch>
        </p:blipFill>
        <p:spPr>
          <a:xfrm>
            <a:off x="235700" y="1197032"/>
            <a:ext cx="4138605" cy="2912641"/>
          </a:xfrm>
          <a:prstGeom prst="rect">
            <a:avLst/>
          </a:prstGeom>
        </p:spPr>
      </p:pic>
      <p:pic>
        <p:nvPicPr>
          <p:cNvPr id="12" name="Picture 11">
            <a:extLst>
              <a:ext uri="{FF2B5EF4-FFF2-40B4-BE49-F238E27FC236}">
                <a16:creationId xmlns:a16="http://schemas.microsoft.com/office/drawing/2014/main" id="{818D0D77-57FD-DAB2-6125-E0036BBE37A8}"/>
              </a:ext>
            </a:extLst>
          </p:cNvPr>
          <p:cNvPicPr>
            <a:picLocks noChangeAspect="1"/>
          </p:cNvPicPr>
          <p:nvPr/>
        </p:nvPicPr>
        <p:blipFill>
          <a:blip r:embed="rId4"/>
          <a:stretch>
            <a:fillRect/>
          </a:stretch>
        </p:blipFill>
        <p:spPr>
          <a:xfrm>
            <a:off x="235700" y="4109673"/>
            <a:ext cx="4138605" cy="247417"/>
          </a:xfrm>
          <a:prstGeom prst="rect">
            <a:avLst/>
          </a:prstGeom>
        </p:spPr>
      </p:pic>
      <p:sp>
        <p:nvSpPr>
          <p:cNvPr id="3" name="TextBox 2"/>
          <p:cNvSpPr txBox="1"/>
          <p:nvPr/>
        </p:nvSpPr>
        <p:spPr>
          <a:xfrm>
            <a:off x="4868091" y="1249137"/>
            <a:ext cx="3675018" cy="2862322"/>
          </a:xfrm>
          <a:prstGeom prst="rect">
            <a:avLst/>
          </a:prstGeom>
          <a:noFill/>
        </p:spPr>
        <p:txBody>
          <a:bodyPr wrap="square" rtlCol="0">
            <a:spAutoFit/>
          </a:bodyPr>
          <a:lstStyle/>
          <a:p>
            <a:r>
              <a:rPr lang="en-US" b="1" dirty="0" smtClean="0"/>
              <a:t>Quality and access to care:</a:t>
            </a:r>
          </a:p>
          <a:p>
            <a:pPr marL="285750" indent="-285750">
              <a:buFont typeface="Arial" panose="020B0604020202020204" pitchFamily="34" charset="0"/>
              <a:buChar char="•"/>
            </a:pPr>
            <a:r>
              <a:rPr lang="en-US" dirty="0" smtClean="0"/>
              <a:t>Early access to antenatal care</a:t>
            </a:r>
          </a:p>
          <a:p>
            <a:pPr marL="285750" indent="-285750">
              <a:buFont typeface="Arial" panose="020B0604020202020204" pitchFamily="34" charset="0"/>
              <a:buChar char="•"/>
            </a:pPr>
            <a:r>
              <a:rPr lang="en-US" dirty="0" smtClean="0"/>
              <a:t>Routine ultrasound scan</a:t>
            </a:r>
          </a:p>
          <a:p>
            <a:pPr marL="285750" indent="-285750">
              <a:buFont typeface="Arial" panose="020B0604020202020204" pitchFamily="34" charset="0"/>
              <a:buChar char="•"/>
            </a:pPr>
            <a:r>
              <a:rPr lang="en-US" dirty="0" smtClean="0"/>
              <a:t>Access to sexual/reproductive  health services</a:t>
            </a:r>
          </a:p>
          <a:p>
            <a:pPr marL="285750" indent="-285750">
              <a:buFontTx/>
              <a:buChar char="-"/>
            </a:pPr>
            <a:endParaRPr lang="en-US" dirty="0"/>
          </a:p>
          <a:p>
            <a:r>
              <a:rPr lang="en-US" b="1" dirty="0" smtClean="0"/>
              <a:t>Societal level action:</a:t>
            </a:r>
          </a:p>
          <a:p>
            <a:pPr marL="285750" indent="-285750">
              <a:buFont typeface="Arial" panose="020B0604020202020204" pitchFamily="34" charset="0"/>
              <a:buChar char="•"/>
            </a:pPr>
            <a:r>
              <a:rPr lang="en-US" dirty="0" smtClean="0"/>
              <a:t>Women’s agency, collective action</a:t>
            </a:r>
          </a:p>
          <a:p>
            <a:pPr marL="285750" indent="-285750">
              <a:buFont typeface="Arial" panose="020B0604020202020204" pitchFamily="34" charset="0"/>
              <a:buChar char="•"/>
            </a:pPr>
            <a:r>
              <a:rPr lang="en-US" dirty="0" smtClean="0"/>
              <a:t>Multi-sectoral </a:t>
            </a:r>
            <a:r>
              <a:rPr lang="en-US" dirty="0"/>
              <a:t>approach using health in all policies</a:t>
            </a:r>
            <a:endParaRPr lang="en-US" dirty="0" smtClean="0"/>
          </a:p>
        </p:txBody>
      </p:sp>
    </p:spTree>
    <p:extLst>
      <p:ext uri="{BB962C8B-B14F-4D97-AF65-F5344CB8AC3E}">
        <p14:creationId xmlns:p14="http://schemas.microsoft.com/office/powerpoint/2010/main" val="6639137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815127-3066-8E8F-E2EB-4738DFFC47C5}"/>
              </a:ext>
            </a:extLst>
          </p:cNvPr>
          <p:cNvPicPr>
            <a:picLocks noChangeAspect="1"/>
          </p:cNvPicPr>
          <p:nvPr/>
        </p:nvPicPr>
        <p:blipFill>
          <a:blip r:embed="rId3"/>
          <a:stretch>
            <a:fillRect/>
          </a:stretch>
        </p:blipFill>
        <p:spPr>
          <a:xfrm>
            <a:off x="0" y="20030"/>
            <a:ext cx="9143999" cy="6405371"/>
          </a:xfrm>
          <a:prstGeom prst="rect">
            <a:avLst/>
          </a:prstGeom>
        </p:spPr>
      </p:pic>
      <p:pic>
        <p:nvPicPr>
          <p:cNvPr id="4" name="Picture 3">
            <a:extLst>
              <a:ext uri="{FF2B5EF4-FFF2-40B4-BE49-F238E27FC236}">
                <a16:creationId xmlns:a16="http://schemas.microsoft.com/office/drawing/2014/main" id="{C4B5B331-0A2C-D83A-8E72-8238269F6850}"/>
              </a:ext>
            </a:extLst>
          </p:cNvPr>
          <p:cNvPicPr>
            <a:picLocks noChangeAspect="1"/>
          </p:cNvPicPr>
          <p:nvPr/>
        </p:nvPicPr>
        <p:blipFill>
          <a:blip r:embed="rId4"/>
          <a:stretch>
            <a:fillRect/>
          </a:stretch>
        </p:blipFill>
        <p:spPr>
          <a:xfrm>
            <a:off x="2400299" y="91614"/>
            <a:ext cx="6743700" cy="438150"/>
          </a:xfrm>
          <a:prstGeom prst="rect">
            <a:avLst/>
          </a:prstGeom>
        </p:spPr>
      </p:pic>
      <p:sp>
        <p:nvSpPr>
          <p:cNvPr id="5" name="Title 1">
            <a:extLst>
              <a:ext uri="{FF2B5EF4-FFF2-40B4-BE49-F238E27FC236}">
                <a16:creationId xmlns:a16="http://schemas.microsoft.com/office/drawing/2014/main" id="{868E11E1-96D7-6E4F-15F7-C0E487A1834D}"/>
              </a:ext>
            </a:extLst>
          </p:cNvPr>
          <p:cNvSpPr txBox="1">
            <a:spLocks/>
          </p:cNvSpPr>
          <p:nvPr/>
        </p:nvSpPr>
        <p:spPr>
          <a:xfrm>
            <a:off x="0" y="-1"/>
            <a:ext cx="2400299" cy="590205"/>
          </a:xfrm>
          <a:prstGeom prst="rect">
            <a:avLst/>
          </a:prstGeom>
          <a:solidFill>
            <a:srgbClr val="EAEAEA"/>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FI" sz="3200" dirty="0" smtClean="0">
                <a:solidFill>
                  <a:schemeClr val="accent1">
                    <a:lumMod val="75000"/>
                  </a:schemeClr>
                </a:solidFill>
              </a:rPr>
              <a:t>Message:</a:t>
            </a:r>
            <a:endParaRPr lang="fi-FI" sz="3200" dirty="0">
              <a:solidFill>
                <a:schemeClr val="accent1">
                  <a:lumMod val="75000"/>
                </a:schemeClr>
              </a:solidFill>
            </a:endParaRPr>
          </a:p>
        </p:txBody>
      </p:sp>
    </p:spTree>
    <p:extLst>
      <p:ext uri="{BB962C8B-B14F-4D97-AF65-F5344CB8AC3E}">
        <p14:creationId xmlns:p14="http://schemas.microsoft.com/office/powerpoint/2010/main" val="2943931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descr="A magazine cover with a picture of a person&#10;&#10;Description automatically generated">
            <a:extLst>
              <a:ext uri="{FF2B5EF4-FFF2-40B4-BE49-F238E27FC236}">
                <a16:creationId xmlns:a16="http://schemas.microsoft.com/office/drawing/2014/main" id="{8684630C-2D77-F468-D84A-68D0D88C44D0}"/>
              </a:ext>
            </a:extLst>
          </p:cNvPr>
          <p:cNvPicPr>
            <a:picLocks noChangeAspect="1"/>
          </p:cNvPicPr>
          <p:nvPr/>
        </p:nvPicPr>
        <p:blipFill>
          <a:blip r:embed="rId3"/>
          <a:stretch>
            <a:fillRect/>
          </a:stretch>
        </p:blipFill>
        <p:spPr>
          <a:xfrm>
            <a:off x="7453419" y="0"/>
            <a:ext cx="1690582" cy="2282561"/>
          </a:xfrm>
          <a:prstGeom prst="rect">
            <a:avLst/>
          </a:prstGeom>
        </p:spPr>
      </p:pic>
      <p:sp>
        <p:nvSpPr>
          <p:cNvPr id="4" name="Title 3">
            <a:extLst>
              <a:ext uri="{FF2B5EF4-FFF2-40B4-BE49-F238E27FC236}">
                <a16:creationId xmlns:a16="http://schemas.microsoft.com/office/drawing/2014/main" id="{ECE90F90-DB1B-C03F-5148-9339BCB3B6AD}"/>
              </a:ext>
            </a:extLst>
          </p:cNvPr>
          <p:cNvSpPr txBox="1">
            <a:spLocks/>
          </p:cNvSpPr>
          <p:nvPr/>
        </p:nvSpPr>
        <p:spPr>
          <a:xfrm>
            <a:off x="1" y="-16625"/>
            <a:ext cx="7453418" cy="930119"/>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FI" dirty="0"/>
              <a:t>Key messages on SVN</a:t>
            </a:r>
            <a:endParaRPr lang="en-ZA" dirty="0"/>
          </a:p>
        </p:txBody>
      </p:sp>
      <p:sp>
        <p:nvSpPr>
          <p:cNvPr id="5" name="Content Placeholder 4">
            <a:extLst>
              <a:ext uri="{FF2B5EF4-FFF2-40B4-BE49-F238E27FC236}">
                <a16:creationId xmlns:a16="http://schemas.microsoft.com/office/drawing/2014/main" id="{B481B7F2-0947-6E72-7755-7FC904D83D42}"/>
              </a:ext>
            </a:extLst>
          </p:cNvPr>
          <p:cNvSpPr txBox="1">
            <a:spLocks/>
          </p:cNvSpPr>
          <p:nvPr/>
        </p:nvSpPr>
        <p:spPr>
          <a:xfrm>
            <a:off x="165464" y="913494"/>
            <a:ext cx="7410993" cy="37107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FI" sz="2000" dirty="0"/>
              <a:t>Very common, 26% of newborns (35 </a:t>
            </a:r>
            <a:r>
              <a:rPr lang="en-FI" sz="2000" dirty="0" smtClean="0"/>
              <a:t>million)</a:t>
            </a:r>
            <a:endParaRPr lang="en-US" sz="2000" dirty="0" smtClean="0"/>
          </a:p>
          <a:p>
            <a:r>
              <a:rPr lang="en-US" sz="2000" dirty="0" smtClean="0"/>
              <a:t>Highest in:  Southern Asia and </a:t>
            </a:r>
            <a:r>
              <a:rPr lang="en-US" sz="2000" dirty="0" err="1" smtClean="0"/>
              <a:t>Sub-saharan</a:t>
            </a:r>
            <a:r>
              <a:rPr lang="en-US" sz="2000" dirty="0" smtClean="0"/>
              <a:t> Africa  </a:t>
            </a:r>
            <a:endParaRPr lang="en-US" sz="2000" dirty="0" smtClean="0"/>
          </a:p>
          <a:p>
            <a:r>
              <a:rPr lang="en-FI" sz="2000" dirty="0" smtClean="0"/>
              <a:t>Accounts </a:t>
            </a:r>
            <a:r>
              <a:rPr lang="en-FI" sz="2000" dirty="0"/>
              <a:t>for 1.4 million neonatal deaths and 1.9 million </a:t>
            </a:r>
            <a:r>
              <a:rPr lang="en-FI" sz="2000" dirty="0" smtClean="0"/>
              <a:t>stillbirths </a:t>
            </a:r>
            <a:r>
              <a:rPr lang="en-FI" sz="2000" dirty="0"/>
              <a:t>annually, and a lot of child and adult morbidity</a:t>
            </a:r>
          </a:p>
          <a:p>
            <a:r>
              <a:rPr lang="en-FI" sz="2000" dirty="0"/>
              <a:t>Increases health care costs and </a:t>
            </a:r>
            <a:r>
              <a:rPr lang="en-FI" sz="2000" dirty="0" smtClean="0"/>
              <a:t>cause</a:t>
            </a:r>
            <a:r>
              <a:rPr lang="en-US" sz="2000" dirty="0" smtClean="0"/>
              <a:t>s</a:t>
            </a:r>
            <a:r>
              <a:rPr lang="en-FI" sz="2000" dirty="0" smtClean="0"/>
              <a:t> </a:t>
            </a:r>
            <a:r>
              <a:rPr lang="en-FI" sz="2000" dirty="0"/>
              <a:t>losses in equity, human capital, devel</a:t>
            </a:r>
            <a:r>
              <a:rPr lang="fi-FI" sz="2000" dirty="0"/>
              <a:t>o</a:t>
            </a:r>
            <a:r>
              <a:rPr lang="en-FI" sz="2000" dirty="0" err="1"/>
              <a:t>pment</a:t>
            </a:r>
            <a:r>
              <a:rPr lang="en-FI" sz="2000" dirty="0"/>
              <a:t> &amp; economy</a:t>
            </a:r>
          </a:p>
          <a:p>
            <a:r>
              <a:rPr lang="en-FI" sz="2000" dirty="0" smtClean="0"/>
              <a:t>No </a:t>
            </a:r>
            <a:r>
              <a:rPr lang="en-FI" sz="2000" dirty="0"/>
              <a:t>progress in prevention, despite several global commitments</a:t>
            </a:r>
          </a:p>
          <a:p>
            <a:r>
              <a:rPr lang="en-FI" sz="2000" dirty="0"/>
              <a:t>15-20% of SVN and its consequences </a:t>
            </a:r>
            <a:r>
              <a:rPr lang="en-FI" sz="2000" b="1" dirty="0"/>
              <a:t>preventable</a:t>
            </a:r>
            <a:r>
              <a:rPr lang="en-FI" sz="2000" dirty="0"/>
              <a:t> with existing, low-cost interventions</a:t>
            </a:r>
          </a:p>
          <a:p>
            <a:r>
              <a:rPr lang="en-FI" sz="2000" dirty="0"/>
              <a:t>Better results likely with multipronged interventions</a:t>
            </a:r>
            <a:endParaRPr lang="en-ZA" sz="2000" dirty="0"/>
          </a:p>
        </p:txBody>
      </p:sp>
    </p:spTree>
    <p:extLst>
      <p:ext uri="{BB962C8B-B14F-4D97-AF65-F5344CB8AC3E}">
        <p14:creationId xmlns:p14="http://schemas.microsoft.com/office/powerpoint/2010/main" val="232736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gazine cover with a picture of a person&#10;&#10;Description automatically generated">
            <a:extLst>
              <a:ext uri="{FF2B5EF4-FFF2-40B4-BE49-F238E27FC236}">
                <a16:creationId xmlns:a16="http://schemas.microsoft.com/office/drawing/2014/main" id="{EE82C339-3958-EFA0-4F78-87C0574D40E2}"/>
              </a:ext>
            </a:extLst>
          </p:cNvPr>
          <p:cNvPicPr>
            <a:picLocks noGrp="1" noChangeAspect="1"/>
          </p:cNvPicPr>
          <p:nvPr>
            <p:ph idx="1"/>
          </p:nvPr>
        </p:nvPicPr>
        <p:blipFill>
          <a:blip r:embed="rId3"/>
          <a:stretch>
            <a:fillRect/>
          </a:stretch>
        </p:blipFill>
        <p:spPr>
          <a:xfrm>
            <a:off x="4877260" y="0"/>
            <a:ext cx="3809540" cy="5143500"/>
          </a:xfrm>
        </p:spPr>
      </p:pic>
      <p:pic>
        <p:nvPicPr>
          <p:cNvPr id="9" name="Picture 8" descr="A close-up of a paper&#10;&#10;Description automatically generated">
            <a:extLst>
              <a:ext uri="{FF2B5EF4-FFF2-40B4-BE49-F238E27FC236}">
                <a16:creationId xmlns:a16="http://schemas.microsoft.com/office/drawing/2014/main" id="{89E9EED6-9E88-BB05-D7C5-450072100EE0}"/>
              </a:ext>
            </a:extLst>
          </p:cNvPr>
          <p:cNvPicPr>
            <a:picLocks noChangeAspect="1"/>
          </p:cNvPicPr>
          <p:nvPr/>
        </p:nvPicPr>
        <p:blipFill>
          <a:blip r:embed="rId4"/>
          <a:stretch>
            <a:fillRect/>
          </a:stretch>
        </p:blipFill>
        <p:spPr>
          <a:xfrm>
            <a:off x="580445" y="0"/>
            <a:ext cx="3828295" cy="5143500"/>
          </a:xfrm>
          <a:prstGeom prst="rect">
            <a:avLst/>
          </a:prstGeom>
        </p:spPr>
      </p:pic>
      <p:sp>
        <p:nvSpPr>
          <p:cNvPr id="3" name="TextBox 2">
            <a:extLst>
              <a:ext uri="{FF2B5EF4-FFF2-40B4-BE49-F238E27FC236}">
                <a16:creationId xmlns:a16="http://schemas.microsoft.com/office/drawing/2014/main" id="{DDE588D2-074D-7619-E158-79FDF78A6BB3}"/>
              </a:ext>
            </a:extLst>
          </p:cNvPr>
          <p:cNvSpPr txBox="1"/>
          <p:nvPr/>
        </p:nvSpPr>
        <p:spPr>
          <a:xfrm>
            <a:off x="0" y="4689104"/>
            <a:ext cx="9144000" cy="492443"/>
          </a:xfrm>
          <a:prstGeom prst="rect">
            <a:avLst/>
          </a:prstGeom>
          <a:solidFill>
            <a:schemeClr val="bg1"/>
          </a:solidFill>
        </p:spPr>
        <p:txBody>
          <a:bodyPr wrap="square" rtlCol="0">
            <a:spAutoFit/>
          </a:bodyPr>
          <a:lstStyle/>
          <a:p>
            <a:pPr algn="ctr"/>
            <a:r>
              <a:rPr lang="fi-FI" sz="2600"/>
              <a:t>https://www.thelancet.com/series/small-vulnerable-newborns</a:t>
            </a:r>
          </a:p>
        </p:txBody>
      </p:sp>
    </p:spTree>
    <p:extLst>
      <p:ext uri="{BB962C8B-B14F-4D97-AF65-F5344CB8AC3E}">
        <p14:creationId xmlns:p14="http://schemas.microsoft.com/office/powerpoint/2010/main" val="164153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33B7F9-E1C4-8500-147B-31BEF9DA31F3}"/>
              </a:ext>
            </a:extLst>
          </p:cNvPr>
          <p:cNvPicPr>
            <a:picLocks noChangeAspect="1"/>
          </p:cNvPicPr>
          <p:nvPr/>
        </p:nvPicPr>
        <p:blipFill>
          <a:blip r:embed="rId3"/>
          <a:stretch>
            <a:fillRect/>
          </a:stretch>
        </p:blipFill>
        <p:spPr>
          <a:xfrm>
            <a:off x="446118" y="153423"/>
            <a:ext cx="2309227" cy="3126780"/>
          </a:xfrm>
          <a:prstGeom prst="rect">
            <a:avLst/>
          </a:prstGeom>
        </p:spPr>
      </p:pic>
      <p:pic>
        <p:nvPicPr>
          <p:cNvPr id="3" name="Picture 2">
            <a:extLst>
              <a:ext uri="{FF2B5EF4-FFF2-40B4-BE49-F238E27FC236}">
                <a16:creationId xmlns:a16="http://schemas.microsoft.com/office/drawing/2014/main" id="{C9EBD082-526E-2457-3F58-C08AF9D1B427}"/>
              </a:ext>
            </a:extLst>
          </p:cNvPr>
          <p:cNvPicPr>
            <a:picLocks noChangeAspect="1"/>
          </p:cNvPicPr>
          <p:nvPr/>
        </p:nvPicPr>
        <p:blipFill>
          <a:blip r:embed="rId4"/>
          <a:stretch>
            <a:fillRect/>
          </a:stretch>
        </p:blipFill>
        <p:spPr>
          <a:xfrm>
            <a:off x="3530989" y="168826"/>
            <a:ext cx="2286366" cy="3126780"/>
          </a:xfrm>
          <a:prstGeom prst="rect">
            <a:avLst/>
          </a:prstGeom>
        </p:spPr>
      </p:pic>
      <p:pic>
        <p:nvPicPr>
          <p:cNvPr id="4" name="Picture 3">
            <a:extLst>
              <a:ext uri="{FF2B5EF4-FFF2-40B4-BE49-F238E27FC236}">
                <a16:creationId xmlns:a16="http://schemas.microsoft.com/office/drawing/2014/main" id="{7103CE2F-9D3D-410D-5059-538E43604416}"/>
              </a:ext>
            </a:extLst>
          </p:cNvPr>
          <p:cNvPicPr>
            <a:picLocks noChangeAspect="1"/>
          </p:cNvPicPr>
          <p:nvPr/>
        </p:nvPicPr>
        <p:blipFill rotWithShape="1">
          <a:blip r:embed="rId5"/>
          <a:srcRect b="14091"/>
          <a:stretch/>
        </p:blipFill>
        <p:spPr>
          <a:xfrm>
            <a:off x="446118" y="1842274"/>
            <a:ext cx="2300286" cy="2686183"/>
          </a:xfrm>
          <a:prstGeom prst="rect">
            <a:avLst/>
          </a:prstGeom>
        </p:spPr>
      </p:pic>
      <p:pic>
        <p:nvPicPr>
          <p:cNvPr id="5" name="Picture 4">
            <a:extLst>
              <a:ext uri="{FF2B5EF4-FFF2-40B4-BE49-F238E27FC236}">
                <a16:creationId xmlns:a16="http://schemas.microsoft.com/office/drawing/2014/main" id="{F10C01F2-FC18-E1B7-8727-B22FF18A3776}"/>
              </a:ext>
            </a:extLst>
          </p:cNvPr>
          <p:cNvPicPr>
            <a:picLocks noChangeAspect="1"/>
          </p:cNvPicPr>
          <p:nvPr/>
        </p:nvPicPr>
        <p:blipFill rotWithShape="1">
          <a:blip r:embed="rId6"/>
          <a:srcRect b="13812"/>
          <a:stretch/>
        </p:blipFill>
        <p:spPr>
          <a:xfrm>
            <a:off x="3543165" y="1842274"/>
            <a:ext cx="2314915" cy="2694892"/>
          </a:xfrm>
          <a:prstGeom prst="rect">
            <a:avLst/>
          </a:prstGeom>
        </p:spPr>
      </p:pic>
      <p:pic>
        <p:nvPicPr>
          <p:cNvPr id="6" name="Picture 5">
            <a:extLst>
              <a:ext uri="{FF2B5EF4-FFF2-40B4-BE49-F238E27FC236}">
                <a16:creationId xmlns:a16="http://schemas.microsoft.com/office/drawing/2014/main" id="{88E0A6AD-834E-61F6-7AE5-A8C1F0AF92CD}"/>
              </a:ext>
            </a:extLst>
          </p:cNvPr>
          <p:cNvPicPr>
            <a:picLocks noChangeAspect="1"/>
          </p:cNvPicPr>
          <p:nvPr/>
        </p:nvPicPr>
        <p:blipFill>
          <a:blip r:embed="rId7"/>
          <a:stretch>
            <a:fillRect/>
          </a:stretch>
        </p:blipFill>
        <p:spPr>
          <a:xfrm>
            <a:off x="6060932" y="544946"/>
            <a:ext cx="2841998" cy="3802610"/>
          </a:xfrm>
          <a:prstGeom prst="rect">
            <a:avLst/>
          </a:prstGeom>
        </p:spPr>
      </p:pic>
    </p:spTree>
    <p:extLst>
      <p:ext uri="{BB962C8B-B14F-4D97-AF65-F5344CB8AC3E}">
        <p14:creationId xmlns:p14="http://schemas.microsoft.com/office/powerpoint/2010/main" val="651608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103973" y="850451"/>
            <a:ext cx="6936054" cy="1446550"/>
          </a:xfrm>
          <a:prstGeom prst="rect">
            <a:avLst/>
          </a:prstGeom>
          <a:noFill/>
        </p:spPr>
        <p:txBody>
          <a:bodyPr wrap="square" lIns="91440" tIns="45720" rIns="91440" bIns="45720" rtlCol="0" anchor="t">
            <a:spAutoFit/>
          </a:bodyPr>
          <a:lstStyle/>
          <a:p>
            <a:pPr algn="ctr"/>
            <a:r>
              <a:rPr lang="en-US" sz="2400" i="1" dirty="0">
                <a:latin typeface="+mj-lt"/>
              </a:rPr>
              <a:t>Small Vulnerable Newborns 1</a:t>
            </a:r>
          </a:p>
          <a:p>
            <a:pPr algn="ctr"/>
            <a:r>
              <a:rPr lang="en-US" sz="3200" b="1" dirty="0">
                <a:latin typeface="+mj-lt"/>
              </a:rPr>
              <a:t>Small vulnerable newborns—big potential for impact</a:t>
            </a:r>
          </a:p>
        </p:txBody>
      </p:sp>
      <p:sp>
        <p:nvSpPr>
          <p:cNvPr id="6" name="TextBox 5"/>
          <p:cNvSpPr txBox="1"/>
          <p:nvPr/>
        </p:nvSpPr>
        <p:spPr>
          <a:xfrm>
            <a:off x="834371" y="2661833"/>
            <a:ext cx="7475258" cy="1631216"/>
          </a:xfrm>
          <a:prstGeom prst="rect">
            <a:avLst/>
          </a:prstGeom>
          <a:noFill/>
        </p:spPr>
        <p:txBody>
          <a:bodyPr wrap="square" rtlCol="0">
            <a:spAutoFit/>
          </a:bodyPr>
          <a:lstStyle/>
          <a:p>
            <a:pPr algn="ctr"/>
            <a:r>
              <a:rPr lang="en-US" sz="2000" i="1" dirty="0"/>
              <a:t>Per Ashorn, Ulla Ashorn, Yvonne Muthiani, Samira Aboubaker, Sufia Askari, Rajiv Bahl, Robert E Black, Nita Dalmiya, Christopher P Duggan, </a:t>
            </a:r>
          </a:p>
          <a:p>
            <a:pPr algn="ctr"/>
            <a:r>
              <a:rPr lang="en-US" sz="2000" i="1" dirty="0"/>
              <a:t>G Justus Hofmeyr, Stephen H Kennedy, Nigel Klein, Joy E Lawn, Jeremy Shiffman, Jonathon Simon, Marleen Temmerman, and the UNICEF–WHO Low Birthweight Estimates Group</a:t>
            </a:r>
          </a:p>
        </p:txBody>
      </p:sp>
    </p:spTree>
    <p:extLst>
      <p:ext uri="{BB962C8B-B14F-4D97-AF65-F5344CB8AC3E}">
        <p14:creationId xmlns:p14="http://schemas.microsoft.com/office/powerpoint/2010/main" val="736069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5AD9-5745-CD14-8214-DBA9B1718C78}"/>
              </a:ext>
            </a:extLst>
          </p:cNvPr>
          <p:cNvSpPr txBox="1">
            <a:spLocks/>
          </p:cNvSpPr>
          <p:nvPr/>
        </p:nvSpPr>
        <p:spPr>
          <a:xfrm>
            <a:off x="457200" y="0"/>
            <a:ext cx="8229600" cy="9209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FI" sz="3600" dirty="0" smtClean="0"/>
              <a:t>Message: </a:t>
            </a:r>
            <a:r>
              <a:rPr lang="en-FI" sz="3600" dirty="0"/>
              <a:t>Three different constructs for defining newborn vulnerability</a:t>
            </a:r>
            <a:endParaRPr lang="fi-FI" sz="3600" dirty="0"/>
          </a:p>
        </p:txBody>
      </p:sp>
      <p:pic>
        <p:nvPicPr>
          <p:cNvPr id="3" name="Picture 2">
            <a:extLst>
              <a:ext uri="{FF2B5EF4-FFF2-40B4-BE49-F238E27FC236}">
                <a16:creationId xmlns:a16="http://schemas.microsoft.com/office/drawing/2014/main" id="{619B852F-C372-12D1-CF53-AE50CF575C18}"/>
              </a:ext>
            </a:extLst>
          </p:cNvPr>
          <p:cNvPicPr>
            <a:picLocks noChangeAspect="1"/>
          </p:cNvPicPr>
          <p:nvPr/>
        </p:nvPicPr>
        <p:blipFill>
          <a:blip r:embed="rId3"/>
          <a:stretch>
            <a:fillRect/>
          </a:stretch>
        </p:blipFill>
        <p:spPr>
          <a:xfrm>
            <a:off x="0" y="2181435"/>
            <a:ext cx="9144000" cy="2324661"/>
          </a:xfrm>
          <a:prstGeom prst="rect">
            <a:avLst/>
          </a:prstGeom>
        </p:spPr>
      </p:pic>
      <p:sp>
        <p:nvSpPr>
          <p:cNvPr id="7" name="Rectangle: Rounded Corners 6">
            <a:extLst>
              <a:ext uri="{FF2B5EF4-FFF2-40B4-BE49-F238E27FC236}">
                <a16:creationId xmlns:a16="http://schemas.microsoft.com/office/drawing/2014/main" id="{8A93B49C-B767-8488-94E1-BBE5D0F7F97A}"/>
              </a:ext>
            </a:extLst>
          </p:cNvPr>
          <p:cNvSpPr/>
          <p:nvPr/>
        </p:nvSpPr>
        <p:spPr>
          <a:xfrm>
            <a:off x="2262724" y="1373235"/>
            <a:ext cx="1032955" cy="1035082"/>
          </a:xfrm>
          <a:prstGeom prst="roundRect">
            <a:avLst/>
          </a:prstGeom>
          <a:solidFill>
            <a:srgbClr val="F8F2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FI" sz="1600" dirty="0">
                <a:solidFill>
                  <a:schemeClr val="tx1"/>
                </a:solidFill>
              </a:rPr>
              <a:t>Low birth weight</a:t>
            </a:r>
            <a:endParaRPr lang="fi-FI" sz="1600" dirty="0">
              <a:solidFill>
                <a:schemeClr val="tx1"/>
              </a:solidFill>
            </a:endParaRPr>
          </a:p>
        </p:txBody>
      </p:sp>
      <p:sp>
        <p:nvSpPr>
          <p:cNvPr id="8" name="Rectangle: Rounded Corners 7">
            <a:extLst>
              <a:ext uri="{FF2B5EF4-FFF2-40B4-BE49-F238E27FC236}">
                <a16:creationId xmlns:a16="http://schemas.microsoft.com/office/drawing/2014/main" id="{B2DA741E-4E6E-CA97-63F2-C91D402FB681}"/>
              </a:ext>
            </a:extLst>
          </p:cNvPr>
          <p:cNvSpPr/>
          <p:nvPr/>
        </p:nvSpPr>
        <p:spPr>
          <a:xfrm>
            <a:off x="3756078" y="1371579"/>
            <a:ext cx="1032955" cy="1035082"/>
          </a:xfrm>
          <a:prstGeom prst="roundRect">
            <a:avLst/>
          </a:prstGeom>
          <a:solidFill>
            <a:srgbClr val="BF7239"/>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FI" sz="1600" dirty="0">
                <a:solidFill>
                  <a:schemeClr val="tx1"/>
                </a:solidFill>
              </a:rPr>
              <a:t>Preterm birth</a:t>
            </a:r>
            <a:endParaRPr lang="fi-FI" sz="1600" dirty="0">
              <a:solidFill>
                <a:schemeClr val="tx1"/>
              </a:solidFill>
            </a:endParaRPr>
          </a:p>
        </p:txBody>
      </p:sp>
      <p:sp>
        <p:nvSpPr>
          <p:cNvPr id="9" name="Rectangle: Rounded Corners 8">
            <a:extLst>
              <a:ext uri="{FF2B5EF4-FFF2-40B4-BE49-F238E27FC236}">
                <a16:creationId xmlns:a16="http://schemas.microsoft.com/office/drawing/2014/main" id="{A9FDD699-6DA9-F087-97AD-89B6C13F561F}"/>
              </a:ext>
            </a:extLst>
          </p:cNvPr>
          <p:cNvSpPr/>
          <p:nvPr/>
        </p:nvSpPr>
        <p:spPr>
          <a:xfrm>
            <a:off x="5249433" y="1373235"/>
            <a:ext cx="1032955" cy="1035082"/>
          </a:xfrm>
          <a:prstGeom prst="roundRect">
            <a:avLst/>
          </a:prstGeom>
          <a:solidFill>
            <a:srgbClr val="41B4B7"/>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FI" sz="1600" dirty="0">
                <a:solidFill>
                  <a:schemeClr val="tx1"/>
                </a:solidFill>
              </a:rPr>
              <a:t>Small for gestational age</a:t>
            </a:r>
            <a:endParaRPr lang="fi-FI" sz="1600" dirty="0">
              <a:solidFill>
                <a:schemeClr val="tx1"/>
              </a:solidFill>
            </a:endParaRPr>
          </a:p>
        </p:txBody>
      </p:sp>
    </p:spTree>
    <p:extLst>
      <p:ext uri="{BB962C8B-B14F-4D97-AF65-F5344CB8AC3E}">
        <p14:creationId xmlns:p14="http://schemas.microsoft.com/office/powerpoint/2010/main" val="34787927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8560D-2CAB-FB76-1E46-751AD085807B}"/>
              </a:ext>
            </a:extLst>
          </p:cNvPr>
          <p:cNvPicPr>
            <a:picLocks noChangeAspect="1"/>
          </p:cNvPicPr>
          <p:nvPr/>
        </p:nvPicPr>
        <p:blipFill>
          <a:blip r:embed="rId3"/>
          <a:stretch>
            <a:fillRect/>
          </a:stretch>
        </p:blipFill>
        <p:spPr>
          <a:xfrm>
            <a:off x="728650" y="1152375"/>
            <a:ext cx="3573635" cy="3425234"/>
          </a:xfrm>
          <a:prstGeom prst="rect">
            <a:avLst/>
          </a:prstGeom>
        </p:spPr>
      </p:pic>
      <p:sp>
        <p:nvSpPr>
          <p:cNvPr id="4" name="TextBox 3">
            <a:extLst>
              <a:ext uri="{FF2B5EF4-FFF2-40B4-BE49-F238E27FC236}">
                <a16:creationId xmlns:a16="http://schemas.microsoft.com/office/drawing/2014/main" id="{CA07EEB5-19F3-906B-9706-9E46D570077D}"/>
              </a:ext>
            </a:extLst>
          </p:cNvPr>
          <p:cNvSpPr txBox="1"/>
          <p:nvPr/>
        </p:nvSpPr>
        <p:spPr>
          <a:xfrm>
            <a:off x="5020215" y="1377837"/>
            <a:ext cx="3522225" cy="2893100"/>
          </a:xfrm>
          <a:prstGeom prst="rect">
            <a:avLst/>
          </a:prstGeom>
          <a:noFill/>
        </p:spPr>
        <p:txBody>
          <a:bodyPr wrap="square" rtlCol="0">
            <a:spAutoFit/>
          </a:bodyPr>
          <a:lstStyle/>
          <a:p>
            <a:r>
              <a:rPr lang="en-US" sz="1400" b="1" dirty="0"/>
              <a:t>Estimates by UNICEF and WHO for 194 WHO member states and the occupied Palestinian territory (including east Jerusalem)</a:t>
            </a:r>
          </a:p>
          <a:p>
            <a:r>
              <a:rPr lang="fi-FI" sz="1400" dirty="0" err="1"/>
              <a:t>Yemisrach</a:t>
            </a:r>
            <a:r>
              <a:rPr lang="fi-FI" sz="1400" dirty="0"/>
              <a:t> Okwaraji, Julia Krasevec, Ellen Bradley, Joel Conkle, </a:t>
            </a:r>
          </a:p>
          <a:p>
            <a:r>
              <a:rPr lang="fi-FI" sz="1400" dirty="0"/>
              <a:t>Gretchen A Stevens, Giovanna </a:t>
            </a:r>
            <a:r>
              <a:rPr lang="fi-FI" sz="1400" dirty="0" err="1"/>
              <a:t>Gatica-Dominguez</a:t>
            </a:r>
            <a:r>
              <a:rPr lang="fi-FI" sz="1400" dirty="0"/>
              <a:t>, Eric O Ohuma, </a:t>
            </a:r>
          </a:p>
          <a:p>
            <a:r>
              <a:rPr lang="fi-FI" sz="1400" dirty="0"/>
              <a:t>Chris Coffey, Diana Estevez Fernandez, Hannah Blencowe, Ben </a:t>
            </a:r>
            <a:r>
              <a:rPr lang="fi-FI" sz="1400" dirty="0" err="1"/>
              <a:t>Kimathi</a:t>
            </a:r>
            <a:r>
              <a:rPr lang="fi-FI" sz="1400" dirty="0"/>
              <a:t>, </a:t>
            </a:r>
          </a:p>
          <a:p>
            <a:r>
              <a:rPr lang="fi-FI" sz="1400" dirty="0"/>
              <a:t>Ann Beth </a:t>
            </a:r>
            <a:r>
              <a:rPr lang="fi-FI" sz="1400" dirty="0" err="1"/>
              <a:t>Moller</a:t>
            </a:r>
            <a:r>
              <a:rPr lang="fi-FI" sz="1400" dirty="0"/>
              <a:t>, Alexandra Lewin, Laith Hussain-</a:t>
            </a:r>
            <a:r>
              <a:rPr lang="fi-FI" sz="1400" dirty="0" err="1"/>
              <a:t>Alkhateeb</a:t>
            </a:r>
            <a:r>
              <a:rPr lang="fi-FI" sz="1400" dirty="0"/>
              <a:t>, </a:t>
            </a:r>
          </a:p>
          <a:p>
            <a:r>
              <a:rPr lang="fi-FI" sz="1400" dirty="0"/>
              <a:t>Nita Dalmiya, Joy E Lawn, Elaine </a:t>
            </a:r>
            <a:r>
              <a:rPr lang="fi-FI" sz="1400" dirty="0" err="1"/>
              <a:t>Borghi</a:t>
            </a:r>
            <a:r>
              <a:rPr lang="fi-FI" sz="1400" dirty="0"/>
              <a:t>, Chika Hayashi</a:t>
            </a:r>
          </a:p>
        </p:txBody>
      </p:sp>
      <p:sp>
        <p:nvSpPr>
          <p:cNvPr id="5" name="Title 1">
            <a:extLst>
              <a:ext uri="{FF2B5EF4-FFF2-40B4-BE49-F238E27FC236}">
                <a16:creationId xmlns:a16="http://schemas.microsoft.com/office/drawing/2014/main" id="{FFF5920E-9882-796F-B81D-97EBD3DBB341}"/>
              </a:ext>
            </a:extLst>
          </p:cNvPr>
          <p:cNvSpPr txBox="1">
            <a:spLocks/>
          </p:cNvSpPr>
          <p:nvPr/>
        </p:nvSpPr>
        <p:spPr>
          <a:xfrm>
            <a:off x="0" y="0"/>
            <a:ext cx="9144000" cy="9209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FI" sz="3600" dirty="0" smtClean="0"/>
              <a:t>Message: </a:t>
            </a:r>
            <a:r>
              <a:rPr lang="en-FI" sz="3600" dirty="0"/>
              <a:t>Little progress in LBW prevention, despite multiple global commitments</a:t>
            </a:r>
            <a:endParaRPr lang="fi-FI" sz="3600" dirty="0"/>
          </a:p>
        </p:txBody>
      </p:sp>
    </p:spTree>
    <p:extLst>
      <p:ext uri="{BB962C8B-B14F-4D97-AF65-F5344CB8AC3E}">
        <p14:creationId xmlns:p14="http://schemas.microsoft.com/office/powerpoint/2010/main" val="1019197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D8E1C2-65A0-DC6C-1076-225A95C80344}"/>
              </a:ext>
            </a:extLst>
          </p:cNvPr>
          <p:cNvPicPr>
            <a:picLocks noChangeAspect="1"/>
          </p:cNvPicPr>
          <p:nvPr/>
        </p:nvPicPr>
        <p:blipFill>
          <a:blip r:embed="rId3"/>
          <a:stretch>
            <a:fillRect/>
          </a:stretch>
        </p:blipFill>
        <p:spPr>
          <a:xfrm>
            <a:off x="781366" y="876620"/>
            <a:ext cx="7396997" cy="3667787"/>
          </a:xfrm>
          <a:prstGeom prst="rect">
            <a:avLst/>
          </a:prstGeom>
        </p:spPr>
      </p:pic>
      <p:sp>
        <p:nvSpPr>
          <p:cNvPr id="5" name="TextBox 4">
            <a:extLst>
              <a:ext uri="{FF2B5EF4-FFF2-40B4-BE49-F238E27FC236}">
                <a16:creationId xmlns:a16="http://schemas.microsoft.com/office/drawing/2014/main" id="{51893059-CF77-3B9D-7986-3DA01134DB5B}"/>
              </a:ext>
            </a:extLst>
          </p:cNvPr>
          <p:cNvSpPr txBox="1"/>
          <p:nvPr/>
        </p:nvSpPr>
        <p:spPr>
          <a:xfrm>
            <a:off x="407861" y="-15932"/>
            <a:ext cx="8308542" cy="812530"/>
          </a:xfrm>
          <a:prstGeom prst="rect">
            <a:avLst/>
          </a:prstGeom>
          <a:noFill/>
        </p:spPr>
        <p:txBody>
          <a:bodyPr wrap="square">
            <a:spAutoFit/>
          </a:bodyPr>
          <a:lstStyle/>
          <a:p>
            <a:pPr algn="ctr">
              <a:lnSpc>
                <a:spcPct val="90000"/>
              </a:lnSpc>
            </a:pPr>
            <a:r>
              <a:rPr lang="en-FI" sz="2600" dirty="0" smtClean="0">
                <a:latin typeface="+mj-lt"/>
              </a:rPr>
              <a:t>Message: </a:t>
            </a:r>
            <a:r>
              <a:rPr lang="en-US" sz="2600" dirty="0">
                <a:latin typeface="+mj-lt"/>
              </a:rPr>
              <a:t>Slow progress can be explained by an inadequate response of the global community to </a:t>
            </a:r>
            <a:r>
              <a:rPr lang="en-FI" sz="2600" dirty="0">
                <a:latin typeface="+mj-lt"/>
              </a:rPr>
              <a:t>four challenges</a:t>
            </a:r>
            <a:endParaRPr lang="fi-FI" sz="2600" dirty="0">
              <a:latin typeface="+mj-lt"/>
            </a:endParaRPr>
          </a:p>
        </p:txBody>
      </p:sp>
    </p:spTree>
    <p:extLst>
      <p:ext uri="{BB962C8B-B14F-4D97-AF65-F5344CB8AC3E}">
        <p14:creationId xmlns:p14="http://schemas.microsoft.com/office/powerpoint/2010/main" val="1798992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D2CF5A-C094-FA4C-FC5F-FA1492458FE7}"/>
              </a:ext>
            </a:extLst>
          </p:cNvPr>
          <p:cNvPicPr>
            <a:picLocks noChangeAspect="1"/>
          </p:cNvPicPr>
          <p:nvPr/>
        </p:nvPicPr>
        <p:blipFill>
          <a:blip r:embed="rId3"/>
          <a:stretch>
            <a:fillRect/>
          </a:stretch>
        </p:blipFill>
        <p:spPr>
          <a:xfrm>
            <a:off x="3160717" y="920978"/>
            <a:ext cx="5370997" cy="3630036"/>
          </a:xfrm>
          <a:prstGeom prst="rect">
            <a:avLst/>
          </a:prstGeom>
        </p:spPr>
      </p:pic>
      <p:sp>
        <p:nvSpPr>
          <p:cNvPr id="6" name="Title 1">
            <a:extLst>
              <a:ext uri="{FF2B5EF4-FFF2-40B4-BE49-F238E27FC236}">
                <a16:creationId xmlns:a16="http://schemas.microsoft.com/office/drawing/2014/main" id="{E5D49F8E-E699-117E-8415-6FA1BC0DC9E1}"/>
              </a:ext>
            </a:extLst>
          </p:cNvPr>
          <p:cNvSpPr txBox="1">
            <a:spLocks/>
          </p:cNvSpPr>
          <p:nvPr/>
        </p:nvSpPr>
        <p:spPr>
          <a:xfrm>
            <a:off x="-1" y="0"/>
            <a:ext cx="9202189" cy="9209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FI" sz="2900" dirty="0" smtClean="0"/>
              <a:t>Message: </a:t>
            </a:r>
            <a:r>
              <a:rPr lang="en-FI" sz="2900" dirty="0"/>
              <a:t>New framework of </a:t>
            </a:r>
            <a:r>
              <a:rPr lang="en-US" sz="2900" b="1" dirty="0"/>
              <a:t>Small vulnerable newborns</a:t>
            </a:r>
            <a:r>
              <a:rPr lang="en-FI" sz="2900" b="1" dirty="0"/>
              <a:t> </a:t>
            </a:r>
            <a:r>
              <a:rPr lang="en-FI" sz="2900" dirty="0"/>
              <a:t>can facilitate a better response</a:t>
            </a:r>
            <a:endParaRPr lang="fi-FI" sz="2900" dirty="0"/>
          </a:p>
        </p:txBody>
      </p:sp>
      <p:sp>
        <p:nvSpPr>
          <p:cNvPr id="2" name="TextBox 1">
            <a:extLst>
              <a:ext uri="{FF2B5EF4-FFF2-40B4-BE49-F238E27FC236}">
                <a16:creationId xmlns:a16="http://schemas.microsoft.com/office/drawing/2014/main" id="{9BC99730-8ED4-B5DE-6EB3-27E4D1A2B0C0}"/>
              </a:ext>
            </a:extLst>
          </p:cNvPr>
          <p:cNvSpPr txBox="1"/>
          <p:nvPr/>
        </p:nvSpPr>
        <p:spPr>
          <a:xfrm>
            <a:off x="793307" y="4002323"/>
            <a:ext cx="1888209" cy="369332"/>
          </a:xfrm>
          <a:prstGeom prst="rect">
            <a:avLst/>
          </a:prstGeom>
          <a:noFill/>
        </p:spPr>
        <p:txBody>
          <a:bodyPr wrap="none" rtlCol="0">
            <a:spAutoFit/>
          </a:bodyPr>
          <a:lstStyle/>
          <a:p>
            <a:r>
              <a:rPr lang="en-FI" dirty="0"/>
              <a:t>Contextual factors</a:t>
            </a:r>
            <a:endParaRPr lang="fi-FI" dirty="0"/>
          </a:p>
        </p:txBody>
      </p:sp>
      <p:sp>
        <p:nvSpPr>
          <p:cNvPr id="4" name="TextBox 3">
            <a:extLst>
              <a:ext uri="{FF2B5EF4-FFF2-40B4-BE49-F238E27FC236}">
                <a16:creationId xmlns:a16="http://schemas.microsoft.com/office/drawing/2014/main" id="{3BFA168B-24A1-5BEF-6A94-E633AA8D6169}"/>
              </a:ext>
            </a:extLst>
          </p:cNvPr>
          <p:cNvSpPr txBox="1"/>
          <p:nvPr/>
        </p:nvSpPr>
        <p:spPr>
          <a:xfrm>
            <a:off x="767370" y="3125460"/>
            <a:ext cx="1940083" cy="369332"/>
          </a:xfrm>
          <a:prstGeom prst="rect">
            <a:avLst/>
          </a:prstGeom>
          <a:noFill/>
        </p:spPr>
        <p:txBody>
          <a:bodyPr wrap="none" rtlCol="0">
            <a:spAutoFit/>
          </a:bodyPr>
          <a:lstStyle/>
          <a:p>
            <a:r>
              <a:rPr lang="en-FI" dirty="0"/>
              <a:t>Adverse exposures</a:t>
            </a:r>
            <a:endParaRPr lang="fi-FI" dirty="0"/>
          </a:p>
        </p:txBody>
      </p:sp>
      <p:sp>
        <p:nvSpPr>
          <p:cNvPr id="5" name="TextBox 4">
            <a:extLst>
              <a:ext uri="{FF2B5EF4-FFF2-40B4-BE49-F238E27FC236}">
                <a16:creationId xmlns:a16="http://schemas.microsoft.com/office/drawing/2014/main" id="{932788EB-C306-94BB-CBBC-F4A8F6E99BF8}"/>
              </a:ext>
            </a:extLst>
          </p:cNvPr>
          <p:cNvSpPr txBox="1"/>
          <p:nvPr/>
        </p:nvSpPr>
        <p:spPr>
          <a:xfrm>
            <a:off x="690875" y="2463053"/>
            <a:ext cx="2093073" cy="369332"/>
          </a:xfrm>
          <a:prstGeom prst="rect">
            <a:avLst/>
          </a:prstGeom>
          <a:noFill/>
        </p:spPr>
        <p:txBody>
          <a:bodyPr wrap="none" rtlCol="0">
            <a:spAutoFit/>
          </a:bodyPr>
          <a:lstStyle/>
          <a:p>
            <a:r>
              <a:rPr lang="en-FI" dirty="0"/>
              <a:t>Preterm birth &amp; FGR</a:t>
            </a:r>
            <a:endParaRPr lang="fi-FI" dirty="0"/>
          </a:p>
        </p:txBody>
      </p:sp>
      <p:sp>
        <p:nvSpPr>
          <p:cNvPr id="7" name="TextBox 6">
            <a:extLst>
              <a:ext uri="{FF2B5EF4-FFF2-40B4-BE49-F238E27FC236}">
                <a16:creationId xmlns:a16="http://schemas.microsoft.com/office/drawing/2014/main" id="{1400C391-A8B0-441E-8101-589B195E0B3B}"/>
              </a:ext>
            </a:extLst>
          </p:cNvPr>
          <p:cNvSpPr txBox="1"/>
          <p:nvPr/>
        </p:nvSpPr>
        <p:spPr>
          <a:xfrm>
            <a:off x="394896" y="1884661"/>
            <a:ext cx="2685030" cy="369332"/>
          </a:xfrm>
          <a:prstGeom prst="rect">
            <a:avLst/>
          </a:prstGeom>
          <a:noFill/>
        </p:spPr>
        <p:txBody>
          <a:bodyPr wrap="none" rtlCol="0">
            <a:spAutoFit/>
          </a:bodyPr>
          <a:lstStyle/>
          <a:p>
            <a:r>
              <a:rPr lang="en-FI" dirty="0"/>
              <a:t>Small Vulnerable Newborn</a:t>
            </a:r>
            <a:endParaRPr lang="fi-FI" dirty="0"/>
          </a:p>
        </p:txBody>
      </p:sp>
      <p:sp>
        <p:nvSpPr>
          <p:cNvPr id="8" name="TextBox 7">
            <a:extLst>
              <a:ext uri="{FF2B5EF4-FFF2-40B4-BE49-F238E27FC236}">
                <a16:creationId xmlns:a16="http://schemas.microsoft.com/office/drawing/2014/main" id="{D1A4E31C-9AA4-5EA1-2A57-CF9CD574DCB6}"/>
              </a:ext>
            </a:extLst>
          </p:cNvPr>
          <p:cNvSpPr txBox="1"/>
          <p:nvPr/>
        </p:nvSpPr>
        <p:spPr>
          <a:xfrm>
            <a:off x="577542" y="1290310"/>
            <a:ext cx="2319738" cy="369332"/>
          </a:xfrm>
          <a:prstGeom prst="rect">
            <a:avLst/>
          </a:prstGeom>
          <a:noFill/>
        </p:spPr>
        <p:txBody>
          <a:bodyPr wrap="none" rtlCol="0">
            <a:spAutoFit/>
          </a:bodyPr>
          <a:lstStyle/>
          <a:p>
            <a:r>
              <a:rPr lang="en-FI" dirty="0"/>
              <a:t>Adverse consequences</a:t>
            </a:r>
            <a:endParaRPr lang="fi-FI" dirty="0"/>
          </a:p>
        </p:txBody>
      </p:sp>
      <p:sp>
        <p:nvSpPr>
          <p:cNvPr id="9" name="Arrow: Up 8">
            <a:extLst>
              <a:ext uri="{FF2B5EF4-FFF2-40B4-BE49-F238E27FC236}">
                <a16:creationId xmlns:a16="http://schemas.microsoft.com/office/drawing/2014/main" id="{4D4AB289-4B0C-6A37-21D3-4B060B9F4FD7}"/>
              </a:ext>
            </a:extLst>
          </p:cNvPr>
          <p:cNvSpPr/>
          <p:nvPr/>
        </p:nvSpPr>
        <p:spPr>
          <a:xfrm>
            <a:off x="1651471" y="1675601"/>
            <a:ext cx="171880" cy="160074"/>
          </a:xfrm>
          <a:prstGeom prs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Arrow: Up 9">
            <a:extLst>
              <a:ext uri="{FF2B5EF4-FFF2-40B4-BE49-F238E27FC236}">
                <a16:creationId xmlns:a16="http://schemas.microsoft.com/office/drawing/2014/main" id="{33A7A765-6757-A58D-2C06-5CD4A3831314}"/>
              </a:ext>
            </a:extLst>
          </p:cNvPr>
          <p:cNvSpPr/>
          <p:nvPr/>
        </p:nvSpPr>
        <p:spPr>
          <a:xfrm>
            <a:off x="1651471" y="2253993"/>
            <a:ext cx="171880" cy="160074"/>
          </a:xfrm>
          <a:prstGeom prs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Arrow: Up 10">
            <a:extLst>
              <a:ext uri="{FF2B5EF4-FFF2-40B4-BE49-F238E27FC236}">
                <a16:creationId xmlns:a16="http://schemas.microsoft.com/office/drawing/2014/main" id="{37E3C899-17CA-B799-D476-63A1F757ACEC}"/>
              </a:ext>
            </a:extLst>
          </p:cNvPr>
          <p:cNvSpPr/>
          <p:nvPr/>
        </p:nvSpPr>
        <p:spPr>
          <a:xfrm>
            <a:off x="1651471" y="2877744"/>
            <a:ext cx="171880" cy="160074"/>
          </a:xfrm>
          <a:prstGeom prs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Arrow: Up 11">
            <a:extLst>
              <a:ext uri="{FF2B5EF4-FFF2-40B4-BE49-F238E27FC236}">
                <a16:creationId xmlns:a16="http://schemas.microsoft.com/office/drawing/2014/main" id="{0640F0E7-8EDC-753E-5DE4-AA9D483D6AC9}"/>
              </a:ext>
            </a:extLst>
          </p:cNvPr>
          <p:cNvSpPr/>
          <p:nvPr/>
        </p:nvSpPr>
        <p:spPr>
          <a:xfrm>
            <a:off x="1651471" y="3707830"/>
            <a:ext cx="171880" cy="160074"/>
          </a:xfrm>
          <a:prstGeom prs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281329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1A97-71AD-ABF1-5BD5-397BC0DF8680}"/>
              </a:ext>
            </a:extLst>
          </p:cNvPr>
          <p:cNvSpPr txBox="1">
            <a:spLocks/>
          </p:cNvSpPr>
          <p:nvPr/>
        </p:nvSpPr>
        <p:spPr>
          <a:xfrm>
            <a:off x="457200" y="166509"/>
            <a:ext cx="822960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 </a:t>
            </a:r>
            <a:r>
              <a:rPr lang="en-FI" sz="3200" dirty="0" smtClean="0"/>
              <a:t>Message: </a:t>
            </a:r>
            <a:r>
              <a:rPr lang="en-FI" sz="3200" dirty="0"/>
              <a:t>In</a:t>
            </a:r>
            <a:r>
              <a:rPr lang="en-US" sz="3200" dirty="0" err="1"/>
              <a:t>terventions</a:t>
            </a:r>
            <a:r>
              <a:rPr lang="en-US" sz="3200" dirty="0"/>
              <a:t> for the health of </a:t>
            </a:r>
            <a:r>
              <a:rPr lang="en-FI" sz="3200" dirty="0"/>
              <a:t>girls, </a:t>
            </a:r>
            <a:r>
              <a:rPr lang="en-US" sz="3200" dirty="0"/>
              <a:t>women</a:t>
            </a:r>
            <a:r>
              <a:rPr lang="en-FI" sz="3200" dirty="0"/>
              <a:t>,</a:t>
            </a:r>
            <a:r>
              <a:rPr lang="en-US" sz="3200" dirty="0"/>
              <a:t> and fetuses, can</a:t>
            </a:r>
            <a:r>
              <a:rPr lang="en-FI" sz="3200" dirty="0"/>
              <a:t> break the vicious cycle of vulnerability</a:t>
            </a:r>
            <a:endParaRPr lang="fi-FI" sz="3200" dirty="0"/>
          </a:p>
        </p:txBody>
      </p:sp>
      <p:pic>
        <p:nvPicPr>
          <p:cNvPr id="3" name="Picture 2">
            <a:extLst>
              <a:ext uri="{FF2B5EF4-FFF2-40B4-BE49-F238E27FC236}">
                <a16:creationId xmlns:a16="http://schemas.microsoft.com/office/drawing/2014/main" id="{771A133E-6195-0542-2B9B-91C412461E97}"/>
              </a:ext>
            </a:extLst>
          </p:cNvPr>
          <p:cNvPicPr>
            <a:picLocks noChangeAspect="1"/>
          </p:cNvPicPr>
          <p:nvPr/>
        </p:nvPicPr>
        <p:blipFill>
          <a:blip r:embed="rId3"/>
          <a:stretch>
            <a:fillRect/>
          </a:stretch>
        </p:blipFill>
        <p:spPr>
          <a:xfrm>
            <a:off x="0" y="1613355"/>
            <a:ext cx="9144000" cy="2843470"/>
          </a:xfrm>
          <a:prstGeom prst="rect">
            <a:avLst/>
          </a:prstGeom>
        </p:spPr>
      </p:pic>
    </p:spTree>
    <p:extLst>
      <p:ext uri="{BB962C8B-B14F-4D97-AF65-F5344CB8AC3E}">
        <p14:creationId xmlns:p14="http://schemas.microsoft.com/office/powerpoint/2010/main" val="36030299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IXED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FF9BAD54E801408D195AB47ABEE26E" ma:contentTypeVersion="4" ma:contentTypeDescription="Create a new document." ma:contentTypeScope="" ma:versionID="24f58cdbb7830456a6c4d4980aa0103e">
  <xsd:schema xmlns:xsd="http://www.w3.org/2001/XMLSchema" xmlns:xs="http://www.w3.org/2001/XMLSchema" xmlns:p="http://schemas.microsoft.com/office/2006/metadata/properties" xmlns:ns1="http://schemas.microsoft.com/sharepoint/v3" xmlns:ns2="b4419758-8a30-462b-a703-e2b3e7f503de" targetNamespace="http://schemas.microsoft.com/office/2006/metadata/properties" ma:root="true" ma:fieldsID="f64f870e1c504404de7f3dc3ad5363fe" ns1:_="" ns2:_="">
    <xsd:import namespace="http://schemas.microsoft.com/sharepoint/v3"/>
    <xsd:import namespace="b4419758-8a30-462b-a703-e2b3e7f503de"/>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419758-8a30-462b-a703-e2b3e7f503d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DE7F6F3-CE1B-4771-BDAF-61B74632D4AC}"/>
</file>

<file path=customXml/itemProps2.xml><?xml version="1.0" encoding="utf-8"?>
<ds:datastoreItem xmlns:ds="http://schemas.openxmlformats.org/officeDocument/2006/customXml" ds:itemID="{9F32EF18-F35C-4A79-8892-7FCAF34A03D8}">
  <ds:schemaRefs>
    <ds:schemaRef ds:uri="http://schemas.microsoft.com/sharepoint/v3/contenttype/forms"/>
  </ds:schemaRefs>
</ds:datastoreItem>
</file>

<file path=customXml/itemProps3.xml><?xml version="1.0" encoding="utf-8"?>
<ds:datastoreItem xmlns:ds="http://schemas.openxmlformats.org/officeDocument/2006/customXml" ds:itemID="{BDCA4224-ADC4-4E70-9338-9D338ABD5FD9}">
  <ds:schemaRefs>
    <ds:schemaRef ds:uri="http://purl.org/dc/terms/"/>
    <ds:schemaRef ds:uri="http://schemas.microsoft.com/sharepoint/v3"/>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810f3a29-9292-4402-892b-e6470cd45de6"/>
    <ds:schemaRef ds:uri="4a096c92-6bd7-4e81-8360-1ef7f5bc3b8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5144</TotalTime>
  <Words>1027</Words>
  <Application>Microsoft Office PowerPoint</Application>
  <PresentationFormat>On-screen Show (16:9)</PresentationFormat>
  <Paragraphs>81</Paragraphs>
  <Slides>13</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Calibri</vt:lpstr>
      <vt:lpstr>Calibri Light</vt:lpstr>
      <vt:lpstr>ScalaLancetPro</vt:lpstr>
      <vt:lpstr>Office Theme</vt:lpstr>
      <vt:lpstr>FIXED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Reed Elsevier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Global Support</dc:creator>
  <cp:lastModifiedBy>Abdu Mohiddin</cp:lastModifiedBy>
  <cp:revision>148</cp:revision>
  <dcterms:created xsi:type="dcterms:W3CDTF">2016-11-30T13:13:58Z</dcterms:created>
  <dcterms:modified xsi:type="dcterms:W3CDTF">2023-09-18T19:00:52Z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0x010100AAFF9BAD54E801408D195AB47ABEE26E</vt:lpwstr>
  </property>
  <property fmtid="{D5CDD505-2E9C-101B-9397-08002B2CF9AE}" pid="3" name="MSIP_Label_549ac42a-3eb4-4074-b885-aea26bd6241e_Enabled">
    <vt:lpwstr>true</vt:lpwstr>
  </property>
  <property fmtid="{D5CDD505-2E9C-101B-9397-08002B2CF9AE}" pid="4" name="MSIP_Label_549ac42a-3eb4-4074-b885-aea26bd6241e_SetDate">
    <vt:lpwstr>2021-04-28T13:36:27Z</vt:lpwstr>
  </property>
  <property fmtid="{D5CDD505-2E9C-101B-9397-08002B2CF9AE}" pid="5" name="MSIP_Label_549ac42a-3eb4-4074-b885-aea26bd6241e_Method">
    <vt:lpwstr>Standard</vt:lpwstr>
  </property>
  <property fmtid="{D5CDD505-2E9C-101B-9397-08002B2CF9AE}" pid="6" name="MSIP_Label_549ac42a-3eb4-4074-b885-aea26bd6241e_Name">
    <vt:lpwstr>General Business</vt:lpwstr>
  </property>
  <property fmtid="{D5CDD505-2E9C-101B-9397-08002B2CF9AE}" pid="7" name="MSIP_Label_549ac42a-3eb4-4074-b885-aea26bd6241e_SiteId">
    <vt:lpwstr>9274ee3f-9425-4109-a27f-9fb15c10675d</vt:lpwstr>
  </property>
  <property fmtid="{D5CDD505-2E9C-101B-9397-08002B2CF9AE}" pid="8" name="MSIP_Label_549ac42a-3eb4-4074-b885-aea26bd6241e_ActionId">
    <vt:lpwstr>0ad7b935-6d69-4b4a-8df7-b1e0bf50faab</vt:lpwstr>
  </property>
  <property fmtid="{D5CDD505-2E9C-101B-9397-08002B2CF9AE}" pid="9" name="MSIP_Label_549ac42a-3eb4-4074-b885-aea26bd6241e_ContentBits">
    <vt:lpwstr>0</vt:lpwstr>
  </property>
  <property fmtid="{D5CDD505-2E9C-101B-9397-08002B2CF9AE}" pid="10" name="MediaServiceImageTags">
    <vt:lpwstr/>
  </property>
</Properties>
</file>