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48B_63236CA3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1219" r:id="rId6"/>
    <p:sldId id="1162" r:id="rId7"/>
    <p:sldId id="1163" r:id="rId8"/>
    <p:sldId id="267" r:id="rId9"/>
    <p:sldId id="1218" r:id="rId10"/>
    <p:sldId id="1220" r:id="rId11"/>
    <p:sldId id="1221" r:id="rId12"/>
    <p:sldId id="1222" r:id="rId13"/>
    <p:sldId id="1171" r:id="rId14"/>
  </p:sldIdLst>
  <p:sldSz cx="9144000" cy="5143500" type="screen16x9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DFFE54-C661-5CCE-324A-281D5D6938BF}" name="marleen.temmerman" initials="m" userId="S::marleen.temmerman@aku.edu::036ecea2-cdc1-42c9-aee3-2dca21be2f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1B4B7"/>
    <a:srgbClr val="BF7239"/>
    <a:srgbClr val="F8F200"/>
    <a:srgbClr val="9900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9974" autoAdjust="0"/>
  </p:normalViewPr>
  <p:slideViewPr>
    <p:cSldViewPr snapToGrid="0" snapToObjects="1"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8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modernComment_48B_63236C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3D7695-4938-4FFF-BDEC-9C2752D26F72}" authorId="{12DFFE54-C661-5CCE-324A-281D5D6938BF}" created="2023-05-03T05:12:52.7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3265955" sldId="1163"/>
      <ac:spMk id="5" creationId="{00000000-0000-0000-0000-000000000000}"/>
      <ac:txMk cp="0" len="39">
        <ac:context len="124" hash="804501858"/>
      </ac:txMk>
    </ac:txMkLst>
    <p188:pos x="3659197" y="212417"/>
    <p188:txBody>
      <a:bodyPr/>
      <a:lstStyle/>
      <a:p>
        <a:r>
          <a:rPr lang="en-KE"/>
          <a:t>Figures below need % and N and year (was this 2020?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5610468-4661-450C-9309-33CF89E7E02C}" type="datetimeFigureOut">
              <a:rPr lang="fi-FI" smtClean="0"/>
              <a:t>19.9.2023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C9B6599-EC24-4702-8203-30B20F8CD4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02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Objective:</a:t>
            </a:r>
            <a:r>
              <a:rPr lang="en-US" baseline="0" dirty="0"/>
              <a:t>  launch the Series in this region and gather you all – important stakeholders – together to generate discussion, debate and agree on a roadmap to tackle SVNs in our region – concrete actions!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6599-EC24-4702-8203-30B20F8CD4B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94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~26% of all newborns are SVN</a:t>
            </a:r>
          </a:p>
          <a:p>
            <a:r>
              <a:rPr lang="en-US" dirty="0"/>
              <a:t>-55% of neonatal mortality attributed to SVN</a:t>
            </a:r>
          </a:p>
          <a:p>
            <a:r>
              <a:rPr lang="en-US" dirty="0"/>
              <a:t>Larger than expected, inequalities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sz="1200" dirty="0"/>
              <a:t>Failure</a:t>
            </a:r>
            <a:r>
              <a:rPr lang="en-US" sz="1200" dirty="0"/>
              <a:t> of global response to main challenges in SVN prevention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Mortality in the neonatal period (in the first 28 days of life) has declined more slowly than that among older children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In a recent dataset51 including more than 18 million births from Brazil between 2011 and 2018, the prevalence of preterm birth was 9·4%, SGA 9·2%, and LBW 9·6%. However, 18·0% of the newborns were included in at least one of the categories, indicating that the use of any one of the individual definitions would underestimate the number of all at-risk newborns by approximately 50%.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</a:rPr>
              <a:t>K’Oloo et </a:t>
            </a:r>
            <a:r>
              <a:rPr lang="en-US" sz="1200" dirty="0" err="1">
                <a:highlight>
                  <a:srgbClr val="FFFF00"/>
                </a:highlight>
              </a:rPr>
              <a:t>al_LBW</a:t>
            </a:r>
            <a:r>
              <a:rPr lang="en-US" sz="1200" dirty="0">
                <a:highlight>
                  <a:srgbClr val="FFFF00"/>
                </a:highlight>
              </a:rPr>
              <a:t> measurement intervention 2023_(</a:t>
            </a:r>
            <a:r>
              <a:rPr lang="en-GB" sz="1200" dirty="0">
                <a:highlight>
                  <a:srgbClr val="FFFF00"/>
                </a:highlight>
              </a:rPr>
              <a:t>provision of high-quality digital scales, training of nursing staff on accurate birth weight measurement, recording and scale calibration practices, and quality maintenance support that consisted of enhanced supervision and feedback): In the prospective sample, the prevalence of LBW was 12.6% (95% confidence intervals [CI]: 10.9%-14.4%) in Kenya and 18.2% (12.2%-24.2%) in Tanzania. In the historical sample, the corresponding prevalence estimates were 7.8% (6.5%-9.2%) and 10.0% (8.6%-11.4%). Compared to the retrospective sample, the LBW prevalence in the prospective sample was 4.8% points (3.2%-6.4%) higher in Kenya and 8.2% points (2.3%-14.0%) higher in Tanzania, corresponding to a risk ratio of 1.61 (1.38-1.88) in Kenya and 1.81 (1.30-2.52) in Tanzania.</a:t>
            </a:r>
            <a:endParaRPr lang="fi-FI" sz="12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E3D3-EEF1-425F-BE8A-B4809CAE63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8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Pillar 2: Scale up high quality care for women during pregnancy and child birth</a:t>
            </a:r>
          </a:p>
          <a:p>
            <a:r>
              <a:rPr lang="en-GB" dirty="0"/>
              <a:t>Pillar 3: Improved measurement and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6599-EC24-4702-8203-30B20F8CD4B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E3D3-EEF1-425F-BE8A-B4809CAE63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B6599-EC24-4702-8203-30B20F8CD4B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35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B6599-EC24-4702-8203-30B20F8CD4B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12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E3D3-EEF1-425F-BE8A-B4809CAE63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8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E3D3-EEF1-425F-BE8A-B4809CAE63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1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2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2E04-7C1D-6D43-AC18-B569EA5AB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40884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1B771-D283-184C-B6DA-255D7F9E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01434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A83CD-174C-164B-836B-5084AD69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A1F10-B6D2-B844-B768-49FD7DF7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FE865-9676-1441-837B-304B7A88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A7E1-DCD1-A34D-B877-9C17C74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0080"/>
            <a:ext cx="7886700" cy="869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1F3F-C860-0C49-BC27-142262558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1080"/>
            <a:ext cx="7886700" cy="2892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94F7-0980-454A-9C68-8F1C4A84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11DD5-7E14-B74E-986B-9BCD3D14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A609-31D3-9949-ABD0-F2E7CCEA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94F7-0980-454A-9C68-8F1C4A84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11DD5-7E14-B74E-986B-9BCD3D14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A609-31D3-9949-ABD0-F2E7CCEA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6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2836B-4CEE-974D-A31E-EB0FE7F1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1C3CA-E595-F845-A012-E5F43ABD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95AA-F10C-A64A-83B5-61FE83C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2836B-4CEE-974D-A31E-EB0FE7F1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1C3CA-E595-F845-A012-E5F43ABD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95AA-F10C-A64A-83B5-61FE83C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904EF-E46B-C94D-B068-B30C0596D5D7}"/>
              </a:ext>
            </a:extLst>
          </p:cNvPr>
          <p:cNvSpPr/>
          <p:nvPr userDrawn="1"/>
        </p:nvSpPr>
        <p:spPr>
          <a:xfrm>
            <a:off x="6691745" y="-1"/>
            <a:ext cx="2452255" cy="101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2836B-4CEE-974D-A31E-EB0FE7F1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1C3CA-E595-F845-A012-E5F43ABD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95AA-F10C-A64A-83B5-61FE83C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0DD9-8DE1-B040-9D2C-D2613BEF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1DC0B-3A0A-814F-9FDA-3FFC8742E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2254-9BB5-FD43-BB37-499931EB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D5E4-9B9B-494E-8B17-FB845D3C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E257-F3DE-EB45-9A88-3B8FDE2C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D93A-8AF2-7B44-92D8-4D8DEECC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161E-1586-0947-AC61-E5DE10263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4829C-D033-3B43-AEA9-CDFCB3017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772A8-2207-9545-B7D7-3ADD8BDC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6BD70-F73F-4341-B6DD-9BCDE819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CE2A-7A8F-3C4E-A49B-F14754A0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0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5FC9-FD5B-594D-BA62-4E7137B2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C3B0D-3450-6642-9081-E0B86621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5C22C-6E8A-AE4F-9D1A-FF48BCA0E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6BDD8-41F4-FA43-A8BA-7D51B454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EAC3F-149A-E445-B5FA-C084E635F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D3162-C089-9540-8203-57278617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80864-24F9-8343-99B4-14532034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60B06-D597-924E-80C0-EF7101B0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5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B325-1410-104E-B89A-4E2BA2F0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D013A-F0BF-6443-9AC4-F292FBBD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D21BA-095B-024C-B301-74A3427E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FB058-694A-344C-B4E7-67731405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0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7956-8B3D-9040-8972-01F43D79967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F98E-05E1-214E-89E1-CA22B901F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2588-6D20-C248-A35E-B3AC39AA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B7E3E-BF6A-E14A-9541-38119824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C53D3-9C26-954D-910B-CEA06C2AC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DE67-1E4C-C243-8841-43B9E0AEF13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A839-9282-AF46-B059-4259E2116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1A7CC-3E67-FC41-986E-3E923F34B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77EE-C97E-5F43-910A-58ABC3A99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48B_63236C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403268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748" y="1065535"/>
            <a:ext cx="668847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ethical, economic, and developmental imperative to prevent small vulnerable newborns and stillbirths: essential actions to improve the country and global response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407" y="3038338"/>
            <a:ext cx="668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Abdu Mohiddin, Katherine E A Semrau, Jonathon Simon, Etienne 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Langlois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Jeremy Shiffman, Helen Nabwera, G Justus Hofmeyr, Joy E Lawn, Robert E Black, Sufia Askari, Nigel Klein, Ulla Ashorn, Per Ashorn, Marleen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Temmerman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744" y="678928"/>
            <a:ext cx="610418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numbers and slow prevention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8734" y="2039520"/>
            <a:ext cx="437799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Sub-Saharan Africa, South Asia, humanitarian settings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has been slow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Flat global and regional trends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6372" y="1464380"/>
            <a:ext cx="4308896" cy="766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annual estimates of any SVN type:</a:t>
            </a:r>
          </a:p>
          <a:p>
            <a:pPr marL="518160" marR="0" lvl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million SVNs worldwide</a:t>
            </a:r>
          </a:p>
          <a:p>
            <a:pPr marL="518160" marR="0" lvl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in four newborns</a:t>
            </a:r>
          </a:p>
          <a:p>
            <a:pPr marL="518160" marR="0" lvl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1·9 million stillbirths each year</a:t>
            </a:r>
          </a:p>
          <a:p>
            <a:pPr marL="6096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8160" marR="0" lvl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6595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4" y="656445"/>
            <a:ext cx="82912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Action based on three pillars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4" descr="8,677 Three Pillars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 bwMode="auto">
          <a:xfrm>
            <a:off x="113679" y="1024638"/>
            <a:ext cx="3528017" cy="34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8877" y="1132327"/>
            <a:ext cx="4436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One:</a:t>
            </a:r>
          </a:p>
          <a:p>
            <a:pPr marL="80391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SVN prevention a priority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Two:</a:t>
            </a:r>
          </a:p>
          <a:p>
            <a:pPr marL="80391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 implementation &amp; scale-up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Three:</a:t>
            </a:r>
          </a:p>
          <a:p>
            <a:pPr marL="80391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and accountability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82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6F979-905E-0136-B89F-D2CD59931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04" y="702732"/>
            <a:ext cx="6896329" cy="3134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EC7958-B70E-D9D2-41E6-66EE0E2FA60F}"/>
              </a:ext>
            </a:extLst>
          </p:cNvPr>
          <p:cNvSpPr txBox="1"/>
          <p:nvPr/>
        </p:nvSpPr>
        <p:spPr>
          <a:xfrm>
            <a:off x="0" y="404917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SVN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stillbirth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prevention</a:t>
            </a:r>
          </a:p>
        </p:txBody>
      </p:sp>
    </p:spTree>
    <p:extLst>
      <p:ext uri="{BB962C8B-B14F-4D97-AF65-F5344CB8AC3E}">
        <p14:creationId xmlns:p14="http://schemas.microsoft.com/office/powerpoint/2010/main" val="215724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488" y="866693"/>
            <a:ext cx="87861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One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recognition: make SVN prevention a (health) priority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action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guidelines for SVN prevention, and support context sensitive adaptation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action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or integrate SVN prevention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relevant national action plans, budget and invest to meet targets and contribute to Sustainable Development Goals acceleration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7" y="675865"/>
            <a:ext cx="882594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Two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 implementation: scale up high-quality care for women, particularly during pregnancy and </a:t>
            </a:r>
            <a:r>
              <a:rPr lang="en-US" sz="1900" b="1" dirty="0">
                <a:solidFill>
                  <a:prstClr val="black"/>
                </a:solidFill>
                <a:latin typeface="Calibri"/>
              </a:rPr>
              <a:t>child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birth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action</a:t>
            </a:r>
          </a:p>
          <a:p>
            <a:pPr marL="34671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Allocate sufficient funding to support national ANC and childbirth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671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research investment into potential interventions for SVN prevention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action</a:t>
            </a:r>
          </a:p>
          <a:p>
            <a:pPr marL="34671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early start of high-quality antenatal and childbirth care for all pregnant women </a:t>
            </a:r>
          </a:p>
          <a:p>
            <a:pPr marL="34671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up proven interventions integrated within WHO recommended ANC guidelines, and include in Universal Health Coverage planning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47" y="651255"/>
            <a:ext cx="829124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Pillar Three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accountability: improved measurement and monitoring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747" y="1407382"/>
            <a:ext cx="814530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action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international statistics and ensure regular reporting on the incidence of different SVN types 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Agree on approaches and a possible governance structure for international support to country activities on SVN and stillbirth prevention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action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 all pregnancies and weigh all newborns and stillbirths and collate data nationally on rates of preterm birth, SGA and LBW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societal level action with a multi-sectoral approach using health in all policies, women’s agency and reproductive rights are enhanced</a:t>
            </a:r>
          </a:p>
          <a:p>
            <a:pPr marL="6096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47" y="651255"/>
            <a:ext cx="82912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Recommended national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747" y="1212910"/>
            <a:ext cx="848285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or integrate SVN prevention within relevant national action plans, budget and invest to meet targets and contribute to Sustainable Development Goals acceleration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early start of high-quality antenatal and childbirth care for all pregnant women 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up proven interventions integrated within WHO recommended ANC guidelines, and include in Universal Health Coverage planning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 all pregnancies and weigh all newborns and stillbirths and collate data nationally on rates of preterm birth, SGA and LBW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Promote societal level action with a multi-sectoral approach using health in all policies, women’s agency and reproductive rights are enhanced</a:t>
            </a: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0386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7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XE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F9BAD54E801408D195AB47ABEE26E" ma:contentTypeVersion="4" ma:contentTypeDescription="Create a new document." ma:contentTypeScope="" ma:versionID="24f58cdbb7830456a6c4d4980aa0103e">
  <xsd:schema xmlns:xsd="http://www.w3.org/2001/XMLSchema" xmlns:xs="http://www.w3.org/2001/XMLSchema" xmlns:p="http://schemas.microsoft.com/office/2006/metadata/properties" xmlns:ns1="http://schemas.microsoft.com/sharepoint/v3" xmlns:ns2="b4419758-8a30-462b-a703-e2b3e7f503de" targetNamespace="http://schemas.microsoft.com/office/2006/metadata/properties" ma:root="true" ma:fieldsID="f64f870e1c504404de7f3dc3ad5363fe" ns1:_="" ns2:_="">
    <xsd:import namespace="http://schemas.microsoft.com/sharepoint/v3"/>
    <xsd:import namespace="b4419758-8a30-462b-a703-e2b3e7f503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9758-8a30-462b-a703-e2b3e7f50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525BE2-E075-495F-B7B9-7F742A73D03F}"/>
</file>

<file path=customXml/itemProps2.xml><?xml version="1.0" encoding="utf-8"?>
<ds:datastoreItem xmlns:ds="http://schemas.openxmlformats.org/officeDocument/2006/customXml" ds:itemID="{9F32EF18-F35C-4A79-8892-7FCAF34A03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CA4224-ADC4-4E70-9338-9D338ABD5FD9}">
  <ds:schemaRefs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10f3a29-9292-4402-892b-e6470cd45de6"/>
    <ds:schemaRef ds:uri="http://schemas.microsoft.com/office/infopath/2007/PartnerControls"/>
    <ds:schemaRef ds:uri="4a096c92-6bd7-4e81-8360-1ef7f5bc3b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820</Words>
  <Application>Microsoft Office PowerPoint</Application>
  <PresentationFormat>On-screen Show (16:9)</PresentationFormat>
  <Paragraphs>74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FIXED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Support</dc:creator>
  <cp:lastModifiedBy>Abdu Mohiddin</cp:lastModifiedBy>
  <cp:revision>149</cp:revision>
  <dcterms:created xsi:type="dcterms:W3CDTF">2016-11-30T13:13:58Z</dcterms:created>
  <dcterms:modified xsi:type="dcterms:W3CDTF">2023-09-19T03:42:11Z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0x010100AAFF9BAD54E801408D195AB47ABEE26E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2021-04-28T13:36:27Z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0ad7b935-6d69-4b4a-8df7-b1e0bf50faab</vt:lpwstr>
  </property>
  <property fmtid="{D5CDD505-2E9C-101B-9397-08002B2CF9AE}" pid="9" name="MSIP_Label_549ac42a-3eb4-4074-b885-aea26bd6241e_ContentBits">
    <vt:lpwstr>0</vt:lpwstr>
  </property>
  <property fmtid="{D5CDD505-2E9C-101B-9397-08002B2CF9AE}" pid="10" name="MediaServiceImageTags">
    <vt:lpwstr/>
  </property>
</Properties>
</file>