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Default Extension="xlsx" ContentType="application/vnd.openxmlformats-officedocument.spreadsheetml.sheet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drawings/drawing1.xml" ContentType="application/vnd.openxmlformats-officedocument.drawingml.chartshapes+xml"/>
  <Override PartName="/ppt/presentation.xml" ContentType="application/vnd.openxmlformats-officedocument.presentationml.presentation.main+xml"/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notesSlides/notesSlide12.xml" ContentType="application/vnd.openxmlformats-officedocument.presentationml.notesSlide+xml"/>
  <Override PartName="/ppt/slideMasters/slideMaster3.xml" ContentType="application/vnd.openxmlformats-officedocument.presentationml.slideMaster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charts/colors1.xml" ContentType="application/vnd.ms-office.chartcolorstyle+xml"/>
  <Override PartName="/ppt/charts/style1.xml" ContentType="application/vnd.ms-office.chartstyle+xml"/>
  <Override PartName="/ppt/charts/chart1.xml" ContentType="application/vnd.openxmlformats-officedocument.drawingml.chart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revisionInfo.xml" ContentType="application/vnd.ms-powerpoint.revisioninfo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72" r:id="rId1"/>
    <p:sldMasterId id="2147483674" r:id="rId2"/>
    <p:sldMasterId id="2147483700" r:id="rId3"/>
  </p:sldMasterIdLst>
  <p:notesMasterIdLst>
    <p:notesMasterId r:id="rId23"/>
  </p:notesMasterIdLst>
  <p:sldIdLst>
    <p:sldId id="1185" r:id="rId4"/>
    <p:sldId id="1190" r:id="rId5"/>
    <p:sldId id="624" r:id="rId6"/>
    <p:sldId id="1030" r:id="rId7"/>
    <p:sldId id="626" r:id="rId8"/>
    <p:sldId id="1215" r:id="rId9"/>
    <p:sldId id="1192" r:id="rId10"/>
    <p:sldId id="1184" r:id="rId11"/>
    <p:sldId id="627" r:id="rId12"/>
    <p:sldId id="1183" r:id="rId13"/>
    <p:sldId id="1193" r:id="rId14"/>
    <p:sldId id="628" r:id="rId15"/>
    <p:sldId id="632" r:id="rId16"/>
    <p:sldId id="1214" r:id="rId17"/>
    <p:sldId id="257" r:id="rId18"/>
    <p:sldId id="259" r:id="rId19"/>
    <p:sldId id="1173" r:id="rId20"/>
    <p:sldId id="1152" r:id="rId21"/>
    <p:sldId id="1216" r:id="rId22"/>
  </p:sldIdLst>
  <p:sldSz cx="24387175" cy="13716000"/>
  <p:notesSz cx="13716000" cy="24387175"/>
  <p:embeddedFontLst>
    <p:embeddedFont>
      <p:font typeface="Arial Black" panose="020B0604020202020204" pitchFamily="34" charset="0"/>
      <p:bold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Georgia" panose="02040502050405020303" pitchFamily="18" charset="0"/>
      <p:regular r:id="rId31"/>
      <p:bold r:id="rId32"/>
      <p:italic r:id="rId33"/>
      <p:boldItalic r:id="rId34"/>
    </p:embeddedFont>
    <p:embeddedFont>
      <p:font typeface="Poppins-Bold" pitchFamily="2" charset="77"/>
      <p:bold r:id="rId35"/>
      <p:italic r:id="rId36"/>
      <p:boldItalic r:id="rId37"/>
    </p:embeddedFont>
    <p:embeddedFont>
      <p:font typeface="Poppins-Light" pitchFamily="2" charset="77"/>
      <p:regular r:id="rId38"/>
      <p:italic r:id="rId39"/>
    </p:embeddedFont>
    <p:embeddedFont>
      <p:font typeface="Poppins-Regular" pitchFamily="2" charset="77"/>
      <p:regular r:id="rId40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1025FFC-CA53-4142-BAF8-9D963DDEA017}">
          <p14:sldIdLst>
            <p14:sldId id="1185"/>
            <p14:sldId id="1190"/>
            <p14:sldId id="624"/>
            <p14:sldId id="1030"/>
            <p14:sldId id="626"/>
            <p14:sldId id="1215"/>
            <p14:sldId id="1192"/>
            <p14:sldId id="1184"/>
            <p14:sldId id="627"/>
            <p14:sldId id="1183"/>
            <p14:sldId id="1193"/>
            <p14:sldId id="628"/>
            <p14:sldId id="632"/>
            <p14:sldId id="1214"/>
            <p14:sldId id="257"/>
            <p14:sldId id="259"/>
            <p14:sldId id="1173"/>
            <p14:sldId id="1152"/>
            <p14:sldId id="1216"/>
          </p14:sldIdLst>
        </p14:section>
        <p14:section name="Untitled Section" id="{13ED7616-C246-41D1-9B5E-B48BFE7D7087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436C"/>
    <a:srgbClr val="963C7F"/>
    <a:srgbClr val="42847E"/>
    <a:srgbClr val="D2C5E1"/>
    <a:srgbClr val="3C9BCD"/>
    <a:srgbClr val="282C73"/>
    <a:srgbClr val="3965B5"/>
    <a:srgbClr val="9B56B7"/>
    <a:srgbClr val="973B7D"/>
    <a:srgbClr val="803F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C29BA3-FA6B-5F8D-3FA2-2F3F88EB4721}" v="7" dt="2023-07-05T17:49:41.802"/>
    <p1510:client id="{607EA092-2F2A-C3C2-D7A8-0F0EB75E305F}" v="5" dt="2023-07-05T19:50:23.583"/>
    <p1510:client id="{67BE5C59-C7BD-DD81-BB8E-9F0BE58A7EE2}" v="3" dt="2023-06-30T13:19:15.356"/>
    <p1510:client id="{69F47A03-9193-4718-883B-DF4EF09664B2}" v="49" dt="2023-06-30T12:00:15.726"/>
    <p1510:client id="{A43C4B50-2398-F1F4-5119-B32A67B966D2}" v="719" dt="2023-07-02T19:25:27.254"/>
    <p1510:client id="{B0EC3F36-496A-FE79-D6E6-9BE3D3F70C5B}" v="398" dt="2023-07-05T16:52:44.830"/>
    <p1510:client id="{BD8BA2B8-D5D7-6870-8DEF-1D87B510CC74}" v="4" dt="2023-07-02T19:31:24.368"/>
    <p1510:client id="{D2FB5691-D77F-0738-280F-48F31DE44DAB}" v="1" dt="2023-07-05T17:54:39.731"/>
    <p1510:client id="{FA641619-014F-A1C8-CF46-E07B50F496E9}" v="97" dt="2023-06-30T10:40:05.1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84"/>
  </p:normalViewPr>
  <p:slideViewPr>
    <p:cSldViewPr snapToGrid="0">
      <p:cViewPr varScale="1">
        <p:scale>
          <a:sx n="53" d="100"/>
          <a:sy n="53" d="100"/>
        </p:scale>
        <p:origin x="7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8.xml"/><Relationship Id="rId34" Type="http://schemas.openxmlformats.org/officeDocument/2006/relationships/font" Target="fonts/font11.fntdata"/><Relationship Id="rId42" Type="http://schemas.openxmlformats.org/officeDocument/2006/relationships/viewProps" Target="viewProps.xml"/><Relationship Id="rId47" Type="http://schemas.openxmlformats.org/officeDocument/2006/relationships/customXml" Target="../customXml/item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8.fntdata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heme" Target="theme/theme1.xml"/><Relationship Id="rId48" Type="http://schemas.openxmlformats.org/officeDocument/2006/relationships/customXml" Target="../customXml/item3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customXml" Target="../customXml/item1.xml"/><Relationship Id="rId20" Type="http://schemas.openxmlformats.org/officeDocument/2006/relationships/slide" Target="slides/slide17.xml"/><Relationship Id="rId4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806200114997417"/>
          <c:y val="9.5953606473244649E-2"/>
          <c:w val="0.41086795205749316"/>
          <c:h val="0.82582503591614287"/>
        </c:manualLayout>
      </c:layout>
      <c:pieChart>
        <c:varyColors val="1"/>
        <c:ser>
          <c:idx val="0"/>
          <c:order val="0"/>
          <c:tx>
            <c:strRef>
              <c:f>Sheet1!$L$1</c:f>
              <c:strCache>
                <c:ptCount val="1"/>
                <c:pt idx="0">
                  <c:v>Global</c:v>
                </c:pt>
              </c:strCache>
            </c:strRef>
          </c:tx>
          <c:dPt>
            <c:idx val="0"/>
            <c:bubble3D val="0"/>
            <c:explosion val="3"/>
            <c:spPr>
              <a:solidFill>
                <a:srgbClr val="9BBB59">
                  <a:lumMod val="40000"/>
                  <a:lumOff val="6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D1B-45CE-8CB0-FEBA756CD611}"/>
              </c:ext>
            </c:extLst>
          </c:dPt>
          <c:dPt>
            <c:idx val="1"/>
            <c:bubble3D val="0"/>
            <c:spPr>
              <a:solidFill>
                <a:srgbClr val="F79646">
                  <a:lumMod val="40000"/>
                  <a:lumOff val="6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D1B-45CE-8CB0-FEBA756CD611}"/>
              </c:ext>
            </c:extLst>
          </c:dPt>
          <c:dPt>
            <c:idx val="2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D1B-45CE-8CB0-FEBA756CD611}"/>
              </c:ext>
            </c:extLst>
          </c:dPt>
          <c:dPt>
            <c:idx val="3"/>
            <c:bubble3D val="0"/>
            <c:spPr>
              <a:solidFill>
                <a:srgbClr val="FF66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D1B-45CE-8CB0-FEBA756CD611}"/>
              </c:ext>
            </c:extLst>
          </c:dPt>
          <c:val>
            <c:numRef>
              <c:f>Sheet1!$M$1:$P$1</c:f>
              <c:numCache>
                <c:formatCode>General</c:formatCode>
                <c:ptCount val="4"/>
                <c:pt idx="0">
                  <c:v>74.300000000000011</c:v>
                </c:pt>
                <c:pt idx="1">
                  <c:v>16.3</c:v>
                </c:pt>
                <c:pt idx="2">
                  <c:v>8.8000000000000007</c:v>
                </c:pt>
                <c:pt idx="3">
                  <c:v>1.1000000000000001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CategoryTitle>
                <c15:cat>
                  <c:multiLvlStrRef>
                    <c:extLst>
                      <c:ext uri="{02D57815-91ED-43cb-92C2-25804820EDAC}">
                        <c15:formulaRef>
                          <c15:sqref>Sheet1!#REF!</c15:sqref>
                        </c15:formulaRef>
                      </c:ext>
                    </c:extLst>
                  </c:multiLvlStrRef>
                </c15:cat>
              </c15:filteredCategoryTitle>
            </c:ext>
            <c:ext xmlns:c16="http://schemas.microsoft.com/office/drawing/2014/chart" uri="{C3380CC4-5D6E-409C-BE32-E72D297353CC}">
              <c16:uniqueId val="{00000008-3D1B-45CE-8CB0-FEBA756CD6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0.01995</cdr:x>
      <cdr:y>0.33562</cdr:y>
    </cdr:from>
    <cdr:to>
      <cdr:x>0.26524</cdr:x>
      <cdr:y>0.43897</cdr:y>
    </cdr:to>
    <cdr:sp macro="" textlink="">
      <cdr:nvSpPr>
        <cdr:cNvPr id="2" name="Title 1">
          <a:extLst xmlns:a="http://schemas.openxmlformats.org/drawingml/2006/main">
            <a:ext uri="{FF2B5EF4-FFF2-40B4-BE49-F238E27FC236}">
              <a16:creationId xmlns:a16="http://schemas.microsoft.com/office/drawing/2014/main" id="{F0CE4181-6658-9A9E-D63F-9366E294F0D7}"/>
            </a:ext>
          </a:extLst>
        </cdr:cNvPr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143302" y="1199369"/>
          <a:ext cx="1761866" cy="3693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lIns="91440" tIns="45720" rIns="91440" bIns="45720" rtlCol="0" anchor="ctr">
          <a:normAutofit fontScale="97500"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en-GB" sz="4800" dirty="0">
              <a:latin typeface="Shaker lancet"/>
              <a:ea typeface="Calibri" panose="020F0502020204030204" pitchFamily="34" charset="0"/>
              <a:cs typeface="Calibri" panose="020F0502020204030204" pitchFamily="34" charset="0"/>
            </a:rPr>
            <a:t>Term + SGA</a:t>
          </a:r>
          <a:endParaRPr lang="en-GB" sz="4800" dirty="0">
            <a:latin typeface="Shaker lancet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852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29363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7284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2555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50664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0227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76421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67018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6041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67478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7602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0"/>
          <p:cNvSpPr txBox="1">
            <a:spLocks noGrp="1"/>
          </p:cNvSpPr>
          <p:nvPr>
            <p:ph type="title"/>
          </p:nvPr>
        </p:nvSpPr>
        <p:spPr>
          <a:xfrm>
            <a:off x="1219359" y="549277"/>
            <a:ext cx="21948458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0"/>
          <p:cNvSpPr txBox="1">
            <a:spLocks noGrp="1"/>
          </p:cNvSpPr>
          <p:nvPr>
            <p:ph type="body" idx="1"/>
          </p:nvPr>
        </p:nvSpPr>
        <p:spPr>
          <a:xfrm>
            <a:off x="1219359" y="3200403"/>
            <a:ext cx="21948458" cy="905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219215" lvl="0" indent="-914411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2438430" lvl="1" indent="-914411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3657646" lvl="2" indent="-914411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4876861" lvl="3" indent="-914411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6096076" lvl="4" indent="-914411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7315291" lvl="5" indent="-914411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8534507" lvl="6" indent="-914411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9753722" lvl="7" indent="-914411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10972937" lvl="8" indent="-914411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10"/>
          <p:cNvSpPr txBox="1">
            <a:spLocks noGrp="1"/>
          </p:cNvSpPr>
          <p:nvPr>
            <p:ph type="dt" idx="10"/>
          </p:nvPr>
        </p:nvSpPr>
        <p:spPr>
          <a:xfrm>
            <a:off x="1219359" y="12712701"/>
            <a:ext cx="5690341" cy="730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0"/>
          <p:cNvSpPr txBox="1">
            <a:spLocks noGrp="1"/>
          </p:cNvSpPr>
          <p:nvPr>
            <p:ph type="ftr" idx="11"/>
          </p:nvPr>
        </p:nvSpPr>
        <p:spPr>
          <a:xfrm>
            <a:off x="8332285" y="12712701"/>
            <a:ext cx="7722605" cy="730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0"/>
          <p:cNvSpPr txBox="1">
            <a:spLocks noGrp="1"/>
          </p:cNvSpPr>
          <p:nvPr>
            <p:ph type="sldNum" idx="12"/>
          </p:nvPr>
        </p:nvSpPr>
        <p:spPr>
          <a:xfrm>
            <a:off x="17477475" y="12712701"/>
            <a:ext cx="5690341" cy="730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427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1"/>
          <p:cNvSpPr txBox="1">
            <a:spLocks noGrp="1"/>
          </p:cNvSpPr>
          <p:nvPr>
            <p:ph type="title"/>
          </p:nvPr>
        </p:nvSpPr>
        <p:spPr>
          <a:xfrm>
            <a:off x="1926419" y="8813803"/>
            <a:ext cx="20729099" cy="2724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  <a:defRPr sz="10667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1"/>
          <p:cNvSpPr txBox="1">
            <a:spLocks noGrp="1"/>
          </p:cNvSpPr>
          <p:nvPr>
            <p:ph type="body" idx="1"/>
          </p:nvPr>
        </p:nvSpPr>
        <p:spPr>
          <a:xfrm>
            <a:off x="1926419" y="5813427"/>
            <a:ext cx="20729099" cy="3000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1219215" lvl="0" indent="-609608" algn="l">
              <a:spcBef>
                <a:spcPts val="1067"/>
              </a:spcBef>
              <a:spcAft>
                <a:spcPts val="0"/>
              </a:spcAft>
              <a:buClr>
                <a:srgbClr val="8D8BA3"/>
              </a:buClr>
              <a:buSzPts val="2000"/>
              <a:buNone/>
              <a:defRPr sz="5333">
                <a:solidFill>
                  <a:srgbClr val="8D8BA3"/>
                </a:solidFill>
              </a:defRPr>
            </a:lvl1pPr>
            <a:lvl2pPr marL="2438430" lvl="1" indent="-609608" algn="l">
              <a:spcBef>
                <a:spcPts val="960"/>
              </a:spcBef>
              <a:spcAft>
                <a:spcPts val="0"/>
              </a:spcAft>
              <a:buClr>
                <a:srgbClr val="8D8BA3"/>
              </a:buClr>
              <a:buSzPts val="1800"/>
              <a:buNone/>
              <a:defRPr sz="4800">
                <a:solidFill>
                  <a:srgbClr val="8D8BA3"/>
                </a:solidFill>
              </a:defRPr>
            </a:lvl2pPr>
            <a:lvl3pPr marL="3657646" lvl="2" indent="-609608" algn="l">
              <a:spcBef>
                <a:spcPts val="853"/>
              </a:spcBef>
              <a:spcAft>
                <a:spcPts val="0"/>
              </a:spcAft>
              <a:buClr>
                <a:srgbClr val="8D8BA3"/>
              </a:buClr>
              <a:buSzPts val="1600"/>
              <a:buNone/>
              <a:defRPr sz="4267">
                <a:solidFill>
                  <a:srgbClr val="8D8BA3"/>
                </a:solidFill>
              </a:defRPr>
            </a:lvl3pPr>
            <a:lvl4pPr marL="4876861" lvl="3" indent="-609608" algn="l">
              <a:spcBef>
                <a:spcPts val="747"/>
              </a:spcBef>
              <a:spcAft>
                <a:spcPts val="0"/>
              </a:spcAft>
              <a:buClr>
                <a:srgbClr val="8D8BA3"/>
              </a:buClr>
              <a:buSzPts val="1400"/>
              <a:buNone/>
              <a:defRPr sz="3733">
                <a:solidFill>
                  <a:srgbClr val="8D8BA3"/>
                </a:solidFill>
              </a:defRPr>
            </a:lvl4pPr>
            <a:lvl5pPr marL="6096076" lvl="4" indent="-609608" algn="l">
              <a:spcBef>
                <a:spcPts val="747"/>
              </a:spcBef>
              <a:spcAft>
                <a:spcPts val="0"/>
              </a:spcAft>
              <a:buClr>
                <a:srgbClr val="8D8BA3"/>
              </a:buClr>
              <a:buSzPts val="1400"/>
              <a:buNone/>
              <a:defRPr sz="3733">
                <a:solidFill>
                  <a:srgbClr val="8D8BA3"/>
                </a:solidFill>
              </a:defRPr>
            </a:lvl5pPr>
            <a:lvl6pPr marL="7315291" lvl="5" indent="-609608" algn="l">
              <a:spcBef>
                <a:spcPts val="747"/>
              </a:spcBef>
              <a:spcAft>
                <a:spcPts val="0"/>
              </a:spcAft>
              <a:buClr>
                <a:srgbClr val="8D8BA3"/>
              </a:buClr>
              <a:buSzPts val="1400"/>
              <a:buNone/>
              <a:defRPr sz="3733">
                <a:solidFill>
                  <a:srgbClr val="8D8BA3"/>
                </a:solidFill>
              </a:defRPr>
            </a:lvl6pPr>
            <a:lvl7pPr marL="8534507" lvl="6" indent="-609608" algn="l">
              <a:spcBef>
                <a:spcPts val="747"/>
              </a:spcBef>
              <a:spcAft>
                <a:spcPts val="0"/>
              </a:spcAft>
              <a:buClr>
                <a:srgbClr val="8D8BA3"/>
              </a:buClr>
              <a:buSzPts val="1400"/>
              <a:buNone/>
              <a:defRPr sz="3733">
                <a:solidFill>
                  <a:srgbClr val="8D8BA3"/>
                </a:solidFill>
              </a:defRPr>
            </a:lvl7pPr>
            <a:lvl8pPr marL="9753722" lvl="7" indent="-609608" algn="l">
              <a:spcBef>
                <a:spcPts val="747"/>
              </a:spcBef>
              <a:spcAft>
                <a:spcPts val="0"/>
              </a:spcAft>
              <a:buClr>
                <a:srgbClr val="8D8BA3"/>
              </a:buClr>
              <a:buSzPts val="1400"/>
              <a:buNone/>
              <a:defRPr sz="3733">
                <a:solidFill>
                  <a:srgbClr val="8D8BA3"/>
                </a:solidFill>
              </a:defRPr>
            </a:lvl8pPr>
            <a:lvl9pPr marL="10972937" lvl="8" indent="-609608" algn="l">
              <a:spcBef>
                <a:spcPts val="747"/>
              </a:spcBef>
              <a:spcAft>
                <a:spcPts val="0"/>
              </a:spcAft>
              <a:buClr>
                <a:srgbClr val="8D8BA3"/>
              </a:buClr>
              <a:buSzPts val="1400"/>
              <a:buNone/>
              <a:defRPr sz="3733">
                <a:solidFill>
                  <a:srgbClr val="8D8BA3"/>
                </a:solidFill>
              </a:defRPr>
            </a:lvl9pPr>
          </a:lstStyle>
          <a:p>
            <a:endParaRPr/>
          </a:p>
        </p:txBody>
      </p:sp>
      <p:sp>
        <p:nvSpPr>
          <p:cNvPr id="118" name="Google Shape;118;p11"/>
          <p:cNvSpPr txBox="1">
            <a:spLocks noGrp="1"/>
          </p:cNvSpPr>
          <p:nvPr>
            <p:ph type="dt" idx="10"/>
          </p:nvPr>
        </p:nvSpPr>
        <p:spPr>
          <a:xfrm>
            <a:off x="1219359" y="12712701"/>
            <a:ext cx="5690341" cy="730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1"/>
          <p:cNvSpPr txBox="1">
            <a:spLocks noGrp="1"/>
          </p:cNvSpPr>
          <p:nvPr>
            <p:ph type="ftr" idx="11"/>
          </p:nvPr>
        </p:nvSpPr>
        <p:spPr>
          <a:xfrm>
            <a:off x="8332285" y="12712701"/>
            <a:ext cx="7722605" cy="730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1"/>
          <p:cNvSpPr txBox="1">
            <a:spLocks noGrp="1"/>
          </p:cNvSpPr>
          <p:nvPr>
            <p:ph type="sldNum" idx="12"/>
          </p:nvPr>
        </p:nvSpPr>
        <p:spPr>
          <a:xfrm>
            <a:off x="17477475" y="12712701"/>
            <a:ext cx="5690341" cy="730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1003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2"/>
          <p:cNvSpPr txBox="1">
            <a:spLocks noGrp="1"/>
          </p:cNvSpPr>
          <p:nvPr>
            <p:ph type="title"/>
          </p:nvPr>
        </p:nvSpPr>
        <p:spPr>
          <a:xfrm>
            <a:off x="1219359" y="549277"/>
            <a:ext cx="21948458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2"/>
          <p:cNvSpPr txBox="1">
            <a:spLocks noGrp="1"/>
          </p:cNvSpPr>
          <p:nvPr>
            <p:ph type="body" idx="1"/>
          </p:nvPr>
        </p:nvSpPr>
        <p:spPr>
          <a:xfrm>
            <a:off x="1219359" y="3200403"/>
            <a:ext cx="10771002" cy="905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219215" lvl="0" indent="-1083747" algn="l">
              <a:spcBef>
                <a:spcPts val="149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7467"/>
            </a:lvl1pPr>
            <a:lvl2pPr marL="2438430" lvl="1" indent="-1016013" algn="l">
              <a:spcBef>
                <a:spcPts val="12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6400"/>
            </a:lvl2pPr>
            <a:lvl3pPr marL="3657646" lvl="2" indent="-948279" algn="l"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5333"/>
            </a:lvl3pPr>
            <a:lvl4pPr marL="4876861" lvl="3" indent="-914411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4800"/>
            </a:lvl4pPr>
            <a:lvl5pPr marL="6096076" lvl="4" indent="-914411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4800"/>
            </a:lvl5pPr>
            <a:lvl6pPr marL="7315291" lvl="5" indent="-914411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4800"/>
            </a:lvl6pPr>
            <a:lvl7pPr marL="8534507" lvl="6" indent="-914411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4800"/>
            </a:lvl7pPr>
            <a:lvl8pPr marL="9753722" lvl="7" indent="-914411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4800"/>
            </a:lvl8pPr>
            <a:lvl9pPr marL="10972937" lvl="8" indent="-914411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4800"/>
            </a:lvl9pPr>
          </a:lstStyle>
          <a:p>
            <a:endParaRPr/>
          </a:p>
        </p:txBody>
      </p:sp>
      <p:sp>
        <p:nvSpPr>
          <p:cNvPr id="124" name="Google Shape;124;p12"/>
          <p:cNvSpPr txBox="1">
            <a:spLocks noGrp="1"/>
          </p:cNvSpPr>
          <p:nvPr>
            <p:ph type="body" idx="2"/>
          </p:nvPr>
        </p:nvSpPr>
        <p:spPr>
          <a:xfrm>
            <a:off x="12396814" y="3200403"/>
            <a:ext cx="10771002" cy="905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219215" lvl="0" indent="-1083747" algn="l">
              <a:spcBef>
                <a:spcPts val="149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7467"/>
            </a:lvl1pPr>
            <a:lvl2pPr marL="2438430" lvl="1" indent="-1016013" algn="l">
              <a:spcBef>
                <a:spcPts val="12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6400"/>
            </a:lvl2pPr>
            <a:lvl3pPr marL="3657646" lvl="2" indent="-948279" algn="l"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5333"/>
            </a:lvl3pPr>
            <a:lvl4pPr marL="4876861" lvl="3" indent="-914411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4800"/>
            </a:lvl4pPr>
            <a:lvl5pPr marL="6096076" lvl="4" indent="-914411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4800"/>
            </a:lvl5pPr>
            <a:lvl6pPr marL="7315291" lvl="5" indent="-914411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4800"/>
            </a:lvl6pPr>
            <a:lvl7pPr marL="8534507" lvl="6" indent="-914411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4800"/>
            </a:lvl7pPr>
            <a:lvl8pPr marL="9753722" lvl="7" indent="-914411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4800"/>
            </a:lvl8pPr>
            <a:lvl9pPr marL="10972937" lvl="8" indent="-914411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4800"/>
            </a:lvl9pPr>
          </a:lstStyle>
          <a:p>
            <a:endParaRPr/>
          </a:p>
        </p:txBody>
      </p:sp>
      <p:sp>
        <p:nvSpPr>
          <p:cNvPr id="125" name="Google Shape;125;p12"/>
          <p:cNvSpPr txBox="1">
            <a:spLocks noGrp="1"/>
          </p:cNvSpPr>
          <p:nvPr>
            <p:ph type="dt" idx="10"/>
          </p:nvPr>
        </p:nvSpPr>
        <p:spPr>
          <a:xfrm>
            <a:off x="1219359" y="12712701"/>
            <a:ext cx="5690341" cy="730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2"/>
          <p:cNvSpPr txBox="1">
            <a:spLocks noGrp="1"/>
          </p:cNvSpPr>
          <p:nvPr>
            <p:ph type="ftr" idx="11"/>
          </p:nvPr>
        </p:nvSpPr>
        <p:spPr>
          <a:xfrm>
            <a:off x="8332285" y="12712701"/>
            <a:ext cx="7722605" cy="730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2"/>
          <p:cNvSpPr txBox="1">
            <a:spLocks noGrp="1"/>
          </p:cNvSpPr>
          <p:nvPr>
            <p:ph type="sldNum" idx="12"/>
          </p:nvPr>
        </p:nvSpPr>
        <p:spPr>
          <a:xfrm>
            <a:off x="17477475" y="12712701"/>
            <a:ext cx="5690341" cy="730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9319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3"/>
          <p:cNvSpPr txBox="1">
            <a:spLocks noGrp="1"/>
          </p:cNvSpPr>
          <p:nvPr>
            <p:ph type="title"/>
          </p:nvPr>
        </p:nvSpPr>
        <p:spPr>
          <a:xfrm>
            <a:off x="1219359" y="549277"/>
            <a:ext cx="21948458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3"/>
          <p:cNvSpPr txBox="1">
            <a:spLocks noGrp="1"/>
          </p:cNvSpPr>
          <p:nvPr>
            <p:ph type="body" idx="1"/>
          </p:nvPr>
        </p:nvSpPr>
        <p:spPr>
          <a:xfrm>
            <a:off x="1219359" y="3070227"/>
            <a:ext cx="10775238" cy="127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1219215" lvl="0" indent="-609608" algn="l">
              <a:spcBef>
                <a:spcPts val="12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6400" b="1"/>
            </a:lvl1pPr>
            <a:lvl2pPr marL="2438430" lvl="1" indent="-609608" algn="l"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5333" b="1"/>
            </a:lvl2pPr>
            <a:lvl3pPr marL="3657646" lvl="2" indent="-609608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4800" b="1"/>
            </a:lvl3pPr>
            <a:lvl4pPr marL="4876861" lvl="3" indent="-609608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4267" b="1"/>
            </a:lvl4pPr>
            <a:lvl5pPr marL="6096076" lvl="4" indent="-609608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4267" b="1"/>
            </a:lvl5pPr>
            <a:lvl6pPr marL="7315291" lvl="5" indent="-609608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4267" b="1"/>
            </a:lvl6pPr>
            <a:lvl7pPr marL="8534507" lvl="6" indent="-609608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4267" b="1"/>
            </a:lvl7pPr>
            <a:lvl8pPr marL="9753722" lvl="7" indent="-609608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4267" b="1"/>
            </a:lvl8pPr>
            <a:lvl9pPr marL="10972937" lvl="8" indent="-609608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4267" b="1"/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body" idx="2"/>
          </p:nvPr>
        </p:nvSpPr>
        <p:spPr>
          <a:xfrm>
            <a:off x="1219359" y="4349749"/>
            <a:ext cx="10775238" cy="7902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219215" lvl="0" indent="-1016013" algn="l">
              <a:spcBef>
                <a:spcPts val="12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6400"/>
            </a:lvl1pPr>
            <a:lvl2pPr marL="2438430" lvl="1" indent="-948279" algn="l"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5333"/>
            </a:lvl2pPr>
            <a:lvl3pPr marL="3657646" lvl="2" indent="-914411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4800"/>
            </a:lvl3pPr>
            <a:lvl4pPr marL="4876861" lvl="3" indent="-880544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4267"/>
            </a:lvl4pPr>
            <a:lvl5pPr marL="6096076" lvl="4" indent="-880544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4267"/>
            </a:lvl5pPr>
            <a:lvl6pPr marL="7315291" lvl="5" indent="-880544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4267"/>
            </a:lvl6pPr>
            <a:lvl7pPr marL="8534507" lvl="6" indent="-880544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4267"/>
            </a:lvl7pPr>
            <a:lvl8pPr marL="9753722" lvl="7" indent="-880544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4267"/>
            </a:lvl8pPr>
            <a:lvl9pPr marL="10972937" lvl="8" indent="-880544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4267"/>
            </a:lvl9pPr>
          </a:lstStyle>
          <a:p>
            <a:endParaRPr/>
          </a:p>
        </p:txBody>
      </p:sp>
      <p:sp>
        <p:nvSpPr>
          <p:cNvPr id="132" name="Google Shape;132;p13"/>
          <p:cNvSpPr txBox="1">
            <a:spLocks noGrp="1"/>
          </p:cNvSpPr>
          <p:nvPr>
            <p:ph type="body" idx="3"/>
          </p:nvPr>
        </p:nvSpPr>
        <p:spPr>
          <a:xfrm>
            <a:off x="12388350" y="3070227"/>
            <a:ext cx="10779470" cy="127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1219215" lvl="0" indent="-609608" algn="l">
              <a:spcBef>
                <a:spcPts val="12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6400" b="1"/>
            </a:lvl1pPr>
            <a:lvl2pPr marL="2438430" lvl="1" indent="-609608" algn="l"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5333" b="1"/>
            </a:lvl2pPr>
            <a:lvl3pPr marL="3657646" lvl="2" indent="-609608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4800" b="1"/>
            </a:lvl3pPr>
            <a:lvl4pPr marL="4876861" lvl="3" indent="-609608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4267" b="1"/>
            </a:lvl4pPr>
            <a:lvl5pPr marL="6096076" lvl="4" indent="-609608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4267" b="1"/>
            </a:lvl5pPr>
            <a:lvl6pPr marL="7315291" lvl="5" indent="-609608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4267" b="1"/>
            </a:lvl6pPr>
            <a:lvl7pPr marL="8534507" lvl="6" indent="-609608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4267" b="1"/>
            </a:lvl7pPr>
            <a:lvl8pPr marL="9753722" lvl="7" indent="-609608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4267" b="1"/>
            </a:lvl8pPr>
            <a:lvl9pPr marL="10972937" lvl="8" indent="-609608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4267" b="1"/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body" idx="4"/>
          </p:nvPr>
        </p:nvSpPr>
        <p:spPr>
          <a:xfrm>
            <a:off x="12388350" y="4349749"/>
            <a:ext cx="10779470" cy="7902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219215" lvl="0" indent="-1016013" algn="l">
              <a:spcBef>
                <a:spcPts val="12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6400"/>
            </a:lvl1pPr>
            <a:lvl2pPr marL="2438430" lvl="1" indent="-948279" algn="l"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5333"/>
            </a:lvl2pPr>
            <a:lvl3pPr marL="3657646" lvl="2" indent="-914411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4800"/>
            </a:lvl3pPr>
            <a:lvl4pPr marL="4876861" lvl="3" indent="-880544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4267"/>
            </a:lvl4pPr>
            <a:lvl5pPr marL="6096076" lvl="4" indent="-880544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4267"/>
            </a:lvl5pPr>
            <a:lvl6pPr marL="7315291" lvl="5" indent="-880544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4267"/>
            </a:lvl6pPr>
            <a:lvl7pPr marL="8534507" lvl="6" indent="-880544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4267"/>
            </a:lvl7pPr>
            <a:lvl8pPr marL="9753722" lvl="7" indent="-880544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4267"/>
            </a:lvl8pPr>
            <a:lvl9pPr marL="10972937" lvl="8" indent="-880544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4267"/>
            </a:lvl9pPr>
          </a:lstStyle>
          <a:p>
            <a:endParaRPr/>
          </a:p>
        </p:txBody>
      </p:sp>
      <p:sp>
        <p:nvSpPr>
          <p:cNvPr id="134" name="Google Shape;134;p13"/>
          <p:cNvSpPr txBox="1">
            <a:spLocks noGrp="1"/>
          </p:cNvSpPr>
          <p:nvPr>
            <p:ph type="dt" idx="10"/>
          </p:nvPr>
        </p:nvSpPr>
        <p:spPr>
          <a:xfrm>
            <a:off x="1219359" y="12712701"/>
            <a:ext cx="5690341" cy="730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3"/>
          <p:cNvSpPr txBox="1">
            <a:spLocks noGrp="1"/>
          </p:cNvSpPr>
          <p:nvPr>
            <p:ph type="ftr" idx="11"/>
          </p:nvPr>
        </p:nvSpPr>
        <p:spPr>
          <a:xfrm>
            <a:off x="8332285" y="12712701"/>
            <a:ext cx="7722605" cy="730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3"/>
          <p:cNvSpPr txBox="1">
            <a:spLocks noGrp="1"/>
          </p:cNvSpPr>
          <p:nvPr>
            <p:ph type="sldNum" idx="12"/>
          </p:nvPr>
        </p:nvSpPr>
        <p:spPr>
          <a:xfrm>
            <a:off x="17477475" y="12712701"/>
            <a:ext cx="5690341" cy="730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2242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4"/>
          <p:cNvSpPr txBox="1">
            <a:spLocks noGrp="1"/>
          </p:cNvSpPr>
          <p:nvPr>
            <p:ph type="title"/>
          </p:nvPr>
        </p:nvSpPr>
        <p:spPr>
          <a:xfrm>
            <a:off x="1219359" y="549277"/>
            <a:ext cx="21948458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4"/>
          <p:cNvSpPr txBox="1">
            <a:spLocks noGrp="1"/>
          </p:cNvSpPr>
          <p:nvPr>
            <p:ph type="dt" idx="10"/>
          </p:nvPr>
        </p:nvSpPr>
        <p:spPr>
          <a:xfrm>
            <a:off x="1219359" y="12712701"/>
            <a:ext cx="5690341" cy="730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4"/>
          <p:cNvSpPr txBox="1">
            <a:spLocks noGrp="1"/>
          </p:cNvSpPr>
          <p:nvPr>
            <p:ph type="ftr" idx="11"/>
          </p:nvPr>
        </p:nvSpPr>
        <p:spPr>
          <a:xfrm>
            <a:off x="8332285" y="12712701"/>
            <a:ext cx="7722605" cy="730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4"/>
          <p:cNvSpPr txBox="1">
            <a:spLocks noGrp="1"/>
          </p:cNvSpPr>
          <p:nvPr>
            <p:ph type="sldNum" idx="12"/>
          </p:nvPr>
        </p:nvSpPr>
        <p:spPr>
          <a:xfrm>
            <a:off x="17477475" y="12712701"/>
            <a:ext cx="5690341" cy="730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5065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5"/>
          <p:cNvSpPr txBox="1">
            <a:spLocks noGrp="1"/>
          </p:cNvSpPr>
          <p:nvPr>
            <p:ph type="dt" idx="10"/>
          </p:nvPr>
        </p:nvSpPr>
        <p:spPr>
          <a:xfrm>
            <a:off x="1219359" y="12712701"/>
            <a:ext cx="5690341" cy="730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5"/>
          <p:cNvSpPr txBox="1">
            <a:spLocks noGrp="1"/>
          </p:cNvSpPr>
          <p:nvPr>
            <p:ph type="ftr" idx="11"/>
          </p:nvPr>
        </p:nvSpPr>
        <p:spPr>
          <a:xfrm>
            <a:off x="8332285" y="12712701"/>
            <a:ext cx="7722605" cy="730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15"/>
          <p:cNvSpPr txBox="1">
            <a:spLocks noGrp="1"/>
          </p:cNvSpPr>
          <p:nvPr>
            <p:ph type="sldNum" idx="12"/>
          </p:nvPr>
        </p:nvSpPr>
        <p:spPr>
          <a:xfrm>
            <a:off x="17477475" y="12712701"/>
            <a:ext cx="5690341" cy="730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105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6"/>
          <p:cNvSpPr txBox="1">
            <a:spLocks noGrp="1"/>
          </p:cNvSpPr>
          <p:nvPr>
            <p:ph type="title"/>
          </p:nvPr>
        </p:nvSpPr>
        <p:spPr>
          <a:xfrm>
            <a:off x="1219363" y="546099"/>
            <a:ext cx="8023213" cy="2324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Black"/>
              <a:buNone/>
              <a:defRPr sz="5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6"/>
          <p:cNvSpPr txBox="1">
            <a:spLocks noGrp="1"/>
          </p:cNvSpPr>
          <p:nvPr>
            <p:ph type="body" idx="1"/>
          </p:nvPr>
        </p:nvSpPr>
        <p:spPr>
          <a:xfrm>
            <a:off x="9534708" y="546103"/>
            <a:ext cx="13633108" cy="11706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219215" lvl="0" indent="-1151481" algn="l">
              <a:spcBef>
                <a:spcPts val="1707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8533"/>
            </a:lvl1pPr>
            <a:lvl2pPr marL="2438430" lvl="1" indent="-1083747" algn="l">
              <a:spcBef>
                <a:spcPts val="1493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7467"/>
            </a:lvl2pPr>
            <a:lvl3pPr marL="3657646" lvl="2" indent="-1016013" algn="l">
              <a:spcBef>
                <a:spcPts val="12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6400"/>
            </a:lvl3pPr>
            <a:lvl4pPr marL="4876861" lvl="3" indent="-948279" algn="l"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5333"/>
            </a:lvl4pPr>
            <a:lvl5pPr marL="6096076" lvl="4" indent="-948279" algn="l"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5333"/>
            </a:lvl5pPr>
            <a:lvl6pPr marL="7315291" lvl="5" indent="-948279" algn="l"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5333"/>
            </a:lvl6pPr>
            <a:lvl7pPr marL="8534507" lvl="6" indent="-948279" algn="l"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5333"/>
            </a:lvl7pPr>
            <a:lvl8pPr marL="9753722" lvl="7" indent="-948279" algn="l"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5333"/>
            </a:lvl8pPr>
            <a:lvl9pPr marL="10972937" lvl="8" indent="-948279" algn="l"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5333"/>
            </a:lvl9pPr>
          </a:lstStyle>
          <a:p>
            <a:endParaRPr/>
          </a:p>
        </p:txBody>
      </p:sp>
      <p:sp>
        <p:nvSpPr>
          <p:cNvPr id="149" name="Google Shape;149;p16"/>
          <p:cNvSpPr txBox="1">
            <a:spLocks noGrp="1"/>
          </p:cNvSpPr>
          <p:nvPr>
            <p:ph type="body" idx="2"/>
          </p:nvPr>
        </p:nvSpPr>
        <p:spPr>
          <a:xfrm>
            <a:off x="1219363" y="2870204"/>
            <a:ext cx="8023213" cy="9382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219215" lvl="0" indent="-609608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3733"/>
            </a:lvl1pPr>
            <a:lvl2pPr marL="2438430" lvl="1" indent="-609608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3200"/>
            </a:lvl2pPr>
            <a:lvl3pPr marL="3657646" lvl="2" indent="-609608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667"/>
            </a:lvl3pPr>
            <a:lvl4pPr marL="4876861" lvl="3" indent="-609608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2400"/>
            </a:lvl4pPr>
            <a:lvl5pPr marL="6096076" lvl="4" indent="-609608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2400"/>
            </a:lvl5pPr>
            <a:lvl6pPr marL="7315291" lvl="5" indent="-609608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2400"/>
            </a:lvl6pPr>
            <a:lvl7pPr marL="8534507" lvl="6" indent="-609608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2400"/>
            </a:lvl7pPr>
            <a:lvl8pPr marL="9753722" lvl="7" indent="-609608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2400"/>
            </a:lvl8pPr>
            <a:lvl9pPr marL="10972937" lvl="8" indent="-609608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2400"/>
            </a:lvl9pPr>
          </a:lstStyle>
          <a:p>
            <a:endParaRPr/>
          </a:p>
        </p:txBody>
      </p:sp>
      <p:sp>
        <p:nvSpPr>
          <p:cNvPr id="150" name="Google Shape;150;p16"/>
          <p:cNvSpPr txBox="1">
            <a:spLocks noGrp="1"/>
          </p:cNvSpPr>
          <p:nvPr>
            <p:ph type="dt" idx="10"/>
          </p:nvPr>
        </p:nvSpPr>
        <p:spPr>
          <a:xfrm>
            <a:off x="1219359" y="12712701"/>
            <a:ext cx="5690341" cy="730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16"/>
          <p:cNvSpPr txBox="1">
            <a:spLocks noGrp="1"/>
          </p:cNvSpPr>
          <p:nvPr>
            <p:ph type="ftr" idx="11"/>
          </p:nvPr>
        </p:nvSpPr>
        <p:spPr>
          <a:xfrm>
            <a:off x="8332285" y="12712701"/>
            <a:ext cx="7722605" cy="730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6"/>
          <p:cNvSpPr txBox="1">
            <a:spLocks noGrp="1"/>
          </p:cNvSpPr>
          <p:nvPr>
            <p:ph type="sldNum" idx="12"/>
          </p:nvPr>
        </p:nvSpPr>
        <p:spPr>
          <a:xfrm>
            <a:off x="17477475" y="12712701"/>
            <a:ext cx="5690341" cy="730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88A4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8847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7"/>
          <p:cNvSpPr txBox="1">
            <a:spLocks noGrp="1"/>
          </p:cNvSpPr>
          <p:nvPr>
            <p:ph type="title"/>
          </p:nvPr>
        </p:nvSpPr>
        <p:spPr>
          <a:xfrm>
            <a:off x="4780057" y="9601200"/>
            <a:ext cx="14632305" cy="1133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Black"/>
              <a:buNone/>
              <a:defRPr sz="5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7"/>
          <p:cNvSpPr>
            <a:spLocks noGrp="1"/>
          </p:cNvSpPr>
          <p:nvPr>
            <p:ph type="pic" idx="2"/>
          </p:nvPr>
        </p:nvSpPr>
        <p:spPr>
          <a:xfrm>
            <a:off x="4780057" y="1225549"/>
            <a:ext cx="14632305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1707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85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1493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7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12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5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5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5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5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5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5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6" name="Google Shape;156;p17"/>
          <p:cNvSpPr txBox="1">
            <a:spLocks noGrp="1"/>
          </p:cNvSpPr>
          <p:nvPr>
            <p:ph type="body" idx="1"/>
          </p:nvPr>
        </p:nvSpPr>
        <p:spPr>
          <a:xfrm>
            <a:off x="4780057" y="10734676"/>
            <a:ext cx="14632305" cy="160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219215" lvl="0" indent="-609608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3733"/>
            </a:lvl1pPr>
            <a:lvl2pPr marL="2438430" lvl="1" indent="-609608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3200"/>
            </a:lvl2pPr>
            <a:lvl3pPr marL="3657646" lvl="2" indent="-609608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667"/>
            </a:lvl3pPr>
            <a:lvl4pPr marL="4876861" lvl="3" indent="-609608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2400"/>
            </a:lvl4pPr>
            <a:lvl5pPr marL="6096076" lvl="4" indent="-609608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2400"/>
            </a:lvl5pPr>
            <a:lvl6pPr marL="7315291" lvl="5" indent="-609608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2400"/>
            </a:lvl6pPr>
            <a:lvl7pPr marL="8534507" lvl="6" indent="-609608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2400"/>
            </a:lvl7pPr>
            <a:lvl8pPr marL="9753722" lvl="7" indent="-609608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2400"/>
            </a:lvl8pPr>
            <a:lvl9pPr marL="10972937" lvl="8" indent="-609608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2400"/>
            </a:lvl9pPr>
          </a:lstStyle>
          <a:p>
            <a:endParaRPr/>
          </a:p>
        </p:txBody>
      </p:sp>
      <p:sp>
        <p:nvSpPr>
          <p:cNvPr id="157" name="Google Shape;157;p17"/>
          <p:cNvSpPr txBox="1">
            <a:spLocks noGrp="1"/>
          </p:cNvSpPr>
          <p:nvPr>
            <p:ph type="dt" idx="10"/>
          </p:nvPr>
        </p:nvSpPr>
        <p:spPr>
          <a:xfrm>
            <a:off x="1219359" y="12712701"/>
            <a:ext cx="5690341" cy="730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7"/>
          <p:cNvSpPr txBox="1">
            <a:spLocks noGrp="1"/>
          </p:cNvSpPr>
          <p:nvPr>
            <p:ph type="ftr" idx="11"/>
          </p:nvPr>
        </p:nvSpPr>
        <p:spPr>
          <a:xfrm>
            <a:off x="8332285" y="12712701"/>
            <a:ext cx="7722605" cy="730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17"/>
          <p:cNvSpPr txBox="1">
            <a:spLocks noGrp="1"/>
          </p:cNvSpPr>
          <p:nvPr>
            <p:ph type="sldNum" idx="12"/>
          </p:nvPr>
        </p:nvSpPr>
        <p:spPr>
          <a:xfrm>
            <a:off x="17477475" y="12712701"/>
            <a:ext cx="5690341" cy="730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2294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8"/>
          <p:cNvSpPr txBox="1">
            <a:spLocks noGrp="1"/>
          </p:cNvSpPr>
          <p:nvPr>
            <p:ph type="title"/>
          </p:nvPr>
        </p:nvSpPr>
        <p:spPr>
          <a:xfrm>
            <a:off x="1219359" y="549277"/>
            <a:ext cx="21948458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18"/>
          <p:cNvSpPr txBox="1">
            <a:spLocks noGrp="1"/>
          </p:cNvSpPr>
          <p:nvPr>
            <p:ph type="body" idx="1"/>
          </p:nvPr>
        </p:nvSpPr>
        <p:spPr>
          <a:xfrm rot="5400000">
            <a:off x="7667625" y="-3247864"/>
            <a:ext cx="9051925" cy="2194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219215" lvl="0" indent="-914411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2438430" lvl="1" indent="-914411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3657646" lvl="2" indent="-914411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4876861" lvl="3" indent="-914411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6096076" lvl="4" indent="-914411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7315291" lvl="5" indent="-914411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8534507" lvl="6" indent="-914411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9753722" lvl="7" indent="-914411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10972937" lvl="8" indent="-914411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3" name="Google Shape;163;p18"/>
          <p:cNvSpPr txBox="1">
            <a:spLocks noGrp="1"/>
          </p:cNvSpPr>
          <p:nvPr>
            <p:ph type="dt" idx="10"/>
          </p:nvPr>
        </p:nvSpPr>
        <p:spPr>
          <a:xfrm>
            <a:off x="1219359" y="12712701"/>
            <a:ext cx="5690341" cy="730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18"/>
          <p:cNvSpPr txBox="1">
            <a:spLocks noGrp="1"/>
          </p:cNvSpPr>
          <p:nvPr>
            <p:ph type="ftr" idx="11"/>
          </p:nvPr>
        </p:nvSpPr>
        <p:spPr>
          <a:xfrm>
            <a:off x="8332285" y="12712701"/>
            <a:ext cx="7722605" cy="730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18"/>
          <p:cNvSpPr txBox="1">
            <a:spLocks noGrp="1"/>
          </p:cNvSpPr>
          <p:nvPr>
            <p:ph type="sldNum" idx="12"/>
          </p:nvPr>
        </p:nvSpPr>
        <p:spPr>
          <a:xfrm>
            <a:off x="17477475" y="12712701"/>
            <a:ext cx="5690341" cy="730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9393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9"/>
          <p:cNvSpPr txBox="1">
            <a:spLocks noGrp="1"/>
          </p:cNvSpPr>
          <p:nvPr>
            <p:ph type="title"/>
          </p:nvPr>
        </p:nvSpPr>
        <p:spPr>
          <a:xfrm rot="5400000">
            <a:off x="14572734" y="3657246"/>
            <a:ext cx="11703051" cy="5487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19"/>
          <p:cNvSpPr txBox="1">
            <a:spLocks noGrp="1"/>
          </p:cNvSpPr>
          <p:nvPr>
            <p:ph type="body" idx="1"/>
          </p:nvPr>
        </p:nvSpPr>
        <p:spPr>
          <a:xfrm rot="5400000">
            <a:off x="3395278" y="-1626642"/>
            <a:ext cx="11703051" cy="16054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219215" lvl="0" indent="-914411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2438430" lvl="1" indent="-914411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3657646" lvl="2" indent="-914411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4876861" lvl="3" indent="-914411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6096076" lvl="4" indent="-914411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7315291" lvl="5" indent="-914411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8534507" lvl="6" indent="-914411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9753722" lvl="7" indent="-914411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10972937" lvl="8" indent="-914411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9" name="Google Shape;169;p19"/>
          <p:cNvSpPr txBox="1">
            <a:spLocks noGrp="1"/>
          </p:cNvSpPr>
          <p:nvPr>
            <p:ph type="dt" idx="10"/>
          </p:nvPr>
        </p:nvSpPr>
        <p:spPr>
          <a:xfrm>
            <a:off x="1219359" y="12712701"/>
            <a:ext cx="5690341" cy="730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19"/>
          <p:cNvSpPr txBox="1">
            <a:spLocks noGrp="1"/>
          </p:cNvSpPr>
          <p:nvPr>
            <p:ph type="ftr" idx="11"/>
          </p:nvPr>
        </p:nvSpPr>
        <p:spPr>
          <a:xfrm>
            <a:off x="8332285" y="12712701"/>
            <a:ext cx="7722605" cy="730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19"/>
          <p:cNvSpPr txBox="1">
            <a:spLocks noGrp="1"/>
          </p:cNvSpPr>
          <p:nvPr>
            <p:ph type="sldNum" idx="12"/>
          </p:nvPr>
        </p:nvSpPr>
        <p:spPr>
          <a:xfrm>
            <a:off x="17477475" y="12712701"/>
            <a:ext cx="5690341" cy="730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017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4CE3-0875-4B69-89C0-6F72D8139561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DB20D-508E-4C6D-A9E4-257D5607B0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91478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52446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9038" y="4260852"/>
            <a:ext cx="20729099" cy="294005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8076" y="7772400"/>
            <a:ext cx="17071023" cy="3505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47956-8B3D-9040-8972-01F43D799670}" type="datetimeFigureOut">
              <a:rPr lang="en-US" smtClean="0"/>
              <a:t>9/18/23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4F98E-05E1-214E-89E1-CA22B901F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6349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47956-8B3D-9040-8972-01F43D799670}" type="datetimeFigureOut">
              <a:rPr lang="en-US" smtClean="0"/>
              <a:t>9/18/23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4F98E-05E1-214E-89E1-CA22B901F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4408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419" y="8813803"/>
            <a:ext cx="20729099" cy="2724149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6419" y="5813427"/>
            <a:ext cx="20729099" cy="3000373"/>
          </a:xfrm>
        </p:spPr>
        <p:txBody>
          <a:bodyPr anchor="b"/>
          <a:lstStyle>
            <a:lvl1pPr marL="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1pPr>
            <a:lvl2pPr marL="914411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2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34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46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57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69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8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91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47956-8B3D-9040-8972-01F43D799670}" type="datetimeFigureOut">
              <a:rPr lang="en-US" smtClean="0"/>
              <a:t>9/18/23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4F98E-05E1-214E-89E1-CA22B901F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4851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359" y="3200403"/>
            <a:ext cx="10771002" cy="9051925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96814" y="3200403"/>
            <a:ext cx="10771002" cy="9051925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47956-8B3D-9040-8972-01F43D799670}" type="datetimeFigureOut">
              <a:rPr lang="en-US" smtClean="0"/>
              <a:t>9/18/23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4F98E-05E1-214E-89E1-CA22B901F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6682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359" y="3070227"/>
            <a:ext cx="10775238" cy="1279525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11" indent="0">
              <a:buNone/>
              <a:defRPr sz="4000" b="1"/>
            </a:lvl2pPr>
            <a:lvl3pPr marL="1828823" indent="0">
              <a:buNone/>
              <a:defRPr sz="3600" b="1"/>
            </a:lvl3pPr>
            <a:lvl4pPr marL="2743234" indent="0">
              <a:buNone/>
              <a:defRPr sz="3200" b="1"/>
            </a:lvl4pPr>
            <a:lvl5pPr marL="3657646" indent="0">
              <a:buNone/>
              <a:defRPr sz="3200" b="1"/>
            </a:lvl5pPr>
            <a:lvl6pPr marL="4572057" indent="0">
              <a:buNone/>
              <a:defRPr sz="3200" b="1"/>
            </a:lvl6pPr>
            <a:lvl7pPr marL="5486469" indent="0">
              <a:buNone/>
              <a:defRPr sz="3200" b="1"/>
            </a:lvl7pPr>
            <a:lvl8pPr marL="6400880" indent="0">
              <a:buNone/>
              <a:defRPr sz="3200" b="1"/>
            </a:lvl8pPr>
            <a:lvl9pPr marL="7315291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359" y="4349749"/>
            <a:ext cx="10775238" cy="7902576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8350" y="3070227"/>
            <a:ext cx="10779470" cy="1279525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11" indent="0">
              <a:buNone/>
              <a:defRPr sz="4000" b="1"/>
            </a:lvl2pPr>
            <a:lvl3pPr marL="1828823" indent="0">
              <a:buNone/>
              <a:defRPr sz="3600" b="1"/>
            </a:lvl3pPr>
            <a:lvl4pPr marL="2743234" indent="0">
              <a:buNone/>
              <a:defRPr sz="3200" b="1"/>
            </a:lvl4pPr>
            <a:lvl5pPr marL="3657646" indent="0">
              <a:buNone/>
              <a:defRPr sz="3200" b="1"/>
            </a:lvl5pPr>
            <a:lvl6pPr marL="4572057" indent="0">
              <a:buNone/>
              <a:defRPr sz="3200" b="1"/>
            </a:lvl6pPr>
            <a:lvl7pPr marL="5486469" indent="0">
              <a:buNone/>
              <a:defRPr sz="3200" b="1"/>
            </a:lvl7pPr>
            <a:lvl8pPr marL="6400880" indent="0">
              <a:buNone/>
              <a:defRPr sz="3200" b="1"/>
            </a:lvl8pPr>
            <a:lvl9pPr marL="7315291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8350" y="4349749"/>
            <a:ext cx="10779470" cy="7902576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47956-8B3D-9040-8972-01F43D799670}" type="datetimeFigureOut">
              <a:rPr lang="en-US" smtClean="0"/>
              <a:t>9/18/23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4F98E-05E1-214E-89E1-CA22B901F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6681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47956-8B3D-9040-8972-01F43D799670}" type="datetimeFigureOut">
              <a:rPr lang="en-US" smtClean="0"/>
              <a:t>9/18/23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4F98E-05E1-214E-89E1-CA22B901F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3964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47956-8B3D-9040-8972-01F43D799670}" type="datetimeFigureOut">
              <a:rPr lang="en-US" smtClean="0"/>
              <a:t>9/18/23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4F98E-05E1-214E-89E1-CA22B901F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4379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63" y="546099"/>
            <a:ext cx="8023213" cy="2324101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4708" y="546103"/>
            <a:ext cx="13633108" cy="11706227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363" y="2870204"/>
            <a:ext cx="8023213" cy="9382125"/>
          </a:xfrm>
        </p:spPr>
        <p:txBody>
          <a:bodyPr/>
          <a:lstStyle>
            <a:lvl1pPr marL="0" indent="0">
              <a:buNone/>
              <a:defRPr sz="2800"/>
            </a:lvl1pPr>
            <a:lvl2pPr marL="914411" indent="0">
              <a:buNone/>
              <a:defRPr sz="2400"/>
            </a:lvl2pPr>
            <a:lvl3pPr marL="1828823" indent="0">
              <a:buNone/>
              <a:defRPr sz="2000"/>
            </a:lvl3pPr>
            <a:lvl4pPr marL="2743234" indent="0">
              <a:buNone/>
              <a:defRPr sz="1800"/>
            </a:lvl4pPr>
            <a:lvl5pPr marL="3657646" indent="0">
              <a:buNone/>
              <a:defRPr sz="1800"/>
            </a:lvl5pPr>
            <a:lvl6pPr marL="4572057" indent="0">
              <a:buNone/>
              <a:defRPr sz="1800"/>
            </a:lvl6pPr>
            <a:lvl7pPr marL="5486469" indent="0">
              <a:buNone/>
              <a:defRPr sz="1800"/>
            </a:lvl7pPr>
            <a:lvl8pPr marL="6400880" indent="0">
              <a:buNone/>
              <a:defRPr sz="1800"/>
            </a:lvl8pPr>
            <a:lvl9pPr marL="7315291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47956-8B3D-9040-8972-01F43D799670}" type="datetimeFigureOut">
              <a:rPr lang="en-US" smtClean="0"/>
              <a:t>9/18/23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4F98E-05E1-214E-89E1-CA22B901F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1209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0057" y="9601200"/>
            <a:ext cx="14632305" cy="1133477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80057" y="1225549"/>
            <a:ext cx="14632305" cy="8229600"/>
          </a:xfrm>
        </p:spPr>
        <p:txBody>
          <a:bodyPr/>
          <a:lstStyle>
            <a:lvl1pPr marL="0" indent="0">
              <a:buNone/>
              <a:defRPr sz="6400"/>
            </a:lvl1pPr>
            <a:lvl2pPr marL="914411" indent="0">
              <a:buNone/>
              <a:defRPr sz="5600"/>
            </a:lvl2pPr>
            <a:lvl3pPr marL="1828823" indent="0">
              <a:buNone/>
              <a:defRPr sz="4800"/>
            </a:lvl3pPr>
            <a:lvl4pPr marL="2743234" indent="0">
              <a:buNone/>
              <a:defRPr sz="4000"/>
            </a:lvl4pPr>
            <a:lvl5pPr marL="3657646" indent="0">
              <a:buNone/>
              <a:defRPr sz="4000"/>
            </a:lvl5pPr>
            <a:lvl6pPr marL="4572057" indent="0">
              <a:buNone/>
              <a:defRPr sz="4000"/>
            </a:lvl6pPr>
            <a:lvl7pPr marL="5486469" indent="0">
              <a:buNone/>
              <a:defRPr sz="4000"/>
            </a:lvl7pPr>
            <a:lvl8pPr marL="6400880" indent="0">
              <a:buNone/>
              <a:defRPr sz="4000"/>
            </a:lvl8pPr>
            <a:lvl9pPr marL="7315291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80057" y="10734676"/>
            <a:ext cx="14632305" cy="1609725"/>
          </a:xfrm>
        </p:spPr>
        <p:txBody>
          <a:bodyPr/>
          <a:lstStyle>
            <a:lvl1pPr marL="0" indent="0">
              <a:buNone/>
              <a:defRPr sz="2800"/>
            </a:lvl1pPr>
            <a:lvl2pPr marL="914411" indent="0">
              <a:buNone/>
              <a:defRPr sz="2400"/>
            </a:lvl2pPr>
            <a:lvl3pPr marL="1828823" indent="0">
              <a:buNone/>
              <a:defRPr sz="2000"/>
            </a:lvl3pPr>
            <a:lvl4pPr marL="2743234" indent="0">
              <a:buNone/>
              <a:defRPr sz="1800"/>
            </a:lvl4pPr>
            <a:lvl5pPr marL="3657646" indent="0">
              <a:buNone/>
              <a:defRPr sz="1800"/>
            </a:lvl5pPr>
            <a:lvl6pPr marL="4572057" indent="0">
              <a:buNone/>
              <a:defRPr sz="1800"/>
            </a:lvl6pPr>
            <a:lvl7pPr marL="5486469" indent="0">
              <a:buNone/>
              <a:defRPr sz="1800"/>
            </a:lvl7pPr>
            <a:lvl8pPr marL="6400880" indent="0">
              <a:buNone/>
              <a:defRPr sz="1800"/>
            </a:lvl8pPr>
            <a:lvl9pPr marL="7315291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47956-8B3D-9040-8972-01F43D799670}" type="datetimeFigureOut">
              <a:rPr lang="en-US" smtClean="0"/>
              <a:t>9/18/23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4F98E-05E1-214E-89E1-CA22B901F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131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47956-8B3D-9040-8972-01F43D799670}" type="datetimeFigureOut">
              <a:rPr lang="en-US" smtClean="0"/>
              <a:t>9/18/23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4F98E-05E1-214E-89E1-CA22B901F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4624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47956-8B3D-9040-8972-01F43D799670}" type="datetimeFigureOut">
              <a:rPr lang="en-US" smtClean="0"/>
              <a:t>9/18/23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4F98E-05E1-214E-89E1-CA22B901F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9282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80702" y="549277"/>
            <a:ext cx="5487114" cy="117030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359" y="549277"/>
            <a:ext cx="16054890" cy="117030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47956-8B3D-9040-8972-01F43D799670}" type="datetimeFigureOut">
              <a:rPr lang="en-US" smtClean="0"/>
              <a:t>9/18/23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4F98E-05E1-214E-89E1-CA22B901F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682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1219359" y="549277"/>
            <a:ext cx="21948458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dt" idx="10"/>
          </p:nvPr>
        </p:nvSpPr>
        <p:spPr>
          <a:xfrm>
            <a:off x="1219359" y="12712701"/>
            <a:ext cx="5690341" cy="730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8332285" y="12712701"/>
            <a:ext cx="7722605" cy="730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17477475" y="12712701"/>
            <a:ext cx="5690341" cy="730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Google Shape;16;p2" descr="Untitled.png"/>
          <p:cNvPicPr preferRelativeResize="0"/>
          <p:nvPr/>
        </p:nvPicPr>
        <p:blipFill rotWithShape="1">
          <a:blip r:embed="rId2">
            <a:alphaModFix/>
          </a:blip>
          <a:srcRect t="15125" b="9925"/>
          <a:stretch/>
        </p:blipFill>
        <p:spPr>
          <a:xfrm>
            <a:off x="1" y="0"/>
            <a:ext cx="24443153" cy="1371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8722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1219359" y="12712701"/>
            <a:ext cx="5690341" cy="730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8332285" y="12712701"/>
            <a:ext cx="7722605" cy="730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17477475" y="12712701"/>
            <a:ext cx="5690341" cy="730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430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">
  <p:cSld name="Custom Layout 1 1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6"/>
          <p:cNvSpPr txBox="1">
            <a:spLocks noGrp="1"/>
          </p:cNvSpPr>
          <p:nvPr>
            <p:ph type="dt" idx="10"/>
          </p:nvPr>
        </p:nvSpPr>
        <p:spPr>
          <a:xfrm>
            <a:off x="1219359" y="12712701"/>
            <a:ext cx="5690341" cy="7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6"/>
          <p:cNvSpPr txBox="1">
            <a:spLocks noGrp="1"/>
          </p:cNvSpPr>
          <p:nvPr>
            <p:ph type="ftr" idx="11"/>
          </p:nvPr>
        </p:nvSpPr>
        <p:spPr>
          <a:xfrm>
            <a:off x="8332285" y="12712701"/>
            <a:ext cx="7722605" cy="7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6"/>
          <p:cNvSpPr txBox="1">
            <a:spLocks noGrp="1"/>
          </p:cNvSpPr>
          <p:nvPr>
            <p:ph type="sldNum" idx="12"/>
          </p:nvPr>
        </p:nvSpPr>
        <p:spPr>
          <a:xfrm>
            <a:off x="17477475" y="12712701"/>
            <a:ext cx="5690341" cy="7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7" name="Google Shape;67;p6"/>
          <p:cNvSpPr txBox="1">
            <a:spLocks noGrp="1"/>
          </p:cNvSpPr>
          <p:nvPr>
            <p:ph type="title"/>
          </p:nvPr>
        </p:nvSpPr>
        <p:spPr>
          <a:xfrm>
            <a:off x="1471277" y="549277"/>
            <a:ext cx="21948458" cy="22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 Black"/>
              <a:buNone/>
              <a:defRPr sz="85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6744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 1">
  <p:cSld name="Custom Layout 1 1 1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7"/>
          <p:cNvSpPr txBox="1">
            <a:spLocks noGrp="1"/>
          </p:cNvSpPr>
          <p:nvPr>
            <p:ph type="dt" idx="10"/>
          </p:nvPr>
        </p:nvSpPr>
        <p:spPr>
          <a:xfrm>
            <a:off x="1219359" y="12712701"/>
            <a:ext cx="5690341" cy="7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ftr" idx="11"/>
          </p:nvPr>
        </p:nvSpPr>
        <p:spPr>
          <a:xfrm>
            <a:off x="8332285" y="12712701"/>
            <a:ext cx="7722605" cy="7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sldNum" idx="12"/>
          </p:nvPr>
        </p:nvSpPr>
        <p:spPr>
          <a:xfrm>
            <a:off x="17477475" y="12712701"/>
            <a:ext cx="5690341" cy="7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3" name="Google Shape;83;p7"/>
          <p:cNvSpPr txBox="1">
            <a:spLocks noGrp="1"/>
          </p:cNvSpPr>
          <p:nvPr>
            <p:ph type="title"/>
          </p:nvPr>
        </p:nvSpPr>
        <p:spPr>
          <a:xfrm>
            <a:off x="1471277" y="549277"/>
            <a:ext cx="21948458" cy="22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 Black"/>
              <a:buNone/>
              <a:defRPr sz="85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2446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 1 1">
  <p:cSld name="Custom Layout 1 1 1 1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8"/>
          <p:cNvSpPr txBox="1">
            <a:spLocks noGrp="1"/>
          </p:cNvSpPr>
          <p:nvPr>
            <p:ph type="dt" idx="10"/>
          </p:nvPr>
        </p:nvSpPr>
        <p:spPr>
          <a:xfrm>
            <a:off x="1219359" y="12712701"/>
            <a:ext cx="5690341" cy="7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8"/>
          <p:cNvSpPr txBox="1">
            <a:spLocks noGrp="1"/>
          </p:cNvSpPr>
          <p:nvPr>
            <p:ph type="ftr" idx="11"/>
          </p:nvPr>
        </p:nvSpPr>
        <p:spPr>
          <a:xfrm>
            <a:off x="8332285" y="12712701"/>
            <a:ext cx="7722605" cy="7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8"/>
          <p:cNvSpPr txBox="1">
            <a:spLocks noGrp="1"/>
          </p:cNvSpPr>
          <p:nvPr>
            <p:ph type="sldNum" idx="12"/>
          </p:nvPr>
        </p:nvSpPr>
        <p:spPr>
          <a:xfrm>
            <a:off x="17477475" y="12712701"/>
            <a:ext cx="5690341" cy="7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9" name="Google Shape;99;p8"/>
          <p:cNvSpPr txBox="1">
            <a:spLocks noGrp="1"/>
          </p:cNvSpPr>
          <p:nvPr>
            <p:ph type="title"/>
          </p:nvPr>
        </p:nvSpPr>
        <p:spPr>
          <a:xfrm>
            <a:off x="1471277" y="549277"/>
            <a:ext cx="21948458" cy="22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 Black"/>
              <a:buNone/>
              <a:defRPr sz="85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7583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9"/>
          <p:cNvSpPr txBox="1">
            <a:spLocks noGrp="1"/>
          </p:cNvSpPr>
          <p:nvPr>
            <p:ph type="dt" idx="10"/>
          </p:nvPr>
        </p:nvSpPr>
        <p:spPr>
          <a:xfrm>
            <a:off x="1219359" y="12712701"/>
            <a:ext cx="5690341" cy="730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9"/>
          <p:cNvSpPr txBox="1">
            <a:spLocks noGrp="1"/>
          </p:cNvSpPr>
          <p:nvPr>
            <p:ph type="ftr" idx="11"/>
          </p:nvPr>
        </p:nvSpPr>
        <p:spPr>
          <a:xfrm>
            <a:off x="8332285" y="12712701"/>
            <a:ext cx="7722605" cy="730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9"/>
          <p:cNvSpPr txBox="1">
            <a:spLocks noGrp="1"/>
          </p:cNvSpPr>
          <p:nvPr>
            <p:ph type="sldNum" idx="12"/>
          </p:nvPr>
        </p:nvSpPr>
        <p:spPr>
          <a:xfrm>
            <a:off x="17477475" y="12712701"/>
            <a:ext cx="5690341" cy="730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8" name="Google Shape;108;p9" descr="SofiaBusk1_acknowledge photographer.JPG"/>
          <p:cNvPicPr preferRelativeResize="0"/>
          <p:nvPr/>
        </p:nvPicPr>
        <p:blipFill rotWithShape="1">
          <a:blip r:embed="rId2">
            <a:alphaModFix/>
          </a:blip>
          <a:srcRect t="5568" b="11748"/>
          <a:stretch/>
        </p:blipFill>
        <p:spPr>
          <a:xfrm>
            <a:off x="1" y="-2"/>
            <a:ext cx="24884016" cy="137160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5657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715" r:id="rId2"/>
    <p:sldLayoutId id="2147483717" r:id="rId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219359" y="549277"/>
            <a:ext cx="21948458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Black"/>
              <a:buNone/>
              <a:defRPr sz="44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219359" y="3200403"/>
            <a:ext cx="21948458" cy="905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1219359" y="12712701"/>
            <a:ext cx="5690341" cy="730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8D8BA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8332285" y="12712701"/>
            <a:ext cx="7722605" cy="730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8D8BA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7477475" y="12712701"/>
            <a:ext cx="5690341" cy="730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3200" b="0" i="0" u="none" strike="noStrike" cap="none">
                <a:solidFill>
                  <a:srgbClr val="8D8BA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3200" b="0" i="0" u="none" strike="noStrike" cap="none">
                <a:solidFill>
                  <a:srgbClr val="8D8BA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3200" b="0" i="0" u="none" strike="noStrike" cap="none">
                <a:solidFill>
                  <a:srgbClr val="8D8BA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3200" b="0" i="0" u="none" strike="noStrike" cap="none">
                <a:solidFill>
                  <a:srgbClr val="8D8BA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3200" b="0" i="0" u="none" strike="noStrike" cap="none">
                <a:solidFill>
                  <a:srgbClr val="8D8BA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3200" b="0" i="0" u="none" strike="noStrike" cap="none">
                <a:solidFill>
                  <a:srgbClr val="8D8BA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3200" b="0" i="0" u="none" strike="noStrike" cap="none">
                <a:solidFill>
                  <a:srgbClr val="8D8BA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3200" b="0" i="0" u="none" strike="noStrike" cap="none">
                <a:solidFill>
                  <a:srgbClr val="8D8BA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3200" b="0" i="0" u="none" strike="noStrike" cap="none">
                <a:solidFill>
                  <a:srgbClr val="8D8BA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9288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709" r:id="rId8"/>
    <p:sldLayoutId id="2147483707" r:id="rId9"/>
    <p:sldLayoutId id="2147483710" r:id="rId10"/>
    <p:sldLayoutId id="2147483711" r:id="rId11"/>
    <p:sldLayoutId id="2147483705" r:id="rId12"/>
    <p:sldLayoutId id="2147483708" r:id="rId13"/>
    <p:sldLayoutId id="2147483666" r:id="rId14"/>
    <p:sldLayoutId id="2147483667" r:id="rId15"/>
    <p:sldLayoutId id="2147483714" r:id="rId16"/>
    <p:sldLayoutId id="2147483669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359" y="549277"/>
            <a:ext cx="21948458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359" y="3200403"/>
            <a:ext cx="21948458" cy="9051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9359" y="12712701"/>
            <a:ext cx="5690341" cy="7302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47956-8B3D-9040-8972-01F43D799670}" type="datetimeFigureOut">
              <a:rPr lang="en-US" smtClean="0"/>
              <a:t>9/18/23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32285" y="12712701"/>
            <a:ext cx="7722605" cy="7302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7475" y="12712701"/>
            <a:ext cx="5690341" cy="7302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74F98E-05E1-214E-89E1-CA22B901F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096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6" r:id="rId5"/>
    <p:sldLayoutId id="2147483654" r:id="rId6"/>
    <p:sldLayoutId id="2147483712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11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9" indent="-685809" algn="l" defTabSz="914411" rtl="0" eaLnBrk="1" latinLnBrk="0" hangingPunct="1">
        <a:spcBef>
          <a:spcPct val="20000"/>
        </a:spcBef>
        <a:buFont typeface="Arial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920" indent="-571508" algn="l" defTabSz="914411" rtl="0" eaLnBrk="1" latinLnBrk="0" hangingPunct="1">
        <a:spcBef>
          <a:spcPct val="20000"/>
        </a:spcBef>
        <a:buFont typeface="Arial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29" indent="-457206" algn="l" defTabSz="914411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40" indent="-457206" algn="l" defTabSz="914411" rtl="0" eaLnBrk="1" latinLnBrk="0" hangingPunct="1">
        <a:spcBef>
          <a:spcPct val="20000"/>
        </a:spcBef>
        <a:buFont typeface="Arial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51" indent="-457206" algn="l" defTabSz="914411" rtl="0" eaLnBrk="1" latinLnBrk="0" hangingPunct="1">
        <a:spcBef>
          <a:spcPct val="20000"/>
        </a:spcBef>
        <a:buFont typeface="Arial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63" indent="-457206" algn="l" defTabSz="914411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74" indent="-457206" algn="l" defTabSz="914411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86" indent="-457206" algn="l" defTabSz="914411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97" indent="-457206" algn="l" defTabSz="914411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11" algn="l" defTabSz="91441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23" algn="l" defTabSz="91441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34" algn="l" defTabSz="91441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46" algn="l" defTabSz="91441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57" algn="l" defTabSz="91441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69" algn="l" defTabSz="91441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80" algn="l" defTabSz="91441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91" algn="l" defTabSz="91441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hyperlink" Target="http://www.borntoosoonaction.org/" TargetMode="External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hyperlink" Target="https://bit.ly/bjog_vn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>
            <a:extLst>
              <a:ext uri="{FF2B5EF4-FFF2-40B4-BE49-F238E27FC236}">
                <a16:creationId xmlns:a16="http://schemas.microsoft.com/office/drawing/2014/main" id="{24DCC065-3665-1CAA-BD2B-7AE13EF683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176" y="895"/>
            <a:ext cx="24380826" cy="13714214"/>
          </a:xfrm>
          <a:prstGeom prst="rect">
            <a:avLst/>
          </a:prstGeom>
        </p:spPr>
      </p:pic>
      <p:sp>
        <p:nvSpPr>
          <p:cNvPr id="3" name="Shape 0">
            <a:extLst>
              <a:ext uri="{FF2B5EF4-FFF2-40B4-BE49-F238E27FC236}">
                <a16:creationId xmlns:a16="http://schemas.microsoft.com/office/drawing/2014/main" id="{117EDA65-A834-54DA-406B-C45135E049A6}"/>
              </a:ext>
            </a:extLst>
          </p:cNvPr>
          <p:cNvSpPr/>
          <p:nvPr/>
        </p:nvSpPr>
        <p:spPr>
          <a:xfrm>
            <a:off x="1588" y="11469582"/>
            <a:ext cx="8140658" cy="2273004"/>
          </a:xfrm>
          <a:prstGeom prst="rect">
            <a:avLst/>
          </a:prstGeom>
          <a:solidFill>
            <a:srgbClr val="292C73">
              <a:alpha val="100000"/>
            </a:srgbClr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6" name="Image 2">
            <a:extLst>
              <a:ext uri="{FF2B5EF4-FFF2-40B4-BE49-F238E27FC236}">
                <a16:creationId xmlns:a16="http://schemas.microsoft.com/office/drawing/2014/main" id="{ACC3D220-3DF5-249B-122F-874B48C79F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718512" y="1460207"/>
            <a:ext cx="6837786" cy="6837786"/>
          </a:xfrm>
          <a:prstGeom prst="rect">
            <a:avLst/>
          </a:prstGeom>
          <a:ln>
            <a:noFill/>
          </a:ln>
        </p:spPr>
      </p:pic>
      <p:sp>
        <p:nvSpPr>
          <p:cNvPr id="7" name="Text 4">
            <a:extLst>
              <a:ext uri="{FF2B5EF4-FFF2-40B4-BE49-F238E27FC236}">
                <a16:creationId xmlns:a16="http://schemas.microsoft.com/office/drawing/2014/main" id="{554FAF83-E3B5-4A08-684C-59CE05E72182}"/>
              </a:ext>
            </a:extLst>
          </p:cNvPr>
          <p:cNvSpPr/>
          <p:nvPr/>
        </p:nvSpPr>
        <p:spPr>
          <a:xfrm>
            <a:off x="1411281" y="3518335"/>
            <a:ext cx="13944528" cy="38856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914218">
              <a:lnSpc>
                <a:spcPts val="6998"/>
              </a:lnSpc>
            </a:pPr>
            <a:r>
              <a:rPr lang="en-US" sz="5400" dirty="0">
                <a:solidFill>
                  <a:srgbClr val="FFFFFF">
                    <a:alpha val="100000"/>
                  </a:srgbClr>
                </a:solidFill>
                <a:latin typeface="Poppins-Bold" pitchFamily="34" charset="0"/>
                <a:ea typeface="Poppins-Bold" pitchFamily="34" charset="-122"/>
                <a:cs typeface="Poppins-Bold" pitchFamily="34" charset="-120"/>
              </a:rPr>
              <a:t>Measurement Past, Present, and Future for Small Vulnerable Newborns, Born Too Soon and Too Small</a:t>
            </a:r>
            <a:endParaRPr lang="en-US" sz="5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 7">
            <a:extLst>
              <a:ext uri="{FF2B5EF4-FFF2-40B4-BE49-F238E27FC236}">
                <a16:creationId xmlns:a16="http://schemas.microsoft.com/office/drawing/2014/main" id="{D2C6912A-CFAE-8CF2-731C-8D28A40EA865}"/>
              </a:ext>
            </a:extLst>
          </p:cNvPr>
          <p:cNvSpPr/>
          <p:nvPr/>
        </p:nvSpPr>
        <p:spPr>
          <a:xfrm>
            <a:off x="1309682" y="7099269"/>
            <a:ext cx="14770022" cy="9650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914218">
              <a:lnSpc>
                <a:spcPts val="5598"/>
              </a:lnSpc>
              <a:spcAft>
                <a:spcPts val="2500"/>
              </a:spcAft>
            </a:pPr>
            <a:r>
              <a:rPr lang="en-US" sz="4000">
                <a:solidFill>
                  <a:srgbClr val="282C73"/>
                </a:solidFill>
                <a:latin typeface="Poppins-Bold" pitchFamily="34" charset="0"/>
                <a:ea typeface="Poppins-Bold" pitchFamily="34" charset="-122"/>
                <a:cs typeface="Poppins-Bold" pitchFamily="34" charset="-120"/>
              </a:rPr>
              <a:t>Eric </a:t>
            </a:r>
            <a:r>
              <a:rPr lang="en-US" sz="4000" err="1">
                <a:solidFill>
                  <a:srgbClr val="282C73"/>
                </a:solidFill>
                <a:latin typeface="Poppins-Bold" pitchFamily="34" charset="0"/>
                <a:ea typeface="Poppins-Bold" pitchFamily="34" charset="-122"/>
                <a:cs typeface="Poppins-Bold" pitchFamily="34" charset="-120"/>
              </a:rPr>
              <a:t>Ohuma</a:t>
            </a:r>
            <a:r>
              <a:rPr lang="en-US" sz="4000">
                <a:solidFill>
                  <a:srgbClr val="282C73"/>
                </a:solidFill>
                <a:latin typeface="Poppins-Bold" pitchFamily="34" charset="0"/>
                <a:ea typeface="Poppins-Bold" pitchFamily="34" charset="-122"/>
                <a:cs typeface="Poppins-Bold" pitchFamily="34" charset="-120"/>
              </a:rPr>
              <a:t>, BSc MSc DPhil </a:t>
            </a:r>
            <a:r>
              <a:rPr lang="en-US" sz="4000" err="1">
                <a:solidFill>
                  <a:srgbClr val="282C73"/>
                </a:solidFill>
                <a:latin typeface="Poppins-Bold" pitchFamily="34" charset="0"/>
                <a:ea typeface="Poppins-Bold" pitchFamily="34" charset="-122"/>
                <a:cs typeface="Poppins-Bold" pitchFamily="34" charset="-120"/>
              </a:rPr>
              <a:t>CStat</a:t>
            </a:r>
            <a:endParaRPr lang="en-US" sz="4000">
              <a:solidFill>
                <a:srgbClr val="282C73"/>
              </a:solidFill>
              <a:latin typeface="Calibri" panose="020F0502020204030204"/>
            </a:endParaRPr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6AA5B33C-1F55-B47A-0E58-29D0A77EB45A}"/>
              </a:ext>
            </a:extLst>
          </p:cNvPr>
          <p:cNvSpPr/>
          <p:nvPr/>
        </p:nvSpPr>
        <p:spPr>
          <a:xfrm>
            <a:off x="1307781" y="7929740"/>
            <a:ext cx="14706524" cy="73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914218">
              <a:lnSpc>
                <a:spcPct val="150000"/>
              </a:lnSpc>
              <a:spcAft>
                <a:spcPts val="2500"/>
              </a:spcAft>
            </a:pPr>
            <a:r>
              <a:rPr lang="en-US" sz="3000" dirty="0">
                <a:solidFill>
                  <a:srgbClr val="FFFFFF">
                    <a:alpha val="100000"/>
                  </a:srgbClr>
                </a:solidFill>
                <a:latin typeface="Poppins-Regular" pitchFamily="34" charset="0"/>
                <a:ea typeface="Poppins-Regular" pitchFamily="34" charset="-122"/>
                <a:cs typeface="Poppins-Regular" pitchFamily="34" charset="-120"/>
              </a:rPr>
              <a:t>Associate Professor </a:t>
            </a:r>
            <a:br>
              <a:rPr lang="en-US" sz="3000" dirty="0">
                <a:solidFill>
                  <a:srgbClr val="FFFFFF">
                    <a:alpha val="100000"/>
                  </a:srgbClr>
                </a:solidFill>
                <a:latin typeface="Poppins-Regular" pitchFamily="34" charset="0"/>
                <a:ea typeface="Poppins-Regular" pitchFamily="34" charset="-122"/>
                <a:cs typeface="Poppins-Regular" pitchFamily="34" charset="-120"/>
              </a:rPr>
            </a:br>
            <a:r>
              <a:rPr lang="en-US" sz="3000" dirty="0">
                <a:solidFill>
                  <a:srgbClr val="FFFFFF">
                    <a:alpha val="100000"/>
                  </a:srgbClr>
                </a:solidFill>
                <a:latin typeface="Poppins-Regular" pitchFamily="34" charset="0"/>
                <a:ea typeface="Poppins-Regular" pitchFamily="34" charset="-122"/>
                <a:cs typeface="Poppins-Regular" pitchFamily="34" charset="-120"/>
              </a:rPr>
              <a:t>London School of Hygiene &amp; Tropical Medicine</a:t>
            </a:r>
          </a:p>
          <a:p>
            <a:pPr defTabSz="914218">
              <a:lnSpc>
                <a:spcPct val="150000"/>
              </a:lnSpc>
              <a:spcAft>
                <a:spcPts val="2500"/>
              </a:spcAft>
            </a:pPr>
            <a:r>
              <a:rPr lang="en-US" sz="3000" dirty="0">
                <a:solidFill>
                  <a:srgbClr val="FFFFFF">
                    <a:alpha val="100000"/>
                  </a:srgbClr>
                </a:solidFill>
                <a:latin typeface="Poppins-Regular" pitchFamily="34" charset="0"/>
                <a:ea typeface="Poppins-Regular" pitchFamily="34" charset="-122"/>
                <a:cs typeface="Poppins-Regular" pitchFamily="34" charset="-120"/>
              </a:rPr>
              <a:t>                 @Ohumaeric </a:t>
            </a:r>
            <a:endParaRPr lang="en-US" sz="3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Shape 5">
            <a:extLst>
              <a:ext uri="{FF2B5EF4-FFF2-40B4-BE49-F238E27FC236}">
                <a16:creationId xmlns:a16="http://schemas.microsoft.com/office/drawing/2014/main" id="{A424B423-6FD0-BAEF-B83C-C75FBBD93C98}"/>
              </a:ext>
            </a:extLst>
          </p:cNvPr>
          <p:cNvSpPr/>
          <p:nvPr/>
        </p:nvSpPr>
        <p:spPr>
          <a:xfrm>
            <a:off x="-2318048" y="1763425"/>
            <a:ext cx="7251662" cy="634918"/>
          </a:xfrm>
          <a:prstGeom prst="rect">
            <a:avLst/>
          </a:prstGeom>
          <a:solidFill>
            <a:schemeClr val="bg1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11" name="Text 3">
            <a:extLst>
              <a:ext uri="{FF2B5EF4-FFF2-40B4-BE49-F238E27FC236}">
                <a16:creationId xmlns:a16="http://schemas.microsoft.com/office/drawing/2014/main" id="{FD6C4BCE-5088-7278-EE8C-F706F0F82C07}"/>
              </a:ext>
            </a:extLst>
          </p:cNvPr>
          <p:cNvSpPr/>
          <p:nvPr/>
        </p:nvSpPr>
        <p:spPr>
          <a:xfrm>
            <a:off x="458785" y="11799738"/>
            <a:ext cx="7683460" cy="19047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914218"/>
            <a:r>
              <a:rPr lang="en-US" sz="3000">
                <a:solidFill>
                  <a:srgbClr val="FFFFFF">
                    <a:alpha val="100000"/>
                  </a:srgbClr>
                </a:solidFill>
                <a:latin typeface="Poppins-Bold" pitchFamily="34" charset="0"/>
                <a:ea typeface="Poppins-Bold" pitchFamily="34" charset="-122"/>
                <a:cs typeface="Poppins-Bold" pitchFamily="34" charset="-120"/>
              </a:rPr>
              <a:t>#VulnerableNewborns</a:t>
            </a:r>
            <a:endParaRPr lang="en-US" sz="3000">
              <a:solidFill>
                <a:prstClr val="black"/>
              </a:solidFill>
              <a:latin typeface="Calibri" panose="020F0502020204030204"/>
            </a:endParaRPr>
          </a:p>
          <a:p>
            <a:pPr defTabSz="914218"/>
            <a:r>
              <a:rPr lang="en-US" sz="3000">
                <a:solidFill>
                  <a:srgbClr val="FFFFFF">
                    <a:alpha val="100000"/>
                  </a:srgbClr>
                </a:solidFill>
                <a:latin typeface="Poppins-Bold" pitchFamily="34" charset="0"/>
                <a:ea typeface="Poppins-Bold" pitchFamily="34" charset="-122"/>
                <a:cs typeface="Poppins-Bold" pitchFamily="34" charset="-120"/>
              </a:rPr>
              <a:t>#</a:t>
            </a:r>
            <a:r>
              <a:rPr lang="en-US" sz="3000" err="1">
                <a:solidFill>
                  <a:srgbClr val="FFFFFF">
                    <a:alpha val="100000"/>
                  </a:srgbClr>
                </a:solidFill>
                <a:latin typeface="Poppins-Bold" pitchFamily="34" charset="0"/>
                <a:ea typeface="Poppins-Bold" pitchFamily="34" charset="-122"/>
                <a:cs typeface="Poppins-Bold" pitchFamily="34" charset="-120"/>
              </a:rPr>
              <a:t>EveryNewborn</a:t>
            </a:r>
            <a:r>
              <a:rPr lang="en-US" sz="3000">
                <a:solidFill>
                  <a:srgbClr val="FFFFFF">
                    <a:alpha val="100000"/>
                  </a:srgbClr>
                </a:solidFill>
                <a:latin typeface="Poppins-Bold" pitchFamily="34" charset="0"/>
                <a:ea typeface="Poppins-Bold" pitchFamily="34" charset="-122"/>
                <a:cs typeface="Poppins-Bold" pitchFamily="34" charset="-120"/>
              </a:rPr>
              <a:t> </a:t>
            </a:r>
          </a:p>
          <a:p>
            <a:pPr defTabSz="914218"/>
            <a:r>
              <a:rPr lang="en-US" sz="3000">
                <a:solidFill>
                  <a:srgbClr val="FFFFFF">
                    <a:alpha val="100000"/>
                  </a:srgbClr>
                </a:solidFill>
                <a:latin typeface="Poppins-Bold" pitchFamily="34" charset="0"/>
                <a:ea typeface="Poppins-Bold" pitchFamily="34" charset="-122"/>
                <a:cs typeface="Poppins-Bold" pitchFamily="34" charset="-120"/>
              </a:rPr>
              <a:t>#EndStillbirths</a:t>
            </a:r>
            <a:endParaRPr lang="en-US" sz="3000">
              <a:solidFill>
                <a:prstClr val="black"/>
              </a:solidFill>
              <a:latin typeface="Calibri" panose="020F0502020204030204"/>
            </a:endParaRPr>
          </a:p>
          <a:p>
            <a:pPr defTabSz="914218"/>
            <a:r>
              <a:rPr lang="en-US" sz="3000">
                <a:solidFill>
                  <a:srgbClr val="FFFFFF">
                    <a:alpha val="100000"/>
                  </a:srgbClr>
                </a:solidFill>
                <a:latin typeface="Poppins-Bold" pitchFamily="34" charset="0"/>
                <a:ea typeface="Poppins-Bold" pitchFamily="34" charset="-122"/>
                <a:cs typeface="Poppins-Bold" pitchFamily="34" charset="-120"/>
              </a:rPr>
              <a:t>#imnhc2023</a:t>
            </a:r>
          </a:p>
        </p:txBody>
      </p:sp>
      <p:pic>
        <p:nvPicPr>
          <p:cNvPr id="1028" name="Picture 4" descr="Twitter Logo and symbol, meaning, history, PNG, brand">
            <a:extLst>
              <a:ext uri="{FF2B5EF4-FFF2-40B4-BE49-F238E27FC236}">
                <a16:creationId xmlns:a16="http://schemas.microsoft.com/office/drawing/2014/main" id="{23D03625-777F-2667-580E-42A7710D3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81" y="9670923"/>
            <a:ext cx="1212395" cy="836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0"/>
          <p:cNvSpPr/>
          <p:nvPr/>
        </p:nvSpPr>
        <p:spPr>
          <a:xfrm>
            <a:off x="2199392" y="1707321"/>
            <a:ext cx="9829750" cy="634918"/>
          </a:xfrm>
          <a:prstGeom prst="rect">
            <a:avLst/>
          </a:prstGeom>
          <a:solidFill>
            <a:srgbClr val="D2C4E0">
              <a:alpha val="100000"/>
            </a:srgbClr>
          </a:solidFill>
          <a:ln/>
        </p:spPr>
      </p:sp>
      <p:sp>
        <p:nvSpPr>
          <p:cNvPr id="5" name="Text 1"/>
          <p:cNvSpPr/>
          <p:nvPr/>
        </p:nvSpPr>
        <p:spPr>
          <a:xfrm>
            <a:off x="2744776" y="1105651"/>
            <a:ext cx="19278626" cy="17015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914218">
              <a:lnSpc>
                <a:spcPts val="9898"/>
              </a:lnSpc>
            </a:pPr>
            <a:r>
              <a:rPr lang="en-US" sz="6998" dirty="0">
                <a:solidFill>
                  <a:srgbClr val="292C73">
                    <a:alpha val="100000"/>
                  </a:srgbClr>
                </a:solidFill>
                <a:latin typeface="Poppins-Bold" pitchFamily="34" charset="0"/>
                <a:ea typeface="Poppins-Bold" pitchFamily="34" charset="-122"/>
                <a:cs typeface="Poppins-Bold" pitchFamily="34" charset="-120"/>
              </a:rPr>
              <a:t>WHERE WE ARE: Preterm</a:t>
            </a:r>
            <a:endParaRPr lang="en-US" sz="699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Shape 3"/>
          <p:cNvSpPr/>
          <p:nvPr/>
        </p:nvSpPr>
        <p:spPr>
          <a:xfrm>
            <a:off x="3302" y="12877017"/>
            <a:ext cx="24383874" cy="838090"/>
          </a:xfrm>
          <a:prstGeom prst="rect">
            <a:avLst/>
          </a:prstGeom>
          <a:solidFill>
            <a:srgbClr val="292C73">
              <a:alpha val="80000"/>
            </a:srgbClr>
          </a:solidFill>
          <a:ln/>
        </p:spPr>
      </p:sp>
      <p:sp>
        <p:nvSpPr>
          <p:cNvPr id="14" name="Text 10"/>
          <p:cNvSpPr/>
          <p:nvPr/>
        </p:nvSpPr>
        <p:spPr>
          <a:xfrm>
            <a:off x="2935273" y="5080232"/>
            <a:ext cx="11353740" cy="58920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914218">
              <a:lnSpc>
                <a:spcPts val="3500"/>
              </a:lnSpc>
            </a:pPr>
            <a:endParaRPr lang="en-US" sz="30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" name="image6.png" descr="Chart&#10;&#10;Description automatically generated">
            <a:extLst>
              <a:ext uri="{FF2B5EF4-FFF2-40B4-BE49-F238E27FC236}">
                <a16:creationId xmlns:a16="http://schemas.microsoft.com/office/drawing/2014/main" id="{EBA97540-B457-4D26-5DB4-2D1A7A4B5557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948467" y="2995015"/>
            <a:ext cx="10097080" cy="9494990"/>
          </a:xfrm>
          <a:prstGeom prst="rect">
            <a:avLst/>
          </a:prstGeom>
          <a:ln/>
        </p:spPr>
      </p:pic>
      <p:pic>
        <p:nvPicPr>
          <p:cNvPr id="13" name="Image 3" descr="preencoded.png">
            <a:extLst>
              <a:ext uri="{FF2B5EF4-FFF2-40B4-BE49-F238E27FC236}">
                <a16:creationId xmlns:a16="http://schemas.microsoft.com/office/drawing/2014/main" id="{0125EE72-6525-5FBE-61F0-C6A8B5718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5231" y="2294037"/>
            <a:ext cx="848712" cy="848606"/>
          </a:xfrm>
          <a:prstGeom prst="rect">
            <a:avLst/>
          </a:prstGeom>
        </p:spPr>
      </p:pic>
      <p:pic>
        <p:nvPicPr>
          <p:cNvPr id="3" name="Image 2" descr="preencoded.png">
            <a:extLst>
              <a:ext uri="{FF2B5EF4-FFF2-40B4-BE49-F238E27FC236}">
                <a16:creationId xmlns:a16="http://schemas.microsoft.com/office/drawing/2014/main" id="{6F8DB9FB-CD43-FD3E-24F4-77003AA375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0356" y="872715"/>
            <a:ext cx="855262" cy="855154"/>
          </a:xfrm>
          <a:prstGeom prst="rect">
            <a:avLst/>
          </a:prstGeom>
        </p:spPr>
      </p:pic>
      <p:sp>
        <p:nvSpPr>
          <p:cNvPr id="6" name="Shape 11">
            <a:extLst>
              <a:ext uri="{FF2B5EF4-FFF2-40B4-BE49-F238E27FC236}">
                <a16:creationId xmlns:a16="http://schemas.microsoft.com/office/drawing/2014/main" id="{F3D78A55-733A-A956-BC79-650289282521}"/>
              </a:ext>
            </a:extLst>
          </p:cNvPr>
          <p:cNvSpPr/>
          <p:nvPr/>
        </p:nvSpPr>
        <p:spPr>
          <a:xfrm>
            <a:off x="-41706" y="0"/>
            <a:ext cx="2248986" cy="2337176"/>
          </a:xfrm>
          <a:prstGeom prst="rect">
            <a:avLst/>
          </a:prstGeom>
          <a:solidFill>
            <a:srgbClr val="42847E"/>
          </a:solidFill>
          <a:ln/>
          <a:effectLst>
            <a:outerShdw blurRad="254000" dist="179605" dir="8100000" algn="bl" rotWithShape="0">
              <a:srgbClr val="000000">
                <a:alpha val="54000"/>
              </a:srgbClr>
            </a:outerShdw>
          </a:effectLst>
        </p:spPr>
      </p:sp>
      <p:pic>
        <p:nvPicPr>
          <p:cNvPr id="9" name="Image 5" descr="preencoded.png">
            <a:extLst>
              <a:ext uri="{FF2B5EF4-FFF2-40B4-BE49-F238E27FC236}">
                <a16:creationId xmlns:a16="http://schemas.microsoft.com/office/drawing/2014/main" id="{18FFD2E8-18E9-79D8-0EE9-6DBCB60DFB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712" y="331418"/>
            <a:ext cx="1623998" cy="1623808"/>
          </a:xfrm>
          <a:prstGeom prst="rect">
            <a:avLst/>
          </a:prstGeom>
        </p:spPr>
      </p:pic>
      <p:pic>
        <p:nvPicPr>
          <p:cNvPr id="10" name="Image 6" descr="preencoded.png">
            <a:extLst>
              <a:ext uri="{FF2B5EF4-FFF2-40B4-BE49-F238E27FC236}">
                <a16:creationId xmlns:a16="http://schemas.microsoft.com/office/drawing/2014/main" id="{B907C0D6-D8E8-E19C-16CA-30D5FA649F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294" y="607967"/>
            <a:ext cx="646350" cy="6462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B8AA96-03EA-23AD-56BB-7922242E3F78}"/>
              </a:ext>
            </a:extLst>
          </p:cNvPr>
          <p:cNvSpPr txBox="1"/>
          <p:nvPr/>
        </p:nvSpPr>
        <p:spPr>
          <a:xfrm>
            <a:off x="165569" y="13078262"/>
            <a:ext cx="90556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/>
            <a:r>
              <a:rPr lang="en-GB" sz="20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References: Lancet SVN, 2023 - Lawn, Ohuma et al; UNICEF WHO estimates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87BCC5-2800-C5EC-FB48-85ED6DAA733C}"/>
              </a:ext>
            </a:extLst>
          </p:cNvPr>
          <p:cNvSpPr txBox="1"/>
          <p:nvPr/>
        </p:nvSpPr>
        <p:spPr>
          <a:xfrm>
            <a:off x="11603893" y="2995015"/>
            <a:ext cx="13080010" cy="8955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218"/>
            <a:r>
              <a:rPr lang="en-US" sz="5998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Sub-Saharan Africa</a:t>
            </a:r>
          </a:p>
          <a:p>
            <a:pPr marL="857078" indent="-857078" defTabSz="914218"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2010: 10.1% (3.35 million)</a:t>
            </a:r>
          </a:p>
          <a:p>
            <a:pPr marL="857078" indent="-857078" defTabSz="914218"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2020: 10.1% (3.91 million)</a:t>
            </a:r>
          </a:p>
          <a:p>
            <a:pPr defTabSz="914218"/>
            <a:endParaRPr lang="en-US" sz="5998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218"/>
            <a:r>
              <a:rPr lang="en-US" sz="5998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Kenya</a:t>
            </a:r>
          </a:p>
          <a:p>
            <a:pPr marL="857078" indent="-857078" defTabSz="914218"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2010: 8.8% (128,780)</a:t>
            </a:r>
          </a:p>
          <a:p>
            <a:pPr marL="857078" indent="-857078" defTabSz="914218"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2020: 8.8% (127,500)</a:t>
            </a:r>
          </a:p>
          <a:p>
            <a:pPr defTabSz="914218"/>
            <a:endParaRPr lang="en-US" sz="4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218"/>
            <a:endParaRPr lang="en-GB" sz="4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078" indent="-857078" defTabSz="914218">
              <a:buFont typeface="Arial" panose="020B0604020202020204" pitchFamily="34" charset="0"/>
              <a:buChar char="•"/>
            </a:pPr>
            <a:endParaRPr lang="en-GB" sz="5998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601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" y="892"/>
            <a:ext cx="939266" cy="14196752"/>
          </a:xfrm>
          <a:prstGeom prst="rect">
            <a:avLst/>
          </a:prstGeom>
        </p:spPr>
      </p:pic>
      <p:sp>
        <p:nvSpPr>
          <p:cNvPr id="4" name="Shape 0"/>
          <p:cNvSpPr/>
          <p:nvPr/>
        </p:nvSpPr>
        <p:spPr>
          <a:xfrm>
            <a:off x="2376477" y="1740567"/>
            <a:ext cx="17556976" cy="634918"/>
          </a:xfrm>
          <a:prstGeom prst="rect">
            <a:avLst/>
          </a:prstGeom>
          <a:solidFill>
            <a:srgbClr val="D2C4E0">
              <a:alpha val="100000"/>
            </a:srgbClr>
          </a:solidFill>
          <a:ln/>
        </p:spPr>
      </p:sp>
      <p:sp>
        <p:nvSpPr>
          <p:cNvPr id="7" name="Shape 3"/>
          <p:cNvSpPr/>
          <p:nvPr/>
        </p:nvSpPr>
        <p:spPr>
          <a:xfrm>
            <a:off x="1588" y="12884283"/>
            <a:ext cx="24383874" cy="838090"/>
          </a:xfrm>
          <a:prstGeom prst="rect">
            <a:avLst/>
          </a:prstGeom>
          <a:solidFill>
            <a:srgbClr val="292C73">
              <a:alpha val="80000"/>
            </a:srgbClr>
          </a:solidFill>
          <a:ln/>
        </p:spPr>
      </p:sp>
      <p:sp>
        <p:nvSpPr>
          <p:cNvPr id="13" name="Text 9"/>
          <p:cNvSpPr/>
          <p:nvPr/>
        </p:nvSpPr>
        <p:spPr>
          <a:xfrm>
            <a:off x="1367127" y="2765683"/>
            <a:ext cx="21652792" cy="5832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914218">
              <a:lnSpc>
                <a:spcPts val="5000"/>
              </a:lnSpc>
              <a:spcAft>
                <a:spcPts val="2500"/>
              </a:spcAft>
            </a:pPr>
            <a:r>
              <a:rPr lang="en-US" sz="5998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195 countries and territories: 64 have national preterm data</a:t>
            </a:r>
          </a:p>
          <a:p>
            <a:pPr defTabSz="914218">
              <a:lnSpc>
                <a:spcPts val="5000"/>
              </a:lnSpc>
              <a:spcAft>
                <a:spcPts val="2500"/>
              </a:spcAft>
            </a:pPr>
            <a:endParaRPr lang="en-US" sz="5998" b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" name="Text 1">
            <a:extLst>
              <a:ext uri="{FF2B5EF4-FFF2-40B4-BE49-F238E27FC236}">
                <a16:creationId xmlns:a16="http://schemas.microsoft.com/office/drawing/2014/main" id="{2841EB6B-4897-C632-8F42-6FD5F3EBF56F}"/>
              </a:ext>
            </a:extLst>
          </p:cNvPr>
          <p:cNvSpPr/>
          <p:nvPr/>
        </p:nvSpPr>
        <p:spPr>
          <a:xfrm>
            <a:off x="2744774" y="1105651"/>
            <a:ext cx="19612866" cy="11883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914218">
              <a:lnSpc>
                <a:spcPts val="9898"/>
              </a:lnSpc>
            </a:pPr>
            <a:r>
              <a:rPr lang="en-US" sz="6998">
                <a:solidFill>
                  <a:srgbClr val="292C73">
                    <a:alpha val="100000"/>
                  </a:srgbClr>
                </a:solidFill>
                <a:latin typeface="Poppins-Bold" pitchFamily="34" charset="0"/>
                <a:ea typeface="Poppins-Bold" pitchFamily="34" charset="-122"/>
                <a:cs typeface="Poppins-Bold" pitchFamily="34" charset="-120"/>
              </a:rPr>
              <a:t>DATA: MISSED OPPORTUNITIES FOR PRETERM</a:t>
            </a:r>
            <a:endParaRPr lang="en-US" sz="6998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632884C-7ADF-8E28-83F4-61A2FF73A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2053" y="3582898"/>
            <a:ext cx="15998304" cy="9067388"/>
          </a:xfrm>
          <a:prstGeom prst="rect">
            <a:avLst/>
          </a:prstGeom>
        </p:spPr>
      </p:pic>
      <p:sp>
        <p:nvSpPr>
          <p:cNvPr id="5" name="Text 12">
            <a:extLst>
              <a:ext uri="{FF2B5EF4-FFF2-40B4-BE49-F238E27FC236}">
                <a16:creationId xmlns:a16="http://schemas.microsoft.com/office/drawing/2014/main" id="{CAB00C06-1D6B-78D2-93B1-A8F1F0EEBD97}"/>
              </a:ext>
            </a:extLst>
          </p:cNvPr>
          <p:cNvSpPr/>
          <p:nvPr/>
        </p:nvSpPr>
        <p:spPr>
          <a:xfrm rot="-5400000">
            <a:off x="20657509" y="6248479"/>
            <a:ext cx="6070568" cy="12190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914218">
              <a:lnSpc>
                <a:spcPts val="7098"/>
              </a:lnSpc>
            </a:pPr>
            <a:r>
              <a:rPr lang="en-US" sz="5000" b="1">
                <a:solidFill>
                  <a:srgbClr val="8064A2"/>
                </a:solidFill>
                <a:latin typeface="Arial" panose="020B0604020202020204" pitchFamily="34" charset="0"/>
                <a:ea typeface="Poppins-Bold" pitchFamily="34" charset="-122"/>
                <a:cs typeface="Arial" panose="020B0604020202020204" pitchFamily="34" charset="0"/>
              </a:rPr>
              <a:t>GESTATIONAL AGE</a:t>
            </a:r>
            <a:endParaRPr lang="en-US" sz="5000" b="1">
              <a:solidFill>
                <a:srgbClr val="8064A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C8D78C-B6FF-DB38-D296-812C46EFD620}"/>
              </a:ext>
            </a:extLst>
          </p:cNvPr>
          <p:cNvSpPr txBox="1"/>
          <p:nvPr/>
        </p:nvSpPr>
        <p:spPr>
          <a:xfrm>
            <a:off x="925856" y="13078262"/>
            <a:ext cx="6093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/>
            <a:r>
              <a:rPr lang="en-GB" sz="20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References: Lancet SVN, 2023 - Lawn, Ohuma et al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94DBE54-987D-216B-D176-49EB947BB50D}"/>
              </a:ext>
            </a:extLst>
          </p:cNvPr>
          <p:cNvSpPr/>
          <p:nvPr/>
        </p:nvSpPr>
        <p:spPr>
          <a:xfrm>
            <a:off x="17634696" y="5228611"/>
            <a:ext cx="3226902" cy="5871411"/>
          </a:xfrm>
          <a:prstGeom prst="rect">
            <a:avLst/>
          </a:pr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3363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0"/>
          <p:cNvSpPr/>
          <p:nvPr/>
        </p:nvSpPr>
        <p:spPr>
          <a:xfrm>
            <a:off x="2199392" y="1707321"/>
            <a:ext cx="18917702" cy="634918"/>
          </a:xfrm>
          <a:prstGeom prst="rect">
            <a:avLst/>
          </a:prstGeom>
          <a:solidFill>
            <a:srgbClr val="D2C4E0">
              <a:alpha val="100000"/>
            </a:srgbClr>
          </a:solidFill>
          <a:ln/>
        </p:spPr>
      </p:sp>
      <p:sp>
        <p:nvSpPr>
          <p:cNvPr id="5" name="Text 1"/>
          <p:cNvSpPr/>
          <p:nvPr/>
        </p:nvSpPr>
        <p:spPr>
          <a:xfrm>
            <a:off x="2744773" y="1105651"/>
            <a:ext cx="21399516" cy="17015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914218">
              <a:lnSpc>
                <a:spcPts val="9898"/>
              </a:lnSpc>
            </a:pPr>
            <a:r>
              <a:rPr lang="en-US" sz="6998">
                <a:solidFill>
                  <a:srgbClr val="292C73">
                    <a:alpha val="100000"/>
                  </a:srgbClr>
                </a:solidFill>
                <a:latin typeface="Poppins-Bold" pitchFamily="34" charset="0"/>
                <a:ea typeface="Poppins-Bold" pitchFamily="34" charset="-122"/>
                <a:cs typeface="Poppins-Bold" pitchFamily="34" charset="-120"/>
              </a:rPr>
              <a:t>WHERE WE ARE: Small for Gestational Age (SGA)</a:t>
            </a:r>
            <a:endParaRPr lang="en-US" sz="6998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Shape 3"/>
          <p:cNvSpPr/>
          <p:nvPr/>
        </p:nvSpPr>
        <p:spPr>
          <a:xfrm>
            <a:off x="-7054" y="12905437"/>
            <a:ext cx="24392642" cy="838090"/>
          </a:xfrm>
          <a:prstGeom prst="rect">
            <a:avLst/>
          </a:prstGeom>
          <a:solidFill>
            <a:srgbClr val="292C73">
              <a:alpha val="80000"/>
            </a:srgbClr>
          </a:solidFill>
          <a:ln/>
        </p:spPr>
      </p:sp>
      <p:sp>
        <p:nvSpPr>
          <p:cNvPr id="14" name="Text 10"/>
          <p:cNvSpPr/>
          <p:nvPr/>
        </p:nvSpPr>
        <p:spPr>
          <a:xfrm>
            <a:off x="2935273" y="5080232"/>
            <a:ext cx="11353740" cy="58920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914218">
              <a:lnSpc>
                <a:spcPts val="3500"/>
              </a:lnSpc>
            </a:pPr>
            <a:endParaRPr lang="en-US" sz="3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12F604E-BFEC-0B3A-4A00-6CB577099890}"/>
              </a:ext>
            </a:extLst>
          </p:cNvPr>
          <p:cNvSpPr txBox="1"/>
          <p:nvPr/>
        </p:nvSpPr>
        <p:spPr>
          <a:xfrm>
            <a:off x="10893705" y="3290164"/>
            <a:ext cx="13250584" cy="10678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218"/>
            <a:r>
              <a:rPr lang="en-US" sz="5998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(2020)</a:t>
            </a:r>
          </a:p>
          <a:p>
            <a:pPr marL="857078" indent="-857078" defTabSz="914218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8 countries and territories (0.04%) have national SGA data</a:t>
            </a:r>
          </a:p>
          <a:p>
            <a:pPr marL="857078" indent="-857078" defTabSz="914218">
              <a:buFont typeface="Arial" panose="020B0604020202020204" pitchFamily="34" charset="0"/>
              <a:buChar char="•"/>
            </a:pPr>
            <a:endParaRPr lang="en-GB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218"/>
            <a:r>
              <a:rPr lang="en-GB" sz="5998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Estimates</a:t>
            </a:r>
          </a:p>
          <a:p>
            <a:pPr marL="685662" indent="-685662" defTabSz="914218">
              <a:buFont typeface="Arial" panose="020B0604020202020204" pitchFamily="34" charset="0"/>
              <a:buChar char="•"/>
            </a:pPr>
            <a:r>
              <a:rPr lang="en-GB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Numbers: 23.4M were born SGA in 2020 (17.4%) - </a:t>
            </a:r>
            <a:r>
              <a:rPr lang="en-GB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in 5 </a:t>
            </a:r>
            <a:r>
              <a:rPr lang="en-GB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newborns</a:t>
            </a:r>
            <a:r>
              <a:rPr lang="en-GB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were BORN TOO SMALL </a:t>
            </a:r>
          </a:p>
          <a:p>
            <a:pPr marL="685662" indent="-685662" defTabSz="914218">
              <a:buFont typeface="Arial" panose="020B0604020202020204" pitchFamily="34" charset="0"/>
              <a:buChar char="•"/>
            </a:pPr>
            <a:r>
              <a:rPr lang="en-GB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Variation: Nearly two thirds (63%) of the world’s SGA </a:t>
            </a:r>
            <a:r>
              <a:rPr lang="en-GB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newborns</a:t>
            </a:r>
            <a:r>
              <a:rPr lang="en-GB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were born in Southern Asia</a:t>
            </a:r>
          </a:p>
          <a:p>
            <a:pPr marL="685662" indent="-685662" defTabSz="914218">
              <a:buFont typeface="Arial" panose="020B0604020202020204" pitchFamily="34" charset="0"/>
              <a:buChar char="•"/>
            </a:pPr>
            <a:r>
              <a:rPr lang="en-GB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Trend: No trend data/estimates </a:t>
            </a:r>
          </a:p>
          <a:p>
            <a:pPr marL="685662" indent="-685662" defTabSz="914218">
              <a:buFont typeface="Arial" panose="020B0604020202020204" pitchFamily="34" charset="0"/>
              <a:buChar char="•"/>
            </a:pPr>
            <a:endParaRPr lang="en-GB" sz="4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078" indent="-857078" defTabSz="914218">
              <a:buFont typeface="Arial" panose="020B0604020202020204" pitchFamily="34" charset="0"/>
              <a:buChar char="•"/>
            </a:pPr>
            <a:endParaRPr lang="en-GB" sz="5998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18BC20-9A8A-8370-446C-28E989FCF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11" y="3290164"/>
            <a:ext cx="9895336" cy="8614872"/>
          </a:xfrm>
          <a:prstGeom prst="rect">
            <a:avLst/>
          </a:prstGeom>
        </p:spPr>
      </p:pic>
      <p:pic>
        <p:nvPicPr>
          <p:cNvPr id="3" name="Image 2" descr="preencoded.png">
            <a:extLst>
              <a:ext uri="{FF2B5EF4-FFF2-40B4-BE49-F238E27FC236}">
                <a16:creationId xmlns:a16="http://schemas.microsoft.com/office/drawing/2014/main" id="{AF865E32-B620-6006-D730-21B9450928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0356" y="872715"/>
            <a:ext cx="855262" cy="855154"/>
          </a:xfrm>
          <a:prstGeom prst="rect">
            <a:avLst/>
          </a:prstGeom>
        </p:spPr>
      </p:pic>
      <p:sp>
        <p:nvSpPr>
          <p:cNvPr id="6" name="Shape 11">
            <a:extLst>
              <a:ext uri="{FF2B5EF4-FFF2-40B4-BE49-F238E27FC236}">
                <a16:creationId xmlns:a16="http://schemas.microsoft.com/office/drawing/2014/main" id="{0AE17FCA-1E19-36EA-54AF-A896D29EA114}"/>
              </a:ext>
            </a:extLst>
          </p:cNvPr>
          <p:cNvSpPr/>
          <p:nvPr/>
        </p:nvSpPr>
        <p:spPr>
          <a:xfrm>
            <a:off x="-41706" y="0"/>
            <a:ext cx="2248986" cy="2337176"/>
          </a:xfrm>
          <a:prstGeom prst="rect">
            <a:avLst/>
          </a:prstGeom>
          <a:solidFill>
            <a:srgbClr val="42847E"/>
          </a:solidFill>
          <a:ln/>
          <a:effectLst>
            <a:outerShdw blurRad="254000" dist="179605" dir="8100000" algn="bl" rotWithShape="0">
              <a:srgbClr val="000000">
                <a:alpha val="54000"/>
              </a:srgbClr>
            </a:outerShdw>
          </a:effectLst>
        </p:spPr>
      </p:sp>
      <p:pic>
        <p:nvPicPr>
          <p:cNvPr id="9" name="Image 5" descr="preencoded.png">
            <a:extLst>
              <a:ext uri="{FF2B5EF4-FFF2-40B4-BE49-F238E27FC236}">
                <a16:creationId xmlns:a16="http://schemas.microsoft.com/office/drawing/2014/main" id="{AB8864B9-9E35-5F4A-0CF5-8E9E8DC236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712" y="331418"/>
            <a:ext cx="1623998" cy="1623808"/>
          </a:xfrm>
          <a:prstGeom prst="rect">
            <a:avLst/>
          </a:prstGeom>
        </p:spPr>
      </p:pic>
      <p:pic>
        <p:nvPicPr>
          <p:cNvPr id="10" name="Image 6" descr="preencoded.png">
            <a:extLst>
              <a:ext uri="{FF2B5EF4-FFF2-40B4-BE49-F238E27FC236}">
                <a16:creationId xmlns:a16="http://schemas.microsoft.com/office/drawing/2014/main" id="{39EA611C-A252-3A5C-E93D-7353BF76FC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294" y="607967"/>
            <a:ext cx="646350" cy="6462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54216F9-0825-BD62-9392-92F2706FDEE4}"/>
              </a:ext>
            </a:extLst>
          </p:cNvPr>
          <p:cNvSpPr txBox="1"/>
          <p:nvPr/>
        </p:nvSpPr>
        <p:spPr>
          <a:xfrm>
            <a:off x="165570" y="13078262"/>
            <a:ext cx="6093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/>
            <a:r>
              <a:rPr lang="en-GB" sz="20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References: Lancet SVN, 2023 - Lawn, Ohuma et al</a:t>
            </a:r>
          </a:p>
        </p:txBody>
      </p:sp>
    </p:spTree>
    <p:extLst>
      <p:ext uri="{BB962C8B-B14F-4D97-AF65-F5344CB8AC3E}">
        <p14:creationId xmlns:p14="http://schemas.microsoft.com/office/powerpoint/2010/main" val="24754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" y="892"/>
            <a:ext cx="999670" cy="14196752"/>
          </a:xfrm>
          <a:prstGeom prst="rect">
            <a:avLst/>
          </a:prstGeom>
        </p:spPr>
      </p:pic>
      <p:sp>
        <p:nvSpPr>
          <p:cNvPr id="4" name="Shape 0"/>
          <p:cNvSpPr/>
          <p:nvPr/>
        </p:nvSpPr>
        <p:spPr>
          <a:xfrm>
            <a:off x="2376478" y="1740567"/>
            <a:ext cx="15440498" cy="634918"/>
          </a:xfrm>
          <a:prstGeom prst="rect">
            <a:avLst/>
          </a:prstGeom>
          <a:solidFill>
            <a:srgbClr val="D2C4E0">
              <a:alpha val="100000"/>
            </a:srgbClr>
          </a:solidFill>
          <a:ln/>
        </p:spPr>
      </p:sp>
      <p:sp>
        <p:nvSpPr>
          <p:cNvPr id="7" name="Shape 3"/>
          <p:cNvSpPr/>
          <p:nvPr/>
        </p:nvSpPr>
        <p:spPr>
          <a:xfrm>
            <a:off x="1588" y="12877019"/>
            <a:ext cx="24383874" cy="838090"/>
          </a:xfrm>
          <a:prstGeom prst="rect">
            <a:avLst/>
          </a:prstGeom>
          <a:solidFill>
            <a:srgbClr val="292C73">
              <a:alpha val="80000"/>
            </a:srgbClr>
          </a:solidFill>
          <a:ln/>
        </p:spPr>
      </p:sp>
      <p:sp>
        <p:nvSpPr>
          <p:cNvPr id="13" name="Text 9"/>
          <p:cNvSpPr/>
          <p:nvPr/>
        </p:nvSpPr>
        <p:spPr>
          <a:xfrm>
            <a:off x="1440777" y="2771876"/>
            <a:ext cx="22647040" cy="10797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914218">
              <a:lnSpc>
                <a:spcPts val="5000"/>
              </a:lnSpc>
              <a:spcAft>
                <a:spcPts val="2500"/>
              </a:spcAft>
            </a:pPr>
            <a:r>
              <a:rPr lang="en-US" sz="5998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195 countries and territories: Only 8 have national SGA data</a:t>
            </a:r>
          </a:p>
          <a:p>
            <a:pPr defTabSz="914218">
              <a:lnSpc>
                <a:spcPts val="5000"/>
              </a:lnSpc>
              <a:spcAft>
                <a:spcPts val="2500"/>
              </a:spcAft>
            </a:pPr>
            <a:endParaRPr lang="en-US" sz="5998" b="1">
              <a:solidFill>
                <a:prstClr val="black"/>
              </a:solidFill>
              <a:latin typeface="Calibri" panose="020F0502020204030204"/>
            </a:endParaRPr>
          </a:p>
          <a:p>
            <a:pPr defTabSz="914218">
              <a:lnSpc>
                <a:spcPts val="5000"/>
              </a:lnSpc>
              <a:spcAft>
                <a:spcPts val="2500"/>
              </a:spcAft>
            </a:pPr>
            <a:endParaRPr lang="en-US" sz="5998" b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 1">
            <a:extLst>
              <a:ext uri="{FF2B5EF4-FFF2-40B4-BE49-F238E27FC236}">
                <a16:creationId xmlns:a16="http://schemas.microsoft.com/office/drawing/2014/main" id="{C0E80B5F-A502-5E03-59F7-D5D2E62B1EB3}"/>
              </a:ext>
            </a:extLst>
          </p:cNvPr>
          <p:cNvSpPr/>
          <p:nvPr/>
        </p:nvSpPr>
        <p:spPr>
          <a:xfrm>
            <a:off x="2399693" y="1105651"/>
            <a:ext cx="19120948" cy="11883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914218">
              <a:lnSpc>
                <a:spcPts val="9898"/>
              </a:lnSpc>
            </a:pPr>
            <a:r>
              <a:rPr lang="en-US" sz="6998">
                <a:solidFill>
                  <a:srgbClr val="292C73">
                    <a:alpha val="100000"/>
                  </a:srgbClr>
                </a:solidFill>
                <a:latin typeface="Poppins-Bold" pitchFamily="34" charset="0"/>
                <a:ea typeface="Poppins-Bold" pitchFamily="34" charset="-122"/>
                <a:cs typeface="Poppins-Bold" pitchFamily="34" charset="-120"/>
              </a:rPr>
              <a:t>DATA: MISSED OPPORTUNITIES FOR SGA</a:t>
            </a:r>
            <a:endParaRPr lang="en-US" sz="6998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F4866CB-E0F4-B8CB-6F1C-061D070E68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1709" y="3674473"/>
            <a:ext cx="14043756" cy="8720006"/>
          </a:xfrm>
          <a:prstGeom prst="rect">
            <a:avLst/>
          </a:prstGeom>
        </p:spPr>
      </p:pic>
      <p:sp>
        <p:nvSpPr>
          <p:cNvPr id="5" name="Text 12">
            <a:extLst>
              <a:ext uri="{FF2B5EF4-FFF2-40B4-BE49-F238E27FC236}">
                <a16:creationId xmlns:a16="http://schemas.microsoft.com/office/drawing/2014/main" id="{8E684393-2886-487C-C0D1-0B2EFC62E2E6}"/>
              </a:ext>
            </a:extLst>
          </p:cNvPr>
          <p:cNvSpPr/>
          <p:nvPr/>
        </p:nvSpPr>
        <p:spPr>
          <a:xfrm rot="-5400000">
            <a:off x="18066088" y="6342205"/>
            <a:ext cx="11472782" cy="9996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914218">
              <a:lnSpc>
                <a:spcPts val="7098"/>
              </a:lnSpc>
            </a:pPr>
            <a:r>
              <a:rPr lang="en-US" sz="4400" b="1">
                <a:solidFill>
                  <a:srgbClr val="83A7D2"/>
                </a:solidFill>
                <a:latin typeface="Arial" panose="020B0604020202020204" pitchFamily="34" charset="0"/>
                <a:ea typeface="Poppins-Bold" pitchFamily="34" charset="-122"/>
                <a:cs typeface="Arial" panose="020B0604020202020204" pitchFamily="34" charset="0"/>
              </a:rPr>
              <a:t>BIRTHWEIGHT AND GESTATIONAL AGE</a:t>
            </a:r>
            <a:endParaRPr lang="en-US" sz="4400" b="1">
              <a:solidFill>
                <a:srgbClr val="83A7D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B04274-9108-3227-A925-1433C8BC41A1}"/>
              </a:ext>
            </a:extLst>
          </p:cNvPr>
          <p:cNvSpPr txBox="1"/>
          <p:nvPr/>
        </p:nvSpPr>
        <p:spPr>
          <a:xfrm>
            <a:off x="925856" y="13078262"/>
            <a:ext cx="6093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/>
            <a:r>
              <a:rPr lang="en-GB" sz="20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References: Lancet SVN, 2023 - Lawn, Ohuma et al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DAF90E-1C7B-78E3-9BE3-FE8E520B691E}"/>
              </a:ext>
            </a:extLst>
          </p:cNvPr>
          <p:cNvSpPr/>
          <p:nvPr/>
        </p:nvSpPr>
        <p:spPr>
          <a:xfrm>
            <a:off x="16520271" y="8045127"/>
            <a:ext cx="2139204" cy="2898997"/>
          </a:xfrm>
          <a:prstGeom prst="rect">
            <a:avLst/>
          </a:pr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761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11">
            <a:extLst>
              <a:ext uri="{FF2B5EF4-FFF2-40B4-BE49-F238E27FC236}">
                <a16:creationId xmlns:a16="http://schemas.microsoft.com/office/drawing/2014/main" id="{6B7D9D42-EDF0-E37C-FC3F-414AAC57A23E}"/>
              </a:ext>
            </a:extLst>
          </p:cNvPr>
          <p:cNvSpPr txBox="1"/>
          <p:nvPr/>
        </p:nvSpPr>
        <p:spPr>
          <a:xfrm>
            <a:off x="18343658" y="1979011"/>
            <a:ext cx="5742883" cy="7478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11">
              <a:defRPr/>
            </a:pPr>
            <a:r>
              <a:rPr lang="en-GB" sz="4800" b="1" dirty="0">
                <a:solidFill>
                  <a:srgbClr val="455F51"/>
                </a:solidFill>
                <a:latin typeface="Shaker lancet"/>
                <a:ea typeface="Calibri" panose="020F0502020204030204" pitchFamily="34" charset="0"/>
                <a:cs typeface="Times New Roman" panose="02020603050405020304" pitchFamily="18" charset="0"/>
              </a:rPr>
              <a:t>Input data required (individually linked) </a:t>
            </a:r>
          </a:p>
          <a:p>
            <a:pPr marL="685809" indent="-685809" defTabSz="914411">
              <a:buFont typeface="Arial" panose="020B0604020202020204" pitchFamily="34" charset="0"/>
              <a:buChar char="•"/>
              <a:defRPr/>
            </a:pPr>
            <a:r>
              <a:rPr lang="en-GB" sz="4800" dirty="0">
                <a:solidFill>
                  <a:srgbClr val="455F51"/>
                </a:solidFill>
                <a:latin typeface="Shaker lancet"/>
                <a:ea typeface="Calibri" panose="020F0502020204030204" pitchFamily="34" charset="0"/>
                <a:cs typeface="Times New Roman" panose="02020603050405020304" pitchFamily="18" charset="0"/>
              </a:rPr>
              <a:t>Birth outcome</a:t>
            </a:r>
          </a:p>
          <a:p>
            <a:pPr marL="685809" indent="-685809" defTabSz="914411">
              <a:buFont typeface="Arial" panose="020B0604020202020204" pitchFamily="34" charset="0"/>
              <a:buChar char="•"/>
              <a:defRPr/>
            </a:pPr>
            <a:r>
              <a:rPr lang="en-GB" sz="4800" dirty="0">
                <a:solidFill>
                  <a:srgbClr val="455F51"/>
                </a:solidFill>
                <a:latin typeface="Shaker lancet"/>
                <a:ea typeface="Calibri" panose="020F0502020204030204" pitchFamily="34" charset="0"/>
                <a:cs typeface="Times New Roman" panose="02020603050405020304" pitchFamily="18" charset="0"/>
              </a:rPr>
              <a:t>Sex</a:t>
            </a:r>
          </a:p>
          <a:p>
            <a:pPr marL="685809" indent="-685809" defTabSz="914411">
              <a:buFont typeface="Arial" panose="020B0604020202020204" pitchFamily="34" charset="0"/>
              <a:buChar char="•"/>
              <a:defRPr/>
            </a:pPr>
            <a:r>
              <a:rPr lang="en-GB" sz="4800" dirty="0">
                <a:solidFill>
                  <a:srgbClr val="455F51"/>
                </a:solidFill>
                <a:latin typeface="Shaker lancet"/>
                <a:ea typeface="Calibri" panose="020F0502020204030204" pitchFamily="34" charset="0"/>
                <a:cs typeface="Times New Roman" panose="02020603050405020304" pitchFamily="18" charset="0"/>
              </a:rPr>
              <a:t>Birthweight</a:t>
            </a:r>
          </a:p>
          <a:p>
            <a:pPr marL="685809" indent="-685809" defTabSz="914411">
              <a:buFont typeface="Arial" panose="020B0604020202020204" pitchFamily="34" charset="0"/>
              <a:buChar char="•"/>
              <a:defRPr/>
            </a:pPr>
            <a:r>
              <a:rPr lang="en-GB" sz="4800" dirty="0">
                <a:solidFill>
                  <a:srgbClr val="455F51"/>
                </a:solidFill>
                <a:latin typeface="Shaker lancet"/>
                <a:ea typeface="Calibri" panose="020F0502020204030204" pitchFamily="34" charset="0"/>
                <a:cs typeface="Times New Roman" panose="02020603050405020304" pitchFamily="18" charset="0"/>
              </a:rPr>
              <a:t>Gestational age</a:t>
            </a:r>
          </a:p>
          <a:p>
            <a:pPr marL="685809" indent="-685809" defTabSz="914411">
              <a:buFont typeface="Arial" panose="020B0604020202020204" pitchFamily="34" charset="0"/>
              <a:buChar char="•"/>
              <a:defRPr/>
            </a:pPr>
            <a:endParaRPr lang="en-GB" sz="4800" dirty="0">
              <a:solidFill>
                <a:srgbClr val="455F51"/>
              </a:solidFill>
              <a:latin typeface="Shaker lance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914411">
              <a:defRPr/>
            </a:pPr>
            <a:r>
              <a:rPr lang="en-GB" sz="4800" dirty="0">
                <a:solidFill>
                  <a:srgbClr val="455F51"/>
                </a:solidFill>
                <a:latin typeface="Shaker lancet"/>
                <a:ea typeface="Calibri" panose="020F0502020204030204" pitchFamily="34" charset="0"/>
                <a:cs typeface="Times New Roman" panose="02020603050405020304" pitchFamily="18" charset="0"/>
              </a:rPr>
              <a:t>Input data call and searches in 2020</a:t>
            </a:r>
          </a:p>
          <a:p>
            <a:pPr defTabSz="914411">
              <a:defRPr/>
            </a:pPr>
            <a:endParaRPr lang="en-GB" sz="4800" dirty="0">
              <a:solidFill>
                <a:srgbClr val="63A537">
                  <a:lumMod val="75000"/>
                </a:srgbClr>
              </a:solidFill>
              <a:latin typeface="Shaker lance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CEA0167-0C35-8303-4598-DFC73650016C}"/>
              </a:ext>
            </a:extLst>
          </p:cNvPr>
          <p:cNvSpPr txBox="1">
            <a:spLocks/>
          </p:cNvSpPr>
          <p:nvPr/>
        </p:nvSpPr>
        <p:spPr>
          <a:xfrm>
            <a:off x="3129246" y="151075"/>
            <a:ext cx="23599941" cy="120960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400" b="1" dirty="0">
                <a:latin typeface="Shaker lancet"/>
              </a:rPr>
              <a:t>Vulnerable newborn types – shifting the paradigm</a:t>
            </a:r>
            <a:endParaRPr lang="en-US" sz="6400" b="1" dirty="0">
              <a:latin typeface="Shaker lance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307407-8388-A671-22B5-E2EDB6E4B078}"/>
              </a:ext>
            </a:extLst>
          </p:cNvPr>
          <p:cNvSpPr/>
          <p:nvPr/>
        </p:nvSpPr>
        <p:spPr>
          <a:xfrm>
            <a:off x="-320465" y="11076004"/>
            <a:ext cx="24867080" cy="2599587"/>
          </a:xfrm>
          <a:prstGeom prst="rect">
            <a:avLst/>
          </a:prstGeom>
          <a:solidFill>
            <a:srgbClr val="014B9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11">
              <a:defRPr/>
            </a:pPr>
            <a:r>
              <a:rPr lang="en-GB" sz="5600" dirty="0">
                <a:solidFill>
                  <a:schemeClr val="bg1"/>
                </a:solidFill>
                <a:latin typeface="Shaker lancet"/>
                <a:ea typeface="Calibri" panose="020F0502020204030204" pitchFamily="34" charset="0"/>
                <a:cs typeface="Times New Roman" panose="02020603050405020304" pitchFamily="18" charset="0"/>
              </a:rPr>
              <a:t>Three distinct small vulnerable newborn types</a:t>
            </a:r>
          </a:p>
          <a:p>
            <a:pPr defTabSz="914411">
              <a:defRPr/>
            </a:pPr>
            <a:r>
              <a:rPr lang="en-GB" sz="5600" dirty="0">
                <a:solidFill>
                  <a:schemeClr val="bg1"/>
                </a:solidFill>
                <a:latin typeface="Shaker lancet"/>
                <a:ea typeface="Calibri" panose="020F0502020204030204" pitchFamily="34" charset="0"/>
                <a:cs typeface="Times New Roman" panose="02020603050405020304" pitchFamily="18" charset="0"/>
              </a:rPr>
              <a:t>          Preterm non SGA             Term SGA                           Preterm SGA</a:t>
            </a:r>
          </a:p>
          <a:p>
            <a:pPr defTabSz="914411">
              <a:defRPr/>
            </a:pPr>
            <a:r>
              <a:rPr lang="en-GB" sz="5600" dirty="0">
                <a:solidFill>
                  <a:schemeClr val="bg1"/>
                </a:solidFill>
                <a:latin typeface="Shaker lancet"/>
                <a:ea typeface="Calibri" panose="020F0502020204030204" pitchFamily="34" charset="0"/>
                <a:cs typeface="Times New Roman" panose="02020603050405020304" pitchFamily="18" charset="0"/>
              </a:rPr>
              <a:t>         (“Born too soon”)              (“Born too small”)         (“Too soon and too small”)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7BE6A0-FC36-2019-25B1-968CA93BE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635" y="1360681"/>
            <a:ext cx="16663892" cy="947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22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0098" y="687410"/>
            <a:ext cx="22109987" cy="1231106"/>
          </a:xfrm>
          <a:prstGeom prst="rect">
            <a:avLst/>
          </a:prstGeom>
          <a:noFill/>
        </p:spPr>
        <p:txBody>
          <a:bodyPr wrap="square" lIns="243840" tIns="121920" rIns="243840" bIns="121920" rtlCol="0" anchor="t">
            <a:spAutoFit/>
          </a:bodyPr>
          <a:lstStyle/>
          <a:p>
            <a:pPr algn="ctr"/>
            <a:r>
              <a:rPr lang="en-US" sz="6400" b="1" dirty="0">
                <a:solidFill>
                  <a:schemeClr val="bg1"/>
                </a:solidFill>
                <a:latin typeface="Shaker lancet"/>
                <a:cs typeface="Calibri"/>
              </a:rPr>
              <a:t>Message 1:  Small babies, big numbers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518DB9E-60FA-DE63-EBD8-6157A2C47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077" y="2124411"/>
            <a:ext cx="23299437" cy="984885"/>
          </a:xfrm>
        </p:spPr>
        <p:txBody>
          <a:bodyPr>
            <a:normAutofit/>
          </a:bodyPr>
          <a:lstStyle/>
          <a:p>
            <a:pPr algn="l"/>
            <a:r>
              <a:rPr lang="en-GB" sz="5600" dirty="0">
                <a:latin typeface="Shaker lancet"/>
                <a:ea typeface="Calibri" panose="020F0502020204030204" pitchFamily="34" charset="0"/>
                <a:cs typeface="Calibri" panose="020F0502020204030204" pitchFamily="34" charset="0"/>
              </a:rPr>
              <a:t>Estimated distribution of small newborn types worldwide for 2020</a:t>
            </a:r>
            <a:endParaRPr lang="en-GB" sz="12000" dirty="0">
              <a:latin typeface="Shaker lancet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22617B9-C9F6-2B89-7E57-F0F1038F09D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1022949"/>
              </p:ext>
            </p:extLst>
          </p:nvPr>
        </p:nvGraphicFramePr>
        <p:xfrm>
          <a:off x="9242518" y="2991246"/>
          <a:ext cx="19154053" cy="95296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4B63BBCD-A1E8-35C5-65B2-089AB3DA7C66}"/>
              </a:ext>
            </a:extLst>
          </p:cNvPr>
          <p:cNvSpPr/>
          <p:nvPr/>
        </p:nvSpPr>
        <p:spPr>
          <a:xfrm>
            <a:off x="626075" y="3811310"/>
            <a:ext cx="7932917" cy="3279237"/>
          </a:xfrm>
          <a:prstGeom prst="rect">
            <a:avLst/>
          </a:prstGeom>
          <a:solidFill>
            <a:srgbClr val="014B96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11">
              <a:defRPr/>
            </a:pPr>
            <a:r>
              <a:rPr lang="en-GB" sz="5600" kern="0" dirty="0">
                <a:solidFill>
                  <a:schemeClr val="bg1"/>
                </a:solidFill>
                <a:latin typeface="Shaker lancet"/>
              </a:rPr>
              <a:t>35.3 million (26.2%) newborns in 2020 with any small vulnerable type </a:t>
            </a: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CFC275BE-9EC8-F8BC-3F49-9BA529E2B737}"/>
              </a:ext>
            </a:extLst>
          </p:cNvPr>
          <p:cNvSpPr/>
          <p:nvPr/>
        </p:nvSpPr>
        <p:spPr>
          <a:xfrm>
            <a:off x="8860383" y="3578760"/>
            <a:ext cx="764275" cy="4023744"/>
          </a:xfrm>
          <a:prstGeom prst="leftBrac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200">
              <a:latin typeface="Shaker lancet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6D5D39F-BC80-9AA8-F45F-2CD91042E62F}"/>
              </a:ext>
            </a:extLst>
          </p:cNvPr>
          <p:cNvSpPr txBox="1">
            <a:spLocks/>
          </p:cNvSpPr>
          <p:nvPr/>
        </p:nvSpPr>
        <p:spPr>
          <a:xfrm>
            <a:off x="9624657" y="3407947"/>
            <a:ext cx="4698309" cy="984885"/>
          </a:xfrm>
          <a:prstGeom prst="rect">
            <a:avLst/>
          </a:prstGeom>
        </p:spPr>
        <p:txBody>
          <a:bodyPr vert="horz" lIns="243840" tIns="121920" rIns="243840" bIns="121920" rtlCol="0" anchor="ctr">
            <a:normAutofit fontScale="97500"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dirty="0">
                <a:latin typeface="Shaker lancet"/>
                <a:ea typeface="Calibri" panose="020F0502020204030204" pitchFamily="34" charset="0"/>
                <a:cs typeface="Calibri" panose="020F0502020204030204" pitchFamily="34" charset="0"/>
              </a:rPr>
              <a:t>Preterm + SGA</a:t>
            </a:r>
            <a:endParaRPr lang="en-GB" sz="8533" dirty="0">
              <a:latin typeface="Shaker lancet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0CE4181-6658-9A9E-D63F-9366E294F0D7}"/>
              </a:ext>
            </a:extLst>
          </p:cNvPr>
          <p:cNvSpPr txBox="1">
            <a:spLocks/>
          </p:cNvSpPr>
          <p:nvPr/>
        </p:nvSpPr>
        <p:spPr>
          <a:xfrm>
            <a:off x="9624657" y="4662803"/>
            <a:ext cx="4698309" cy="984885"/>
          </a:xfrm>
          <a:prstGeom prst="rect">
            <a:avLst/>
          </a:prstGeom>
        </p:spPr>
        <p:txBody>
          <a:bodyPr vert="horz" lIns="243840" tIns="121920" rIns="243840" bIns="121920" rtlCol="0" anchor="ctr">
            <a:normAutofit fontScale="97500"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dirty="0">
                <a:latin typeface="Shaker lancet"/>
                <a:ea typeface="Calibri" panose="020F0502020204030204" pitchFamily="34" charset="0"/>
                <a:cs typeface="Calibri" panose="020F0502020204030204" pitchFamily="34" charset="0"/>
              </a:rPr>
              <a:t>Preterm non SGA</a:t>
            </a:r>
            <a:endParaRPr lang="en-GB" sz="8533" dirty="0">
              <a:latin typeface="Shaker lancet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619283C-1F06-432D-94D2-19E3E7A323FA}"/>
              </a:ext>
            </a:extLst>
          </p:cNvPr>
          <p:cNvCxnSpPr>
            <a:cxnSpLocks/>
          </p:cNvCxnSpPr>
          <p:nvPr/>
        </p:nvCxnSpPr>
        <p:spPr>
          <a:xfrm flipV="1">
            <a:off x="13723563" y="3804808"/>
            <a:ext cx="4613835" cy="6501"/>
          </a:xfrm>
          <a:prstGeom prst="straightConnector1">
            <a:avLst/>
          </a:prstGeom>
          <a:ln>
            <a:solidFill>
              <a:srgbClr val="FF66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BC4584D-7325-E4DB-5A49-A8A1F11E020F}"/>
              </a:ext>
            </a:extLst>
          </p:cNvPr>
          <p:cNvCxnSpPr>
            <a:cxnSpLocks/>
          </p:cNvCxnSpPr>
          <p:nvPr/>
        </p:nvCxnSpPr>
        <p:spPr>
          <a:xfrm flipV="1">
            <a:off x="14088128" y="4858527"/>
            <a:ext cx="2336800" cy="15060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AED22C3-1632-E248-6191-0A63E91052F7}"/>
              </a:ext>
            </a:extLst>
          </p:cNvPr>
          <p:cNvCxnSpPr>
            <a:cxnSpLocks/>
          </p:cNvCxnSpPr>
          <p:nvPr/>
        </p:nvCxnSpPr>
        <p:spPr>
          <a:xfrm>
            <a:off x="13102011" y="6794279"/>
            <a:ext cx="1972235" cy="10728"/>
          </a:xfrm>
          <a:prstGeom prst="straightConnector1">
            <a:avLst/>
          </a:prstGeom>
          <a:ln>
            <a:solidFill>
              <a:srgbClr val="FCD5B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itle 1">
            <a:extLst>
              <a:ext uri="{FF2B5EF4-FFF2-40B4-BE49-F238E27FC236}">
                <a16:creationId xmlns:a16="http://schemas.microsoft.com/office/drawing/2014/main" id="{328E0477-F148-2894-586D-6562B7B7C7D7}"/>
              </a:ext>
            </a:extLst>
          </p:cNvPr>
          <p:cNvSpPr txBox="1">
            <a:spLocks/>
          </p:cNvSpPr>
          <p:nvPr/>
        </p:nvSpPr>
        <p:spPr>
          <a:xfrm>
            <a:off x="506366" y="7940092"/>
            <a:ext cx="12595645" cy="1950544"/>
          </a:xfrm>
          <a:prstGeom prst="rect">
            <a:avLst/>
          </a:prstGeom>
        </p:spPr>
        <p:txBody>
          <a:bodyPr vert="horz" lIns="243840" tIns="121920" rIns="243840" bIns="121920" rtlCol="0" anchor="ctr">
            <a:normAutofit fontScale="97500"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6400" dirty="0">
                <a:latin typeface="Shaker lancet"/>
                <a:ea typeface="Calibri" panose="020F0502020204030204" pitchFamily="34" charset="0"/>
                <a:cs typeface="Calibri" panose="020F0502020204030204" pitchFamily="34" charset="0"/>
              </a:rPr>
              <a:t>One in four of all newborns</a:t>
            </a:r>
            <a:endParaRPr lang="en-GB" sz="6400" dirty="0">
              <a:latin typeface="Shaker lance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E4971B-9B09-1A87-4513-ED1400A82F14}"/>
              </a:ext>
            </a:extLst>
          </p:cNvPr>
          <p:cNvSpPr/>
          <p:nvPr/>
        </p:nvSpPr>
        <p:spPr>
          <a:xfrm>
            <a:off x="656862" y="9721516"/>
            <a:ext cx="8203521" cy="3681663"/>
          </a:xfrm>
          <a:prstGeom prst="rect">
            <a:avLst/>
          </a:prstGeom>
          <a:solidFill>
            <a:srgbClr val="014B96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11">
              <a:defRPr/>
            </a:pPr>
            <a:r>
              <a:rPr lang="en-GB" sz="5600" kern="0" dirty="0">
                <a:solidFill>
                  <a:schemeClr val="bg1"/>
                </a:solidFill>
                <a:latin typeface="Shaker lancet"/>
              </a:rPr>
              <a:t>7.7 million (19.9%) in sub-Saharan Africa in 2020 with any small vulnerable type </a:t>
            </a:r>
          </a:p>
        </p:txBody>
      </p:sp>
    </p:spTree>
    <p:extLst>
      <p:ext uri="{BB962C8B-B14F-4D97-AF65-F5344CB8AC3E}">
        <p14:creationId xmlns:p14="http://schemas.microsoft.com/office/powerpoint/2010/main" val="90743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3B1778E7-F722-3508-A905-3523413A6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25" y="687408"/>
            <a:ext cx="24384000" cy="980414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70098" y="687410"/>
            <a:ext cx="22109987" cy="1066895"/>
          </a:xfrm>
          <a:prstGeom prst="rect">
            <a:avLst/>
          </a:prstGeom>
          <a:noFill/>
        </p:spPr>
        <p:txBody>
          <a:bodyPr wrap="square" lIns="243840" tIns="121920" rIns="243840" bIns="121920" rtlCol="0" anchor="t">
            <a:spAutoFit/>
          </a:bodyPr>
          <a:lstStyle/>
          <a:p>
            <a:endParaRPr lang="en-US" sz="5333" b="1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166359" y="2826425"/>
            <a:ext cx="22109987" cy="984885"/>
          </a:xfrm>
          <a:prstGeom prst="rect">
            <a:avLst/>
          </a:prstGeom>
          <a:noFill/>
        </p:spPr>
        <p:txBody>
          <a:bodyPr wrap="square" lIns="243840" tIns="121920" rIns="243840" bIns="121920" rtlCol="0" anchor="t">
            <a:spAutoFit/>
          </a:bodyPr>
          <a:lstStyle/>
          <a:p>
            <a:endParaRPr lang="en-US" sz="4800" dirty="0">
              <a:cs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F33250-8594-C483-2AE5-3ADC9F616FBC}"/>
              </a:ext>
            </a:extLst>
          </p:cNvPr>
          <p:cNvSpPr/>
          <p:nvPr/>
        </p:nvSpPr>
        <p:spPr>
          <a:xfrm>
            <a:off x="1587" y="10447457"/>
            <a:ext cx="24384000" cy="2207181"/>
          </a:xfrm>
          <a:prstGeom prst="rect">
            <a:avLst/>
          </a:prstGeom>
          <a:solidFill>
            <a:srgbClr val="014B96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11">
              <a:defRPr/>
            </a:pPr>
            <a:r>
              <a:rPr lang="en-GB" sz="5333" kern="0" dirty="0">
                <a:solidFill>
                  <a:schemeClr val="bg1"/>
                </a:solidFill>
                <a:latin typeface="Shaker lancet"/>
              </a:rPr>
              <a:t>80% of the 1.4 million neonatal deaths attributable to SVN types</a:t>
            </a:r>
          </a:p>
          <a:p>
            <a:pPr algn="ctr" defTabSz="914411">
              <a:defRPr/>
            </a:pPr>
            <a:r>
              <a:rPr lang="en-GB" sz="5333" kern="0" dirty="0">
                <a:solidFill>
                  <a:schemeClr val="bg1"/>
                </a:solidFill>
                <a:latin typeface="Shaker lancet"/>
              </a:rPr>
              <a:t> are in Southern Asia and sub Saharan Africa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33BBA8E-E37E-2000-131C-744994125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" y="307229"/>
            <a:ext cx="24384000" cy="1280043"/>
          </a:xfrm>
          <a:solidFill>
            <a:srgbClr val="014B96"/>
          </a:solidFill>
        </p:spPr>
        <p:txBody>
          <a:bodyPr>
            <a:normAutofit/>
          </a:bodyPr>
          <a:lstStyle/>
          <a:p>
            <a:r>
              <a:rPr lang="en-GB" sz="5600" b="1" dirty="0">
                <a:solidFill>
                  <a:schemeClr val="bg1"/>
                </a:solidFill>
                <a:latin typeface="Shaker lancet"/>
                <a:ea typeface="Calibri" panose="020F0502020204030204" pitchFamily="34" charset="0"/>
                <a:cs typeface="Calibri" panose="020F0502020204030204" pitchFamily="34" charset="0"/>
              </a:rPr>
              <a:t>Message 2: Big mortality risk …..around the world </a:t>
            </a:r>
            <a:endParaRPr lang="en-GB" sz="12000" dirty="0">
              <a:solidFill>
                <a:schemeClr val="bg1"/>
              </a:solidFill>
              <a:latin typeface="Shaker lancet"/>
            </a:endParaRPr>
          </a:p>
        </p:txBody>
      </p:sp>
      <p:sp>
        <p:nvSpPr>
          <p:cNvPr id="10" name="Text 3">
            <a:extLst>
              <a:ext uri="{FF2B5EF4-FFF2-40B4-BE49-F238E27FC236}">
                <a16:creationId xmlns:a16="http://schemas.microsoft.com/office/drawing/2014/main" id="{665BA25B-03B1-5A15-9175-E5D6E6D03CAC}"/>
              </a:ext>
            </a:extLst>
          </p:cNvPr>
          <p:cNvSpPr/>
          <p:nvPr/>
        </p:nvSpPr>
        <p:spPr>
          <a:xfrm>
            <a:off x="8780847" y="12858439"/>
            <a:ext cx="7877933" cy="7705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3733" dirty="0">
                <a:solidFill>
                  <a:srgbClr val="FFFFFF">
                    <a:alpha val="100000"/>
                  </a:srgbClr>
                </a:solidFill>
                <a:latin typeface="Shaker lancet"/>
                <a:ea typeface="Poppins-Bold" pitchFamily="34" charset="-122"/>
                <a:cs typeface="Poppins-Bold" pitchFamily="34" charset="-120"/>
              </a:rPr>
              <a:t>#SmallVulnerableNewborns</a:t>
            </a:r>
            <a:endParaRPr lang="en-US" sz="3733" dirty="0">
              <a:latin typeface="Shaker lancet"/>
            </a:endParaRPr>
          </a:p>
        </p:txBody>
      </p:sp>
    </p:spTree>
    <p:extLst>
      <p:ext uri="{BB962C8B-B14F-4D97-AF65-F5344CB8AC3E}">
        <p14:creationId xmlns:p14="http://schemas.microsoft.com/office/powerpoint/2010/main" val="9929238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0098" y="687410"/>
            <a:ext cx="22109987" cy="1066895"/>
          </a:xfrm>
          <a:prstGeom prst="rect">
            <a:avLst/>
          </a:prstGeom>
          <a:noFill/>
        </p:spPr>
        <p:txBody>
          <a:bodyPr wrap="square" lIns="243840" tIns="121920" rIns="243840" bIns="121920" rtlCol="0" anchor="t">
            <a:spAutoFit/>
          </a:bodyPr>
          <a:lstStyle/>
          <a:p>
            <a:pPr defTabSz="1219215">
              <a:defRPr/>
            </a:pPr>
            <a:endParaRPr lang="en-US" sz="5333" b="1">
              <a:solidFill>
                <a:prstClr val="white"/>
              </a:solidFill>
              <a:latin typeface="Calibri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166359" y="2826425"/>
            <a:ext cx="9622499" cy="984885"/>
          </a:xfrm>
          <a:prstGeom prst="rect">
            <a:avLst/>
          </a:prstGeom>
          <a:noFill/>
        </p:spPr>
        <p:txBody>
          <a:bodyPr wrap="square" lIns="243840" tIns="121920" rIns="243840" bIns="121920" rtlCol="0" anchor="t">
            <a:spAutoFit/>
          </a:bodyPr>
          <a:lstStyle/>
          <a:p>
            <a:pPr defTabSz="1219215">
              <a:defRPr/>
            </a:pPr>
            <a:endParaRPr lang="en-US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33BBA8E-E37E-2000-131C-744994125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" y="307229"/>
            <a:ext cx="24384000" cy="1280043"/>
          </a:xfrm>
          <a:solidFill>
            <a:srgbClr val="014B96"/>
          </a:solidFill>
        </p:spPr>
        <p:txBody>
          <a:bodyPr>
            <a:normAutofit/>
          </a:bodyPr>
          <a:lstStyle/>
          <a:p>
            <a:r>
              <a:rPr lang="en-GB" sz="6400" b="1" dirty="0">
                <a:solidFill>
                  <a:schemeClr val="bg1"/>
                </a:solidFill>
              </a:rPr>
              <a:t>Stillbirths are more likely to be preterm and small</a:t>
            </a:r>
            <a:endParaRPr lang="en-GB" sz="12000" dirty="0">
              <a:solidFill>
                <a:schemeClr val="bg1"/>
              </a:solidFill>
              <a:latin typeface="Shaker lancet"/>
            </a:endParaRPr>
          </a:p>
        </p:txBody>
      </p:sp>
      <p:pic>
        <p:nvPicPr>
          <p:cNvPr id="10" name="Picture 9" descr="Chart, bar chart&#10;&#10;Description automatically generated">
            <a:extLst>
              <a:ext uri="{FF2B5EF4-FFF2-40B4-BE49-F238E27FC236}">
                <a16:creationId xmlns:a16="http://schemas.microsoft.com/office/drawing/2014/main" id="{577BAD8E-C4EB-4E2D-CDDF-3AFC59B489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417"/>
          <a:stretch/>
        </p:blipFill>
        <p:spPr>
          <a:xfrm>
            <a:off x="13018004" y="2826425"/>
            <a:ext cx="11091539" cy="7140419"/>
          </a:xfrm>
          <a:prstGeom prst="rect">
            <a:avLst/>
          </a:prstGeom>
        </p:spPr>
      </p:pic>
      <p:sp>
        <p:nvSpPr>
          <p:cNvPr id="11" name="Title 3">
            <a:extLst>
              <a:ext uri="{FF2B5EF4-FFF2-40B4-BE49-F238E27FC236}">
                <a16:creationId xmlns:a16="http://schemas.microsoft.com/office/drawing/2014/main" id="{ACA2DFB5-11F8-476A-2480-AF4EFBDB5608}"/>
              </a:ext>
            </a:extLst>
          </p:cNvPr>
          <p:cNvSpPr txBox="1">
            <a:spLocks/>
          </p:cNvSpPr>
          <p:nvPr/>
        </p:nvSpPr>
        <p:spPr>
          <a:xfrm>
            <a:off x="614174" y="5114140"/>
            <a:ext cx="12039488" cy="3969997"/>
          </a:xfrm>
          <a:prstGeom prst="rect">
            <a:avLst/>
          </a:prstGeom>
        </p:spPr>
        <p:txBody>
          <a:bodyPr vert="horz" lIns="243840" tIns="121920" rIns="243840" bIns="121920" rtlCol="0" anchor="t" anchorCtr="0">
            <a:noAutofit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11">
              <a:defRPr/>
            </a:pPr>
            <a:r>
              <a:rPr lang="en-US" sz="5333" b="1">
                <a:solidFill>
                  <a:prstClr val="black"/>
                </a:solidFill>
                <a:latin typeface="Calibri"/>
              </a:rPr>
              <a:t>Findings </a:t>
            </a:r>
          </a:p>
          <a:p>
            <a:pPr marL="762010" indent="-762010" algn="l" defTabSz="914411">
              <a:buFont typeface="Courier New" panose="02070309020205020404" pitchFamily="49" charset="0"/>
              <a:buChar char="o"/>
              <a:defRPr/>
            </a:pPr>
            <a:r>
              <a:rPr lang="en-US" sz="4800">
                <a:solidFill>
                  <a:prstClr val="black"/>
                </a:solidFill>
                <a:latin typeface="Calibri"/>
              </a:rPr>
              <a:t>75% of stillbirths born preterm</a:t>
            </a:r>
          </a:p>
          <a:p>
            <a:pPr marL="762010" indent="-762010" algn="l" defTabSz="914411">
              <a:buFont typeface="Courier New" panose="02070309020205020404" pitchFamily="49" charset="0"/>
              <a:buChar char="o"/>
              <a:defRPr/>
            </a:pPr>
            <a:r>
              <a:rPr lang="en-US" sz="4800">
                <a:solidFill>
                  <a:prstClr val="black"/>
                </a:solidFill>
                <a:latin typeface="Calibri"/>
              </a:rPr>
              <a:t>~20% of term stillbirths were SGA</a:t>
            </a:r>
          </a:p>
          <a:p>
            <a:pPr marL="762010" indent="-762010" algn="l" defTabSz="914411">
              <a:buFont typeface="Courier New" panose="02070309020205020404" pitchFamily="49" charset="0"/>
              <a:buChar char="o"/>
              <a:defRPr/>
            </a:pPr>
            <a:r>
              <a:rPr lang="en-US" sz="4800">
                <a:solidFill>
                  <a:prstClr val="black"/>
                </a:solidFill>
                <a:latin typeface="Calibri"/>
              </a:rPr>
              <a:t>Most preterm at the most risk, and highest if preterm and SGA </a:t>
            </a:r>
          </a:p>
          <a:p>
            <a:pPr marL="762010" indent="-762010" algn="l" defTabSz="914411">
              <a:buFont typeface="Courier New" panose="02070309020205020404" pitchFamily="49" charset="0"/>
              <a:buChar char="o"/>
              <a:defRPr/>
            </a:pPr>
            <a:endParaRPr lang="en-US" sz="2667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l" defTabSz="914411">
              <a:defRPr/>
            </a:pPr>
            <a:endParaRPr lang="en-GB" sz="373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7FF92849-6EA1-F4AF-1AE2-F5E7805941E5}"/>
              </a:ext>
            </a:extLst>
          </p:cNvPr>
          <p:cNvSpPr txBox="1">
            <a:spLocks/>
          </p:cNvSpPr>
          <p:nvPr/>
        </p:nvSpPr>
        <p:spPr>
          <a:xfrm>
            <a:off x="614174" y="2134548"/>
            <a:ext cx="11587717" cy="2535219"/>
          </a:xfrm>
          <a:prstGeom prst="rect">
            <a:avLst/>
          </a:prstGeom>
        </p:spPr>
        <p:txBody>
          <a:bodyPr vert="horz" lIns="243840" tIns="121920" rIns="243840" bIns="121920" rtlCol="0" anchor="t" anchorCtr="0">
            <a:noAutofit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11">
              <a:defRPr/>
            </a:pPr>
            <a:r>
              <a:rPr lang="en-US" sz="5333" b="1">
                <a:solidFill>
                  <a:prstClr val="black"/>
                </a:solidFill>
                <a:latin typeface="Calibri"/>
              </a:rPr>
              <a:t>Data inputs</a:t>
            </a:r>
          </a:p>
          <a:p>
            <a:pPr algn="l" defTabSz="914411">
              <a:defRPr/>
            </a:pPr>
            <a:r>
              <a:rPr lang="en-US" sz="4267">
                <a:solidFill>
                  <a:prstClr val="black"/>
                </a:solidFill>
                <a:latin typeface="Calibri"/>
              </a:rPr>
              <a:t>12 countries with national data</a:t>
            </a:r>
          </a:p>
          <a:p>
            <a:pPr algn="l" defTabSz="914411">
              <a:defRPr/>
            </a:pPr>
            <a:r>
              <a:rPr lang="en-US" sz="4267">
                <a:solidFill>
                  <a:prstClr val="black"/>
                </a:solidFill>
                <a:latin typeface="Calibri"/>
              </a:rPr>
              <a:t>N = 605557 stillbirths after 22 weeks </a:t>
            </a:r>
            <a:r>
              <a:rPr lang="en-US" sz="4800">
                <a:solidFill>
                  <a:prstClr val="black"/>
                </a:solidFill>
                <a:latin typeface="Calibri"/>
              </a:rPr>
              <a:t> </a:t>
            </a:r>
            <a:endParaRPr lang="en-GB" sz="42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0EE5957-F491-4F63-AF32-278DBE0BA3D4}"/>
              </a:ext>
            </a:extLst>
          </p:cNvPr>
          <p:cNvSpPr/>
          <p:nvPr/>
        </p:nvSpPr>
        <p:spPr>
          <a:xfrm>
            <a:off x="-66912" y="10276664"/>
            <a:ext cx="24384000" cy="1858661"/>
          </a:xfrm>
          <a:prstGeom prst="rect">
            <a:avLst/>
          </a:prstGeom>
          <a:solidFill>
            <a:srgbClr val="014B96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11">
              <a:defRPr/>
            </a:pPr>
            <a:r>
              <a:rPr lang="en-GB" sz="5333" kern="0">
                <a:solidFill>
                  <a:prstClr val="white"/>
                </a:solidFill>
                <a:latin typeface="Shaker lancet"/>
              </a:rPr>
              <a:t>Including stillbirths in relevant indicators and burden assessments is rational to better inform decision making, research and respect the impact on families </a:t>
            </a:r>
          </a:p>
        </p:txBody>
      </p:sp>
    </p:spTree>
    <p:extLst>
      <p:ext uri="{BB962C8B-B14F-4D97-AF65-F5344CB8AC3E}">
        <p14:creationId xmlns:p14="http://schemas.microsoft.com/office/powerpoint/2010/main" val="414023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18EAC10-B8AA-6927-4430-41246DEC48CB}"/>
              </a:ext>
            </a:extLst>
          </p:cNvPr>
          <p:cNvSpPr txBox="1"/>
          <p:nvPr/>
        </p:nvSpPr>
        <p:spPr>
          <a:xfrm>
            <a:off x="1070098" y="687410"/>
            <a:ext cx="22109987" cy="1066895"/>
          </a:xfrm>
          <a:prstGeom prst="rect">
            <a:avLst/>
          </a:prstGeom>
          <a:noFill/>
        </p:spPr>
        <p:txBody>
          <a:bodyPr wrap="square" lIns="243840" tIns="121920" rIns="243840" bIns="121920" rtlCol="0" anchor="t">
            <a:spAutoFit/>
          </a:bodyPr>
          <a:lstStyle/>
          <a:p>
            <a:endParaRPr lang="en-US" sz="5333" b="1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C84B0B2-A0C6-DAEE-BA20-A109BE65ED3C}"/>
              </a:ext>
            </a:extLst>
          </p:cNvPr>
          <p:cNvSpPr txBox="1">
            <a:spLocks/>
          </p:cNvSpPr>
          <p:nvPr/>
        </p:nvSpPr>
        <p:spPr>
          <a:xfrm>
            <a:off x="1587" y="307229"/>
            <a:ext cx="24384000" cy="1280043"/>
          </a:xfrm>
          <a:prstGeom prst="rect">
            <a:avLst/>
          </a:prstGeom>
          <a:solidFill>
            <a:srgbClr val="014B96"/>
          </a:solidFill>
        </p:spPr>
        <p:txBody>
          <a:bodyPr vert="horz" lIns="243840" tIns="121920" rIns="243840" bIns="121920" rtlCol="0" anchor="ctr">
            <a:normAutofit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400" b="1" dirty="0">
                <a:solidFill>
                  <a:schemeClr val="bg1"/>
                </a:solidFill>
                <a:latin typeface="Shaker lancet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GB" sz="6400" b="1" dirty="0">
                <a:solidFill>
                  <a:schemeClr val="bg1"/>
                </a:solidFill>
              </a:rPr>
              <a:t>ounting every </a:t>
            </a:r>
            <a:r>
              <a:rPr lang="en-GB" sz="6400" b="1" dirty="0" err="1">
                <a:solidFill>
                  <a:schemeClr val="bg1"/>
                </a:solidFill>
              </a:rPr>
              <a:t>newborn</a:t>
            </a:r>
            <a:r>
              <a:rPr lang="en-GB" sz="6400" b="1" dirty="0">
                <a:solidFill>
                  <a:schemeClr val="bg1"/>
                </a:solidFill>
              </a:rPr>
              <a:t>… improving and using the data</a:t>
            </a:r>
            <a:endParaRPr lang="en-GB" sz="12000" dirty="0">
              <a:solidFill>
                <a:schemeClr val="bg1"/>
              </a:solidFill>
              <a:latin typeface="Shaker lance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4500122-98D1-3997-27D4-276B4D2D7578}"/>
              </a:ext>
            </a:extLst>
          </p:cNvPr>
          <p:cNvSpPr/>
          <p:nvPr/>
        </p:nvSpPr>
        <p:spPr>
          <a:xfrm>
            <a:off x="13490312" y="2212067"/>
            <a:ext cx="10282688" cy="9291867"/>
          </a:xfrm>
          <a:prstGeom prst="rect">
            <a:avLst/>
          </a:prstGeom>
          <a:solidFill>
            <a:srgbClr val="014B96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11">
              <a:defRPr/>
            </a:pPr>
            <a:r>
              <a:rPr lang="en-GB" sz="5600" kern="0" dirty="0">
                <a:solidFill>
                  <a:schemeClr val="bg1"/>
                </a:solidFill>
                <a:latin typeface="Calibri" panose="020F0502020204030204"/>
              </a:rPr>
              <a:t>Every pregnant woman able to access ultrasound</a:t>
            </a:r>
          </a:p>
          <a:p>
            <a:pPr algn="ctr" defTabSz="914411">
              <a:defRPr/>
            </a:pPr>
            <a:endParaRPr lang="en-GB" sz="2667" kern="0" dirty="0">
              <a:solidFill>
                <a:schemeClr val="bg1"/>
              </a:solidFill>
              <a:latin typeface="Calibri" panose="020F0502020204030204"/>
            </a:endParaRPr>
          </a:p>
          <a:p>
            <a:pPr algn="ctr" defTabSz="914411">
              <a:defRPr/>
            </a:pPr>
            <a:r>
              <a:rPr lang="en-GB" sz="5600" kern="0" dirty="0">
                <a:solidFill>
                  <a:schemeClr val="bg1"/>
                </a:solidFill>
                <a:latin typeface="Calibri" panose="020F0502020204030204"/>
              </a:rPr>
              <a:t>Every baby weighed + counted (including stillbirths)</a:t>
            </a:r>
          </a:p>
          <a:p>
            <a:pPr algn="ctr" defTabSz="914411">
              <a:defRPr/>
            </a:pPr>
            <a:endParaRPr lang="en-GB" sz="2667" kern="0" dirty="0">
              <a:solidFill>
                <a:schemeClr val="bg1"/>
              </a:solidFill>
              <a:latin typeface="Calibri" panose="020F0502020204030204"/>
            </a:endParaRPr>
          </a:p>
          <a:p>
            <a:pPr algn="ctr" defTabSz="914411">
              <a:defRPr/>
            </a:pPr>
            <a:r>
              <a:rPr lang="en-GB" sz="5600" kern="0" dirty="0">
                <a:solidFill>
                  <a:schemeClr val="bg1"/>
                </a:solidFill>
              </a:rPr>
              <a:t>Small vulnerable newborn types classified </a:t>
            </a:r>
          </a:p>
          <a:p>
            <a:pPr algn="ctr" defTabSz="914411">
              <a:defRPr/>
            </a:pPr>
            <a:endParaRPr lang="en-GB" sz="2667" kern="0" dirty="0">
              <a:solidFill>
                <a:schemeClr val="bg1"/>
              </a:solidFill>
              <a:latin typeface="Calibri" panose="020F0502020204030204"/>
            </a:endParaRPr>
          </a:p>
          <a:p>
            <a:pPr algn="ctr" defTabSz="914411">
              <a:defRPr/>
            </a:pPr>
            <a:r>
              <a:rPr lang="en-GB" sz="5600" kern="0" dirty="0">
                <a:solidFill>
                  <a:schemeClr val="bg1"/>
                </a:solidFill>
                <a:latin typeface="Calibri" panose="020F0502020204030204"/>
              </a:rPr>
              <a:t>Individual-level data collected and used for action </a:t>
            </a:r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8127B704-D81A-0BC6-3D6E-04CD30DC455C}"/>
              </a:ext>
            </a:extLst>
          </p:cNvPr>
          <p:cNvSpPr txBox="1">
            <a:spLocks/>
          </p:cNvSpPr>
          <p:nvPr/>
        </p:nvSpPr>
        <p:spPr>
          <a:xfrm>
            <a:off x="673864" y="1587272"/>
            <a:ext cx="12756757" cy="3233645"/>
          </a:xfrm>
          <a:prstGeom prst="rect">
            <a:avLst/>
          </a:prstGeom>
        </p:spPr>
        <p:txBody>
          <a:bodyPr vert="horz" lIns="243840" tIns="121920" rIns="243840" bIns="121920" rtlCol="0" anchor="t" anchorCtr="0">
            <a:noAutofit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11">
              <a:spcBef>
                <a:spcPct val="20000"/>
              </a:spcBef>
            </a:pPr>
            <a:r>
              <a:rPr lang="en-US" sz="8533" b="1" dirty="0">
                <a:latin typeface="+mn-lt"/>
                <a:ea typeface="+mn-ea"/>
                <a:cs typeface="+mn-cs"/>
              </a:rPr>
              <a:t>Data status</a:t>
            </a:r>
          </a:p>
          <a:p>
            <a:pPr marL="685809" indent="-685809" algn="l" defTabSz="914411">
              <a:spcBef>
                <a:spcPct val="20000"/>
              </a:spcBef>
              <a:buFont typeface="Arial"/>
              <a:buChar char="•"/>
            </a:pPr>
            <a:r>
              <a:rPr lang="en-US" sz="5333" dirty="0">
                <a:latin typeface="+mn-lt"/>
                <a:ea typeface="+mn-ea"/>
                <a:cs typeface="+mn-cs"/>
              </a:rPr>
              <a:t>194 Countries and areas with national data  </a:t>
            </a:r>
          </a:p>
          <a:p>
            <a:pPr marL="762010" indent="-762010" algn="l">
              <a:buFont typeface="Wingdings" panose="05000000000000000000" pitchFamily="2" charset="2"/>
              <a:buChar char="§"/>
            </a:pPr>
            <a:r>
              <a:rPr lang="en-US" sz="4800" b="1" dirty="0">
                <a:solidFill>
                  <a:schemeClr val="accent3"/>
                </a:solidFill>
              </a:rPr>
              <a:t>113</a:t>
            </a:r>
            <a:r>
              <a:rPr lang="en-US" sz="4800" dirty="0"/>
              <a:t> for LBW estimates </a:t>
            </a:r>
          </a:p>
          <a:p>
            <a:pPr marL="762010" indent="-762010" algn="l">
              <a:buFont typeface="Wingdings" panose="05000000000000000000" pitchFamily="2" charset="2"/>
              <a:buChar char="§"/>
            </a:pP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64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4800" dirty="0"/>
              <a:t>for preterm estimates </a:t>
            </a:r>
          </a:p>
          <a:p>
            <a:pPr marL="762010" indent="-762010" algn="l">
              <a:buFont typeface="Wingdings" panose="05000000000000000000" pitchFamily="2" charset="2"/>
              <a:buChar char="§"/>
            </a:pPr>
            <a:r>
              <a:rPr lang="en-US" sz="4800" b="1" dirty="0">
                <a:solidFill>
                  <a:srgbClr val="FF0000"/>
                </a:solidFill>
              </a:rPr>
              <a:t>8</a:t>
            </a:r>
            <a:r>
              <a:rPr lang="en-US" sz="4800" dirty="0"/>
              <a:t> for SGA</a:t>
            </a:r>
          </a:p>
          <a:p>
            <a:pPr algn="l"/>
            <a:r>
              <a:rPr lang="en-US" sz="4267" dirty="0"/>
              <a:t> </a:t>
            </a:r>
            <a:endParaRPr lang="en-GB" sz="4267" dirty="0"/>
          </a:p>
        </p:txBody>
      </p:sp>
      <p:sp>
        <p:nvSpPr>
          <p:cNvPr id="21" name="Title 3">
            <a:extLst>
              <a:ext uri="{FF2B5EF4-FFF2-40B4-BE49-F238E27FC236}">
                <a16:creationId xmlns:a16="http://schemas.microsoft.com/office/drawing/2014/main" id="{73CF6ACB-B407-6710-98DA-22FBE4958EBB}"/>
              </a:ext>
            </a:extLst>
          </p:cNvPr>
          <p:cNvSpPr txBox="1">
            <a:spLocks/>
          </p:cNvSpPr>
          <p:nvPr/>
        </p:nvSpPr>
        <p:spPr>
          <a:xfrm>
            <a:off x="349479" y="6910085"/>
            <a:ext cx="12756757" cy="3969997"/>
          </a:xfrm>
          <a:prstGeom prst="rect">
            <a:avLst/>
          </a:prstGeom>
        </p:spPr>
        <p:txBody>
          <a:bodyPr vert="horz" lIns="243840" tIns="121920" rIns="243840" bIns="121920" rtlCol="0" anchor="t" anchorCtr="0">
            <a:noAutofit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11">
              <a:spcBef>
                <a:spcPct val="20000"/>
              </a:spcBef>
            </a:pPr>
            <a:r>
              <a:rPr lang="en-US" sz="8533" b="1" dirty="0">
                <a:latin typeface="+mn-lt"/>
                <a:ea typeface="+mn-ea"/>
                <a:cs typeface="+mn-cs"/>
              </a:rPr>
              <a:t>Opportunities </a:t>
            </a:r>
          </a:p>
          <a:p>
            <a:pPr marL="685809" indent="-685809" algn="l" defTabSz="914411">
              <a:spcBef>
                <a:spcPct val="20000"/>
              </a:spcBef>
              <a:buFont typeface="Arial"/>
              <a:buChar char="•"/>
            </a:pPr>
            <a:r>
              <a:rPr lang="en-US" sz="3733" dirty="0"/>
              <a:t> </a:t>
            </a:r>
            <a:r>
              <a:rPr lang="en-US" sz="5333" dirty="0">
                <a:latin typeface="+mn-lt"/>
                <a:ea typeface="+mn-ea"/>
                <a:cs typeface="+mn-cs"/>
              </a:rPr>
              <a:t>~90% antenatal coverage</a:t>
            </a:r>
          </a:p>
          <a:p>
            <a:pPr algn="l"/>
            <a:r>
              <a:rPr lang="en-US" sz="3733" dirty="0"/>
              <a:t>      increase accurate gestational age measurement </a:t>
            </a:r>
          </a:p>
          <a:p>
            <a:pPr algn="l"/>
            <a:r>
              <a:rPr lang="en-US" sz="3733" dirty="0"/>
              <a:t>      increase use of recent GA measurement innovations </a:t>
            </a:r>
          </a:p>
          <a:p>
            <a:pPr marL="762010" indent="-762010" algn="l">
              <a:buFont typeface="Courier New" panose="02070309020205020404" pitchFamily="49" charset="0"/>
              <a:buChar char="o"/>
            </a:pPr>
            <a:endParaRPr lang="en-US" sz="2667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685809" indent="-685809" algn="l" defTabSz="914411">
              <a:spcBef>
                <a:spcPct val="20000"/>
              </a:spcBef>
              <a:buFont typeface="Arial"/>
              <a:buChar char="•"/>
            </a:pPr>
            <a:r>
              <a:rPr lang="en-GB" sz="5333" dirty="0">
                <a:latin typeface="+mn-lt"/>
                <a:ea typeface="+mn-ea"/>
                <a:cs typeface="+mn-cs"/>
              </a:rPr>
              <a:t>&gt;80% of births are now in facilities </a:t>
            </a:r>
          </a:p>
          <a:p>
            <a:pPr algn="l"/>
            <a:r>
              <a:rPr lang="en-GB" sz="3733" dirty="0">
                <a:latin typeface="Calibri" panose="020F0502020204030204" pitchFamily="34" charset="0"/>
                <a:ea typeface="Calibri" panose="020F0502020204030204" pitchFamily="34" charset="0"/>
              </a:rPr>
              <a:t>       increase </a:t>
            </a:r>
            <a:r>
              <a:rPr lang="en-US" sz="3733" dirty="0"/>
              <a:t>accurate birth weight measurement </a:t>
            </a:r>
          </a:p>
          <a:p>
            <a:pPr marL="762010" indent="-762010" algn="l">
              <a:buFont typeface="Courier New" panose="02070309020205020404" pitchFamily="49" charset="0"/>
              <a:buChar char="o"/>
            </a:pPr>
            <a:endParaRPr lang="en-US" sz="2667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62010" indent="-762010" algn="l">
              <a:buFont typeface="Courier New" panose="02070309020205020404" pitchFamily="49" charset="0"/>
              <a:buChar char="o"/>
            </a:pPr>
            <a:r>
              <a:rPr lang="en-US" sz="4267" dirty="0">
                <a:latin typeface="Calibri" panose="020F0502020204030204" pitchFamily="34" charset="0"/>
                <a:ea typeface="Calibri" panose="020F0502020204030204" pitchFamily="34" charset="0"/>
              </a:rPr>
              <a:t>Investments in national routine data systems </a:t>
            </a:r>
            <a:r>
              <a:rPr lang="en-GB" sz="4267" dirty="0">
                <a:latin typeface="Calibri" panose="020F0502020204030204" pitchFamily="34" charset="0"/>
                <a:ea typeface="Calibri" panose="020F0502020204030204" pitchFamily="34" charset="0"/>
              </a:rPr>
              <a:t>  </a:t>
            </a:r>
          </a:p>
          <a:p>
            <a:pPr algn="l"/>
            <a:endParaRPr lang="en-GB" sz="3733" dirty="0"/>
          </a:p>
        </p:txBody>
      </p:sp>
    </p:spTree>
    <p:extLst>
      <p:ext uri="{BB962C8B-B14F-4D97-AF65-F5344CB8AC3E}">
        <p14:creationId xmlns:p14="http://schemas.microsoft.com/office/powerpoint/2010/main" val="3212574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5944" y="-11729627"/>
            <a:ext cx="31219738" cy="31215835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1314073" y="2346954"/>
            <a:ext cx="7023062" cy="6780917"/>
          </a:xfrm>
          <a:prstGeom prst="rect">
            <a:avLst/>
          </a:prstGeom>
          <a:solidFill>
            <a:srgbClr val="3C9BCD">
              <a:alpha val="50000"/>
            </a:srgbClr>
          </a:solidFill>
          <a:ln/>
        </p:spPr>
      </p:sp>
      <p:sp>
        <p:nvSpPr>
          <p:cNvPr id="5" name="Shape 2"/>
          <p:cNvSpPr/>
          <p:nvPr/>
        </p:nvSpPr>
        <p:spPr>
          <a:xfrm>
            <a:off x="16143205" y="2346954"/>
            <a:ext cx="7023062" cy="6780917"/>
          </a:xfrm>
          <a:prstGeom prst="rect">
            <a:avLst/>
          </a:prstGeom>
          <a:solidFill>
            <a:srgbClr val="D2C5E1">
              <a:alpha val="50000"/>
            </a:srgbClr>
          </a:solidFill>
          <a:ln/>
        </p:spPr>
      </p:sp>
      <p:sp>
        <p:nvSpPr>
          <p:cNvPr id="7" name="Shape 4"/>
          <p:cNvSpPr/>
          <p:nvPr/>
        </p:nvSpPr>
        <p:spPr>
          <a:xfrm>
            <a:off x="763583" y="12877016"/>
            <a:ext cx="24383873" cy="838092"/>
          </a:xfrm>
          <a:prstGeom prst="rect">
            <a:avLst/>
          </a:prstGeom>
          <a:solidFill>
            <a:srgbClr val="292C73">
              <a:alpha val="80000"/>
            </a:srgbClr>
          </a:solidFill>
          <a:ln/>
        </p:spPr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0" y="112952"/>
            <a:ext cx="761995" cy="14196751"/>
          </a:xfrm>
          <a:prstGeom prst="rect">
            <a:avLst/>
          </a:prstGeom>
        </p:spPr>
      </p:pic>
      <p:sp>
        <p:nvSpPr>
          <p:cNvPr id="10" name="Shape 6"/>
          <p:cNvSpPr/>
          <p:nvPr/>
        </p:nvSpPr>
        <p:spPr>
          <a:xfrm>
            <a:off x="759676" y="1564672"/>
            <a:ext cx="12814234" cy="469769"/>
          </a:xfrm>
          <a:prstGeom prst="rect">
            <a:avLst/>
          </a:prstGeom>
          <a:solidFill>
            <a:srgbClr val="D2C4E0">
              <a:alpha val="100000"/>
            </a:srgbClr>
          </a:solidFill>
          <a:ln w="12700">
            <a:noFill/>
            <a:prstDash val="solid"/>
          </a:ln>
        </p:spPr>
      </p:sp>
      <p:sp>
        <p:nvSpPr>
          <p:cNvPr id="11" name="Text 7"/>
          <p:cNvSpPr/>
          <p:nvPr/>
        </p:nvSpPr>
        <p:spPr>
          <a:xfrm>
            <a:off x="1154392" y="-355627"/>
            <a:ext cx="22011876" cy="1930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914254">
              <a:lnSpc>
                <a:spcPts val="11198"/>
              </a:lnSpc>
              <a:defRPr/>
            </a:pPr>
            <a:endParaRPr lang="en-US" sz="7999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Shape 9"/>
          <p:cNvSpPr/>
          <p:nvPr/>
        </p:nvSpPr>
        <p:spPr>
          <a:xfrm>
            <a:off x="1631572" y="2651716"/>
            <a:ext cx="6388068" cy="6171396"/>
          </a:xfrm>
          <a:prstGeom prst="rect">
            <a:avLst/>
          </a:prstGeom>
          <a:solidFill>
            <a:srgbClr val="3C9BCD"/>
          </a:solidFill>
          <a:ln/>
        </p:spPr>
      </p:sp>
      <p:sp>
        <p:nvSpPr>
          <p:cNvPr id="14" name="Shape 10"/>
          <p:cNvSpPr/>
          <p:nvPr/>
        </p:nvSpPr>
        <p:spPr>
          <a:xfrm>
            <a:off x="16460702" y="2651716"/>
            <a:ext cx="6388068" cy="6171396"/>
          </a:xfrm>
          <a:prstGeom prst="rect">
            <a:avLst/>
          </a:prstGeom>
          <a:solidFill>
            <a:srgbClr val="D2C5E1"/>
          </a:solidFill>
          <a:ln/>
        </p:spPr>
      </p:sp>
      <p:sp>
        <p:nvSpPr>
          <p:cNvPr id="17" name="Text 13"/>
          <p:cNvSpPr/>
          <p:nvPr/>
        </p:nvSpPr>
        <p:spPr>
          <a:xfrm>
            <a:off x="1796672" y="9486408"/>
            <a:ext cx="6451565" cy="12444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914254">
              <a:lnSpc>
                <a:spcPts val="3998"/>
              </a:lnSpc>
              <a:defRPr/>
            </a:pPr>
            <a:r>
              <a:rPr lang="en-US" sz="3600">
                <a:solidFill>
                  <a:srgbClr val="1A1818">
                    <a:alpha val="100000"/>
                  </a:srgbClr>
                </a:solidFill>
                <a:latin typeface="Poppins-Light" pitchFamily="34" charset="0"/>
                <a:ea typeface="Poppins-Light" pitchFamily="34" charset="-122"/>
                <a:cs typeface="Poppins-Light" pitchFamily="34" charset="-120"/>
              </a:rPr>
              <a:t>The Lancet series on small vulnerable newborns</a:t>
            </a:r>
            <a:endParaRPr lang="en-US" sz="36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Text 14"/>
          <p:cNvSpPr/>
          <p:nvPr/>
        </p:nvSpPr>
        <p:spPr>
          <a:xfrm>
            <a:off x="16528595" y="9410219"/>
            <a:ext cx="7591846" cy="812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914254">
              <a:lnSpc>
                <a:spcPts val="4298"/>
              </a:lnSpc>
              <a:defRPr/>
            </a:pPr>
            <a:r>
              <a:rPr lang="en-US" sz="3600">
                <a:solidFill>
                  <a:srgbClr val="1A1818">
                    <a:alpha val="100000"/>
                  </a:srgbClr>
                </a:solidFill>
                <a:latin typeface="Poppins-Light" pitchFamily="34" charset="0"/>
                <a:ea typeface="Poppins-Light" pitchFamily="34" charset="-122"/>
                <a:cs typeface="Poppins-Light" pitchFamily="34" charset="-120"/>
              </a:rPr>
              <a:t>Born Too Soon report</a:t>
            </a:r>
            <a:endParaRPr lang="en-US" sz="36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2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2917" y="3248277"/>
            <a:ext cx="5036628" cy="5124348"/>
          </a:xfrm>
          <a:prstGeom prst="rect">
            <a:avLst/>
          </a:prstGeom>
        </p:spPr>
      </p:pic>
      <p:pic>
        <p:nvPicPr>
          <p:cNvPr id="23" name="Image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5898" y="2985498"/>
            <a:ext cx="3760282" cy="5384422"/>
          </a:xfrm>
          <a:prstGeom prst="rect">
            <a:avLst/>
          </a:prstGeom>
        </p:spPr>
      </p:pic>
      <p:sp>
        <p:nvSpPr>
          <p:cNvPr id="6" name="Shape 0">
            <a:extLst>
              <a:ext uri="{FF2B5EF4-FFF2-40B4-BE49-F238E27FC236}">
                <a16:creationId xmlns:a16="http://schemas.microsoft.com/office/drawing/2014/main" id="{BF57E67D-3865-AB71-B960-3DB0A7938973}"/>
              </a:ext>
            </a:extLst>
          </p:cNvPr>
          <p:cNvSpPr/>
          <p:nvPr/>
        </p:nvSpPr>
        <p:spPr>
          <a:xfrm>
            <a:off x="8573629" y="2346954"/>
            <a:ext cx="7023062" cy="6780917"/>
          </a:xfrm>
          <a:prstGeom prst="rect">
            <a:avLst/>
          </a:prstGeom>
          <a:solidFill>
            <a:srgbClr val="292C73">
              <a:alpha val="50000"/>
            </a:srgbClr>
          </a:solidFill>
          <a:ln/>
        </p:spPr>
      </p:sp>
      <p:sp>
        <p:nvSpPr>
          <p:cNvPr id="8" name="Shape 8">
            <a:extLst>
              <a:ext uri="{FF2B5EF4-FFF2-40B4-BE49-F238E27FC236}">
                <a16:creationId xmlns:a16="http://schemas.microsoft.com/office/drawing/2014/main" id="{16EF6FD7-236B-FD80-84E3-2C4737BEC704}"/>
              </a:ext>
            </a:extLst>
          </p:cNvPr>
          <p:cNvSpPr/>
          <p:nvPr/>
        </p:nvSpPr>
        <p:spPr>
          <a:xfrm>
            <a:off x="8891126" y="2651716"/>
            <a:ext cx="6388068" cy="6171396"/>
          </a:xfrm>
          <a:prstGeom prst="rect">
            <a:avLst/>
          </a:prstGeom>
          <a:solidFill>
            <a:srgbClr val="292C73">
              <a:alpha val="100000"/>
            </a:srgbClr>
          </a:solidFill>
          <a:ln/>
        </p:spPr>
      </p:sp>
      <p:sp>
        <p:nvSpPr>
          <p:cNvPr id="15" name="Text 12">
            <a:extLst>
              <a:ext uri="{FF2B5EF4-FFF2-40B4-BE49-F238E27FC236}">
                <a16:creationId xmlns:a16="http://schemas.microsoft.com/office/drawing/2014/main" id="{6C688A8B-D04D-ADC5-801D-BC01B97CDCFB}"/>
              </a:ext>
            </a:extLst>
          </p:cNvPr>
          <p:cNvSpPr/>
          <p:nvPr/>
        </p:nvSpPr>
        <p:spPr>
          <a:xfrm>
            <a:off x="8967325" y="9486409"/>
            <a:ext cx="6451565" cy="11301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914254">
              <a:lnSpc>
                <a:spcPts val="4298"/>
              </a:lnSpc>
              <a:defRPr/>
            </a:pPr>
            <a:r>
              <a:rPr lang="en-US" sz="3600">
                <a:solidFill>
                  <a:srgbClr val="1A1818">
                    <a:alpha val="100000"/>
                  </a:srgbClr>
                </a:solidFill>
                <a:latin typeface="Poppins-Light" pitchFamily="34" charset="0"/>
                <a:ea typeface="Poppins-Light" pitchFamily="34" charset="-122"/>
                <a:cs typeface="Poppins-Light" pitchFamily="34" charset="-120"/>
              </a:rPr>
              <a:t>BJOG: Vulnerable newborn series </a:t>
            </a:r>
            <a:endParaRPr lang="en-US" sz="36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9" name="Image 2" descr="preencoded.png">
            <a:extLst>
              <a:ext uri="{FF2B5EF4-FFF2-40B4-BE49-F238E27FC236}">
                <a16:creationId xmlns:a16="http://schemas.microsoft.com/office/drawing/2014/main" id="{8CD23B29-E0C8-91D0-BE7C-5A5A717B2B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53126" y="3132601"/>
            <a:ext cx="5004871" cy="5092037"/>
          </a:xfrm>
          <a:prstGeom prst="rect">
            <a:avLst/>
          </a:prstGeom>
        </p:spPr>
      </p:pic>
      <p:sp>
        <p:nvSpPr>
          <p:cNvPr id="16" name="Text 14">
            <a:extLst>
              <a:ext uri="{FF2B5EF4-FFF2-40B4-BE49-F238E27FC236}">
                <a16:creationId xmlns:a16="http://schemas.microsoft.com/office/drawing/2014/main" id="{194EFDB0-F0A6-4543-56AC-427865CCF815}"/>
              </a:ext>
            </a:extLst>
          </p:cNvPr>
          <p:cNvSpPr/>
          <p:nvPr/>
        </p:nvSpPr>
        <p:spPr>
          <a:xfrm>
            <a:off x="14504180" y="280052"/>
            <a:ext cx="9881405" cy="1825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6600"/>
              </a:lnSpc>
              <a:defRPr/>
            </a:pPr>
            <a:r>
              <a:rPr lang="en-US" sz="4000" b="1" dirty="0">
                <a:solidFill>
                  <a:srgbClr val="2FA5DE"/>
                </a:solidFill>
                <a:ea typeface="+mn-lt"/>
                <a:cs typeface="+mn-lt"/>
              </a:rPr>
              <a:t>Coming soon – Lancet in press </a:t>
            </a:r>
          </a:p>
          <a:p>
            <a:pPr>
              <a:lnSpc>
                <a:spcPts val="6600"/>
              </a:lnSpc>
              <a:defRPr/>
            </a:pPr>
            <a:r>
              <a:rPr lang="en-US" sz="4000" b="1" dirty="0">
                <a:solidFill>
                  <a:srgbClr val="2FA5DE"/>
                </a:solidFill>
                <a:ea typeface="+mn-lt"/>
                <a:cs typeface="+mn-lt"/>
              </a:rPr>
              <a:t>Preterm Birth  &amp; Low Birthweight estimates </a:t>
            </a:r>
          </a:p>
        </p:txBody>
      </p:sp>
      <p:sp>
        <p:nvSpPr>
          <p:cNvPr id="21" name="Text 4">
            <a:extLst>
              <a:ext uri="{FF2B5EF4-FFF2-40B4-BE49-F238E27FC236}">
                <a16:creationId xmlns:a16="http://schemas.microsoft.com/office/drawing/2014/main" id="{C96AA384-5671-DDE9-5D7B-D827C70A9940}"/>
              </a:ext>
            </a:extLst>
          </p:cNvPr>
          <p:cNvSpPr/>
          <p:nvPr/>
        </p:nvSpPr>
        <p:spPr>
          <a:xfrm>
            <a:off x="1308264" y="415365"/>
            <a:ext cx="10389899" cy="1930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1200"/>
              </a:lnSpc>
            </a:pPr>
            <a:r>
              <a:rPr lang="en-US" sz="8000">
                <a:solidFill>
                  <a:srgbClr val="44546A"/>
                </a:solidFill>
                <a:latin typeface="Poppins-Bold"/>
                <a:cs typeface="Poppins-Bold"/>
              </a:rPr>
              <a:t>OUTPUTS SO FAR </a:t>
            </a:r>
          </a:p>
        </p:txBody>
      </p:sp>
      <p:sp>
        <p:nvSpPr>
          <p:cNvPr id="3" name="Text 7">
            <a:extLst>
              <a:ext uri="{FF2B5EF4-FFF2-40B4-BE49-F238E27FC236}">
                <a16:creationId xmlns:a16="http://schemas.microsoft.com/office/drawing/2014/main" id="{C6F5157E-92CA-C1DB-B254-CCB971E5A03E}"/>
              </a:ext>
            </a:extLst>
          </p:cNvPr>
          <p:cNvSpPr/>
          <p:nvPr/>
        </p:nvSpPr>
        <p:spPr>
          <a:xfrm>
            <a:off x="3337725" y="10467723"/>
            <a:ext cx="7023062" cy="37188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6600"/>
              </a:lnSpc>
              <a:defRPr/>
            </a:pPr>
            <a:endParaRPr lang="en-GB" sz="4000" b="1" dirty="0">
              <a:solidFill>
                <a:srgbClr val="2FA5DE"/>
              </a:solidFill>
              <a:ea typeface="+mn-lt"/>
              <a:cs typeface="+mn-lt"/>
            </a:endParaRPr>
          </a:p>
          <a:p>
            <a:pPr>
              <a:lnSpc>
                <a:spcPts val="6600"/>
              </a:lnSpc>
              <a:defRPr/>
            </a:pPr>
            <a:r>
              <a:rPr lang="en-GB" sz="4000" b="1" dirty="0">
                <a:solidFill>
                  <a:srgbClr val="2FA5DE"/>
                </a:solidFill>
                <a:ea typeface="+mn-lt"/>
                <a:cs typeface="+mn-lt"/>
              </a:rPr>
              <a:t>https://</a:t>
            </a:r>
            <a:r>
              <a:rPr lang="en-GB" sz="4000" b="1" dirty="0" err="1">
                <a:solidFill>
                  <a:srgbClr val="2FA5DE"/>
                </a:solidFill>
                <a:ea typeface="+mn-lt"/>
                <a:cs typeface="+mn-lt"/>
              </a:rPr>
              <a:t>bit.ly</a:t>
            </a:r>
            <a:r>
              <a:rPr lang="en-GB" sz="4000" b="1" dirty="0">
                <a:solidFill>
                  <a:srgbClr val="2FA5DE"/>
                </a:solidFill>
                <a:ea typeface="+mn-lt"/>
                <a:cs typeface="+mn-lt"/>
              </a:rPr>
              <a:t>/</a:t>
            </a:r>
            <a:r>
              <a:rPr lang="en-GB" sz="4000" b="1" dirty="0" err="1">
                <a:solidFill>
                  <a:srgbClr val="2FA5DE"/>
                </a:solidFill>
                <a:ea typeface="+mn-lt"/>
                <a:cs typeface="+mn-lt"/>
              </a:rPr>
              <a:t>lancetsvn</a:t>
            </a:r>
            <a:endParaRPr lang="en-US" sz="4000" dirty="0">
              <a:solidFill>
                <a:srgbClr val="2FA5DE"/>
              </a:solidFill>
              <a:ea typeface="+mn-lt"/>
              <a:cs typeface="+mn-lt"/>
            </a:endParaRPr>
          </a:p>
          <a:p>
            <a:pPr marL="0" marR="0" lvl="0" indent="0" defTabSz="914400">
              <a:lnSpc>
                <a:spcPts val="6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5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-Bold"/>
              <a:cs typeface="Poppins-Bold"/>
            </a:endParaRPr>
          </a:p>
          <a:p>
            <a:r>
              <a:rPr lang="en-GB" sz="5400" b="1" i="0" u="none" strike="noStrike" baseline="0" dirty="0">
                <a:solidFill>
                  <a:srgbClr val="2FA5DE"/>
                </a:solidFill>
                <a:latin typeface="ArticulatCF-Bold"/>
              </a:rPr>
              <a:t>			</a:t>
            </a:r>
            <a:endParaRPr lang="en-US" sz="5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Calibri" panose="020F050202020403020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CFD1BF-9924-7B54-2E09-CD1A789BEE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1790" y="10584020"/>
            <a:ext cx="2185701" cy="2275089"/>
          </a:xfrm>
          <a:prstGeom prst="rect">
            <a:avLst/>
          </a:prstGeom>
        </p:spPr>
      </p:pic>
      <p:sp>
        <p:nvSpPr>
          <p:cNvPr id="20" name="Text 7">
            <a:extLst>
              <a:ext uri="{FF2B5EF4-FFF2-40B4-BE49-F238E27FC236}">
                <a16:creationId xmlns:a16="http://schemas.microsoft.com/office/drawing/2014/main" id="{7BC3927A-785B-3DD1-4C7F-1D719EC65AFB}"/>
              </a:ext>
            </a:extLst>
          </p:cNvPr>
          <p:cNvSpPr/>
          <p:nvPr/>
        </p:nvSpPr>
        <p:spPr>
          <a:xfrm>
            <a:off x="11650431" y="10467723"/>
            <a:ext cx="5180066" cy="47009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6600"/>
              </a:lnSpc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100000"/>
                  </a:srgbClr>
                </a:solidFill>
                <a:effectLst/>
                <a:uLnTx/>
                <a:uFillTx/>
                <a:latin typeface="Poppins-Bold"/>
                <a:ea typeface="Poppins-Bold" pitchFamily="34" charset="-122"/>
                <a:cs typeface="Poppins-Bold"/>
              </a:rPr>
              <a:t>BJOG papers </a:t>
            </a:r>
            <a:endParaRPr lang="en-US" sz="5000" dirty="0">
              <a:latin typeface="Calibri" panose="020F0502020204030204"/>
            </a:endParaRPr>
          </a:p>
          <a:p>
            <a:pPr>
              <a:lnSpc>
                <a:spcPts val="6600"/>
              </a:lnSpc>
              <a:defRPr/>
            </a:pPr>
            <a:r>
              <a:rPr lang="en-US" sz="4000" b="1" dirty="0">
                <a:solidFill>
                  <a:srgbClr val="2FA5DE"/>
                </a:solidFill>
                <a:ea typeface="+mn-lt"/>
                <a:cs typeface="+mn-lt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https://bit.ly/bjog_vn</a:t>
            </a:r>
            <a:r>
              <a:rPr lang="en-US" sz="5000" dirty="0">
                <a:latin typeface="Calibri" panose="020F0502020204030204"/>
              </a:rPr>
              <a:t> </a:t>
            </a:r>
            <a:endParaRPr lang="en-US" sz="5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8F51099-CB51-D4B0-BFDD-C4DC11EA7C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3970" y="10616562"/>
            <a:ext cx="2414102" cy="2304221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298DC01-C9A7-92EF-3F58-DEB26D1A2EE9}"/>
              </a:ext>
            </a:extLst>
          </p:cNvPr>
          <p:cNvSpPr txBox="1"/>
          <p:nvPr/>
        </p:nvSpPr>
        <p:spPr>
          <a:xfrm>
            <a:off x="17517624" y="11197967"/>
            <a:ext cx="7073901" cy="862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6600"/>
              </a:lnSpc>
              <a:defRPr/>
            </a:pPr>
            <a:r>
              <a:rPr lang="en-US" sz="4000" b="1" dirty="0">
                <a:solidFill>
                  <a:srgbClr val="2FA5DE"/>
                </a:solidFill>
                <a:ea typeface="+mn-lt"/>
                <a:cs typeface="+mn-lt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www.borntoosoonaction.org</a:t>
            </a:r>
          </a:p>
        </p:txBody>
      </p:sp>
    </p:spTree>
    <p:extLst>
      <p:ext uri="{BB962C8B-B14F-4D97-AF65-F5344CB8AC3E}">
        <p14:creationId xmlns:p14="http://schemas.microsoft.com/office/powerpoint/2010/main" val="485507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mapa, texto&#10;&#10;Descripción generada automáticamente">
            <a:extLst>
              <a:ext uri="{FF2B5EF4-FFF2-40B4-BE49-F238E27FC236}">
                <a16:creationId xmlns:a16="http://schemas.microsoft.com/office/drawing/2014/main" id="{6414961F-447C-3EB3-464F-25FC8657F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3924" y="-342901"/>
            <a:ext cx="14401801" cy="14401801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B405DF6D-AA57-A1C2-41C4-A46EEDFBE9AB}"/>
              </a:ext>
            </a:extLst>
          </p:cNvPr>
          <p:cNvSpPr txBox="1">
            <a:spLocks/>
          </p:cNvSpPr>
          <p:nvPr/>
        </p:nvSpPr>
        <p:spPr>
          <a:xfrm>
            <a:off x="836612" y="1409700"/>
            <a:ext cx="11356975" cy="11869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r>
              <a:rPr kumimoji="0" lang="en-GB" sz="7000" b="1" i="0" u="none" strike="noStrike" kern="1200" cap="none" spc="0" normalizeH="0" baseline="0" noProof="0">
                <a:ln>
                  <a:noFill/>
                </a:ln>
                <a:solidFill>
                  <a:srgbClr val="292C73">
                    <a:alpha val="100000"/>
                  </a:srgbClr>
                </a:solidFill>
                <a:effectLst/>
                <a:uLnTx/>
                <a:uFillTx/>
                <a:latin typeface="Poppins-Bold" pitchFamily="34" charset="0"/>
                <a:cs typeface="Poppins-Bold" pitchFamily="34" charset="-120"/>
                <a:sym typeface="Calibri"/>
              </a:rPr>
              <a:t>Huge Teams involved</a:t>
            </a:r>
          </a:p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lang="en-GB" sz="7000" b="1" i="0" u="none" strike="noStrike" kern="1200" cap="none" spc="0" normalizeH="0" baseline="0" noProof="0">
              <a:ln>
                <a:noFill/>
              </a:ln>
              <a:solidFill>
                <a:srgbClr val="292C73">
                  <a:alpha val="100000"/>
                </a:srgbClr>
              </a:solidFill>
              <a:effectLst/>
              <a:uLnTx/>
              <a:uFillTx/>
              <a:latin typeface="Poppins-Bold" pitchFamily="34" charset="0"/>
              <a:cs typeface="Poppins-Bold" pitchFamily="34" charset="-12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lang="en-GB" sz="7000" b="1" i="0" u="none" strike="noStrike" kern="1200" cap="none" spc="0" normalizeH="0" baseline="0" noProof="0">
              <a:ln>
                <a:noFill/>
              </a:ln>
              <a:solidFill>
                <a:srgbClr val="292C73">
                  <a:alpha val="100000"/>
                </a:srgbClr>
              </a:solidFill>
              <a:effectLst/>
              <a:uLnTx/>
              <a:uFillTx/>
              <a:latin typeface="Poppins-Bold" pitchFamily="34" charset="0"/>
              <a:cs typeface="Poppins-Bold" pitchFamily="34" charset="-12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1A1818">
                    <a:alpha val="100000"/>
                  </a:srgbClr>
                </a:solidFill>
                <a:effectLst/>
                <a:uLnTx/>
                <a:uFillTx/>
                <a:latin typeface="Poppins-Light"/>
                <a:ea typeface="+mn-ea"/>
                <a:cs typeface="Poppins-Light"/>
                <a:sym typeface="Calibri"/>
              </a:rPr>
              <a:t>&gt;250 national and study team collaborators with thanks to all women and families included in these datasets which include &gt;165 million livebirths</a:t>
            </a:r>
          </a:p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srgbClr val="1A1818">
                  <a:alpha val="100000"/>
                </a:srgbClr>
              </a:solidFill>
              <a:effectLst/>
              <a:uLnTx/>
              <a:uFillTx/>
              <a:latin typeface="Poppins-Light"/>
              <a:ea typeface="+mn-ea"/>
              <a:cs typeface="Poppins-Light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srgbClr val="1A1818">
                  <a:alpha val="100000"/>
                </a:srgbClr>
              </a:solidFill>
              <a:effectLst/>
              <a:uLnTx/>
              <a:uFillTx/>
              <a:latin typeface="Poppins-Light"/>
              <a:ea typeface="+mn-ea"/>
              <a:cs typeface="Poppins-Light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A1818">
                    <a:alpha val="100000"/>
                  </a:srgbClr>
                </a:solidFill>
                <a:effectLst/>
                <a:uLnTx/>
                <a:uFillTx/>
                <a:latin typeface="Poppins-Light"/>
                <a:ea typeface="+mn-ea"/>
                <a:cs typeface="Poppins-Light"/>
                <a:sym typeface="Calibri"/>
              </a:rPr>
              <a:t>WHO and UNICEF preterm and LBW estimates groups, regional and country offices, members of the Expert Consultative Group</a:t>
            </a:r>
          </a:p>
          <a:p>
            <a:pPr marL="457200" marR="0" lvl="0" indent="-45720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A1818">
                  <a:alpha val="100000"/>
                </a:srgbClr>
              </a:solidFill>
              <a:effectLst/>
              <a:uLnTx/>
              <a:uFillTx/>
              <a:latin typeface="Poppins-Light"/>
              <a:ea typeface="+mn-ea"/>
              <a:cs typeface="Poppins-Light"/>
              <a:sym typeface="Calibri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A1818">
                  <a:alpha val="100000"/>
                </a:srgbClr>
              </a:solidFill>
              <a:effectLst/>
              <a:uLnTx/>
              <a:uFillTx/>
              <a:latin typeface="Poppins-Light"/>
              <a:ea typeface="+mn-ea"/>
              <a:cs typeface="Poppins-Light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1A1818">
                    <a:alpha val="100000"/>
                  </a:srgbClr>
                </a:solidFill>
                <a:effectLst/>
                <a:uLnTx/>
                <a:uFillTx/>
                <a:latin typeface="Poppins-Light"/>
                <a:ea typeface="+mn-ea"/>
                <a:cs typeface="Poppins-Light"/>
                <a:sym typeface="Calibri"/>
              </a:rPr>
              <a:t>LSHTM and JHU teams who facilitated these collaborations</a:t>
            </a:r>
          </a:p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srgbClr val="1A1818">
                  <a:alpha val="100000"/>
                </a:srgbClr>
              </a:solidFill>
              <a:effectLst/>
              <a:uLnTx/>
              <a:uFillTx/>
              <a:latin typeface="Poppins-Light"/>
              <a:ea typeface="+mn-ea"/>
              <a:cs typeface="Poppins-Light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1A1818">
                    <a:alpha val="100000"/>
                  </a:srgbClr>
                </a:solidFill>
                <a:effectLst/>
                <a:uLnTx/>
                <a:uFillTx/>
                <a:latin typeface="Poppins-Light"/>
                <a:ea typeface="+mn-ea"/>
                <a:cs typeface="Poppins-Light"/>
                <a:sym typeface="Calibri"/>
              </a:rPr>
              <a:t>CIFF for funding</a:t>
            </a:r>
          </a:p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A1818">
                  <a:alpha val="100000"/>
                </a:srgbClr>
              </a:solidFill>
              <a:effectLst/>
              <a:uLnTx/>
              <a:uFillTx/>
              <a:latin typeface="Poppins-Light"/>
              <a:ea typeface="+mn-ea"/>
              <a:cs typeface="Poppins-Light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srgbClr val="1A1818">
                  <a:alpha val="100000"/>
                </a:srgbClr>
              </a:solidFill>
              <a:effectLst/>
              <a:uLnTx/>
              <a:uFillTx/>
              <a:latin typeface="Poppins-Light"/>
              <a:ea typeface="+mn-ea"/>
              <a:cs typeface="Poppins-Light"/>
              <a:sym typeface="Calibri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1309720-C8AA-C2A7-1D81-D6762A9E9E68}"/>
              </a:ext>
            </a:extLst>
          </p:cNvPr>
          <p:cNvSpPr txBox="1"/>
          <p:nvPr/>
        </p:nvSpPr>
        <p:spPr>
          <a:xfrm>
            <a:off x="14744700" y="8210550"/>
            <a:ext cx="5013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1A1818">
                    <a:alpha val="100000"/>
                  </a:srgbClr>
                </a:solidFill>
                <a:effectLst/>
                <a:uLnTx/>
                <a:uFillTx/>
                <a:latin typeface="Poppins-Light"/>
                <a:ea typeface="+mn-ea"/>
                <a:cs typeface="Poppins-Light"/>
                <a:sym typeface="Calibri"/>
              </a:rPr>
              <a:t>Word cloud of co-authors´ names 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BC882BF0-CCE0-DDA5-3898-6CD0C42B6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067" y="12316388"/>
            <a:ext cx="3324204" cy="80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056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32730" y="3202"/>
            <a:ext cx="24380826" cy="13811184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-163511" y="12877017"/>
            <a:ext cx="25310968" cy="838090"/>
          </a:xfrm>
          <a:prstGeom prst="rect">
            <a:avLst/>
          </a:prstGeom>
          <a:solidFill>
            <a:srgbClr val="292C73">
              <a:alpha val="80000"/>
            </a:srgbClr>
          </a:solidFill>
          <a:ln/>
        </p:spPr>
      </p:sp>
      <p:sp>
        <p:nvSpPr>
          <p:cNvPr id="4" name="Shape 1"/>
          <p:cNvSpPr/>
          <p:nvPr/>
        </p:nvSpPr>
        <p:spPr>
          <a:xfrm>
            <a:off x="-1099" y="2921513"/>
            <a:ext cx="14655724" cy="634918"/>
          </a:xfrm>
          <a:prstGeom prst="rect">
            <a:avLst/>
          </a:prstGeom>
          <a:solidFill>
            <a:srgbClr val="75244D">
              <a:alpha val="100000"/>
            </a:srgbClr>
          </a:solidFill>
          <a:ln/>
        </p:spPr>
      </p:sp>
      <p:sp>
        <p:nvSpPr>
          <p:cNvPr id="5" name="Text 2"/>
          <p:cNvSpPr/>
          <p:nvPr/>
        </p:nvSpPr>
        <p:spPr>
          <a:xfrm>
            <a:off x="1309681" y="864380"/>
            <a:ext cx="16878212" cy="31999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914218">
              <a:lnSpc>
                <a:spcPts val="9998"/>
              </a:lnSpc>
            </a:pPr>
            <a:r>
              <a:rPr lang="en-US" sz="7998">
                <a:solidFill>
                  <a:srgbClr val="FFFFFF">
                    <a:alpha val="100000"/>
                  </a:srgbClr>
                </a:solidFill>
                <a:latin typeface="Poppins-Bold" pitchFamily="34" charset="0"/>
                <a:ea typeface="Poppins-Bold" pitchFamily="34" charset="-122"/>
                <a:cs typeface="Poppins-Bold" pitchFamily="34" charset="-120"/>
              </a:rPr>
              <a:t>SUSTAINABLE DEVELOPMENT GOALS AT HALF TIME…</a:t>
            </a:r>
            <a:endParaRPr lang="en-US" sz="7998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 3"/>
          <p:cNvSpPr/>
          <p:nvPr/>
        </p:nvSpPr>
        <p:spPr>
          <a:xfrm>
            <a:off x="1375440" y="4095529"/>
            <a:ext cx="14770022" cy="9650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914218">
              <a:lnSpc>
                <a:spcPts val="2000"/>
              </a:lnSpc>
              <a:spcAft>
                <a:spcPts val="2500"/>
              </a:spcAft>
            </a:pPr>
            <a:r>
              <a:rPr lang="en-US" sz="4800">
                <a:solidFill>
                  <a:srgbClr val="D2C4E0">
                    <a:alpha val="100000"/>
                  </a:srgbClr>
                </a:solidFill>
                <a:latin typeface="Poppins-Bold" pitchFamily="34" charset="0"/>
                <a:ea typeface="Poppins-Bold" pitchFamily="34" charset="-122"/>
                <a:cs typeface="Poppins-Bold" pitchFamily="34" charset="-120"/>
              </a:rPr>
              <a:t>&gt;8 million deaths of children per year</a:t>
            </a:r>
            <a:endParaRPr lang="en-US" sz="48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 4"/>
          <p:cNvSpPr/>
          <p:nvPr/>
        </p:nvSpPr>
        <p:spPr>
          <a:xfrm>
            <a:off x="1284281" y="9743985"/>
            <a:ext cx="5930868" cy="9650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914218">
              <a:lnSpc>
                <a:spcPts val="2000"/>
              </a:lnSpc>
              <a:spcAft>
                <a:spcPts val="2500"/>
              </a:spcAft>
            </a:pPr>
            <a:r>
              <a:rPr lang="en-US" sz="4000">
                <a:solidFill>
                  <a:srgbClr val="FFFFFF">
                    <a:alpha val="100000"/>
                  </a:srgbClr>
                </a:solidFill>
                <a:latin typeface="Poppins-Bold" pitchFamily="34" charset="0"/>
                <a:ea typeface="Poppins-Bold" pitchFamily="34" charset="-122"/>
                <a:cs typeface="Poppins-Bold" pitchFamily="34" charset="-120"/>
              </a:rPr>
              <a:t>1.9 Million Stillbirths</a:t>
            </a:r>
            <a:endParaRPr lang="en-US" sz="4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 5"/>
          <p:cNvSpPr/>
          <p:nvPr/>
        </p:nvSpPr>
        <p:spPr>
          <a:xfrm>
            <a:off x="8320172" y="9702431"/>
            <a:ext cx="7950158" cy="9650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914218">
              <a:lnSpc>
                <a:spcPts val="2000"/>
              </a:lnSpc>
              <a:spcAft>
                <a:spcPts val="2500"/>
              </a:spcAft>
            </a:pPr>
            <a:r>
              <a:rPr lang="en-US" sz="4000">
                <a:solidFill>
                  <a:srgbClr val="FFFFFF">
                    <a:alpha val="100000"/>
                  </a:srgbClr>
                </a:solidFill>
                <a:latin typeface="Poppins-Bold" pitchFamily="34" charset="0"/>
                <a:ea typeface="Poppins-Bold" pitchFamily="34" charset="-122"/>
                <a:cs typeface="Poppins-Bold" pitchFamily="34" charset="-120"/>
              </a:rPr>
              <a:t>2.3 Million Neonatal Deaths </a:t>
            </a:r>
            <a:endParaRPr lang="en-US" sz="4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Text 6"/>
          <p:cNvSpPr/>
          <p:nvPr/>
        </p:nvSpPr>
        <p:spPr>
          <a:xfrm>
            <a:off x="16067006" y="9661792"/>
            <a:ext cx="7988258" cy="1536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914218">
              <a:lnSpc>
                <a:spcPts val="2000"/>
              </a:lnSpc>
              <a:spcAft>
                <a:spcPts val="2500"/>
              </a:spcAft>
            </a:pPr>
            <a:r>
              <a:rPr lang="en-US" sz="4000">
                <a:solidFill>
                  <a:srgbClr val="FFFFFF">
                    <a:alpha val="100000"/>
                  </a:srgbClr>
                </a:solidFill>
                <a:latin typeface="Poppins-Bold" pitchFamily="34" charset="0"/>
                <a:ea typeface="Poppins-Bold" pitchFamily="34" charset="-122"/>
                <a:cs typeface="Poppins-Bold" pitchFamily="34" charset="-120"/>
              </a:rPr>
              <a:t>4.0 Million Child Deaths </a:t>
            </a:r>
            <a:endParaRPr lang="en-US" sz="4000">
              <a:solidFill>
                <a:prstClr val="black"/>
              </a:solidFill>
              <a:latin typeface="Calibri" panose="020F0502020204030204"/>
            </a:endParaRPr>
          </a:p>
          <a:p>
            <a:pPr algn="ctr" defTabSz="914218">
              <a:lnSpc>
                <a:spcPts val="2000"/>
              </a:lnSpc>
              <a:spcAft>
                <a:spcPts val="2500"/>
              </a:spcAft>
            </a:pPr>
            <a:r>
              <a:rPr lang="en-US" sz="4000">
                <a:solidFill>
                  <a:srgbClr val="FFFFFF">
                    <a:alpha val="100000"/>
                  </a:srgbClr>
                </a:solidFill>
                <a:latin typeface="Poppins-Bold" pitchFamily="34" charset="0"/>
                <a:ea typeface="Poppins-Bold" pitchFamily="34" charset="-122"/>
                <a:cs typeface="Poppins-Bold" pitchFamily="34" charset="-120"/>
              </a:rPr>
              <a:t>(1 month – 20 years) </a:t>
            </a:r>
            <a:endParaRPr lang="en-US" sz="4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Shape 7"/>
          <p:cNvSpPr/>
          <p:nvPr/>
        </p:nvSpPr>
        <p:spPr>
          <a:xfrm>
            <a:off x="1411282" y="11247474"/>
            <a:ext cx="13500030" cy="2566912"/>
          </a:xfrm>
          <a:prstGeom prst="rect">
            <a:avLst/>
          </a:prstGeom>
          <a:solidFill>
            <a:srgbClr val="292C73">
              <a:alpha val="100000"/>
            </a:srgbClr>
          </a:solidFill>
          <a:ln/>
        </p:spPr>
      </p:sp>
      <p:sp>
        <p:nvSpPr>
          <p:cNvPr id="12" name="Shape 8"/>
          <p:cNvSpPr/>
          <p:nvPr/>
        </p:nvSpPr>
        <p:spPr>
          <a:xfrm>
            <a:off x="16067006" y="11268022"/>
            <a:ext cx="7873958" cy="2546364"/>
          </a:xfrm>
          <a:prstGeom prst="rect">
            <a:avLst/>
          </a:prstGeom>
          <a:solidFill>
            <a:srgbClr val="292C73">
              <a:alpha val="100000"/>
            </a:srgbClr>
          </a:solidFill>
          <a:ln/>
        </p:spPr>
      </p:sp>
      <p:sp>
        <p:nvSpPr>
          <p:cNvPr id="13" name="Text 9"/>
          <p:cNvSpPr/>
          <p:nvPr/>
        </p:nvSpPr>
        <p:spPr>
          <a:xfrm>
            <a:off x="2443152" y="11526838"/>
            <a:ext cx="11436290" cy="16063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914218">
              <a:lnSpc>
                <a:spcPts val="5000"/>
              </a:lnSpc>
              <a:spcAft>
                <a:spcPts val="1000"/>
              </a:spcAft>
            </a:pPr>
            <a:r>
              <a:rPr lang="en-US" sz="3500">
                <a:solidFill>
                  <a:srgbClr val="FFFFFF">
                    <a:alpha val="100000"/>
                  </a:srgbClr>
                </a:solidFill>
                <a:latin typeface="Poppins-Bold" pitchFamily="34" charset="0"/>
                <a:ea typeface="Poppins-Bold" pitchFamily="34" charset="-122"/>
                <a:cs typeface="Poppins-Bold" pitchFamily="34" charset="-120"/>
              </a:rPr>
              <a:t>&gt; 50% related to birth</a:t>
            </a:r>
            <a:endParaRPr lang="en-US" sz="3500">
              <a:solidFill>
                <a:prstClr val="black"/>
              </a:solidFill>
              <a:latin typeface="Calibri" panose="020F0502020204030204"/>
            </a:endParaRPr>
          </a:p>
          <a:p>
            <a:pPr algn="ctr" defTabSz="914218">
              <a:lnSpc>
                <a:spcPts val="5000"/>
              </a:lnSpc>
              <a:spcAft>
                <a:spcPts val="1000"/>
              </a:spcAft>
            </a:pPr>
            <a:r>
              <a:rPr lang="en-US" sz="3500">
                <a:solidFill>
                  <a:srgbClr val="FFFFFF">
                    <a:alpha val="100000"/>
                  </a:srgbClr>
                </a:solidFill>
                <a:latin typeface="Poppins-Bold" pitchFamily="34" charset="0"/>
                <a:ea typeface="Poppins-Bold" pitchFamily="34" charset="-122"/>
                <a:cs typeface="Poppins-Bold" pitchFamily="34" charset="-120"/>
              </a:rPr>
              <a:t>Majority are LBW and/or preterm</a:t>
            </a:r>
            <a:endParaRPr lang="en-US" sz="35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 10"/>
          <p:cNvSpPr/>
          <p:nvPr/>
        </p:nvSpPr>
        <p:spPr>
          <a:xfrm>
            <a:off x="16676601" y="11496592"/>
            <a:ext cx="6984964" cy="17523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914218">
              <a:lnSpc>
                <a:spcPts val="4000"/>
              </a:lnSpc>
              <a:spcAft>
                <a:spcPts val="1000"/>
              </a:spcAft>
            </a:pPr>
            <a:r>
              <a:rPr lang="en-US" sz="3000">
                <a:solidFill>
                  <a:srgbClr val="FFFFFF">
                    <a:alpha val="100000"/>
                  </a:srgbClr>
                </a:solidFill>
                <a:latin typeface="Poppins-Bold" pitchFamily="34" charset="0"/>
                <a:ea typeface="Poppins-Bold" pitchFamily="34" charset="-122"/>
                <a:cs typeface="Poppins-Bold" pitchFamily="34" charset="-120"/>
              </a:rPr>
              <a:t>STUNTING and LIFECOURSE effects are a driver of child mortality, thriving,  human capital</a:t>
            </a:r>
            <a:endParaRPr lang="en-US" sz="30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3873" y="10375443"/>
            <a:ext cx="50800" cy="591106"/>
          </a:xfrm>
          <a:prstGeom prst="rect">
            <a:avLst/>
          </a:prstGeom>
        </p:spPr>
      </p:pic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3668" y="10845282"/>
            <a:ext cx="292098" cy="241268"/>
          </a:xfrm>
          <a:prstGeom prst="rect">
            <a:avLst/>
          </a:prstGeom>
        </p:spPr>
      </p:pic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57681" y="10375443"/>
            <a:ext cx="50800" cy="591106"/>
          </a:xfrm>
          <a:prstGeom prst="rect">
            <a:avLst/>
          </a:prstGeom>
        </p:spPr>
      </p:pic>
      <p:pic>
        <p:nvPicPr>
          <p:cNvPr id="18" name="Image 5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47478" y="10845282"/>
            <a:ext cx="292098" cy="241268"/>
          </a:xfrm>
          <a:prstGeom prst="rect">
            <a:avLst/>
          </a:prstGeom>
        </p:spPr>
      </p:pic>
      <p:pic>
        <p:nvPicPr>
          <p:cNvPr id="19" name="Image 6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14894" y="5016740"/>
            <a:ext cx="3479782" cy="411426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0" name="Image 7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40934" y="5042136"/>
            <a:ext cx="3505182" cy="408886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1" name="Image 8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4274" y="5016740"/>
            <a:ext cx="3505182" cy="4114264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" y="892"/>
            <a:ext cx="939266" cy="14196752"/>
          </a:xfrm>
          <a:prstGeom prst="rect">
            <a:avLst/>
          </a:prstGeom>
        </p:spPr>
      </p:pic>
      <p:sp>
        <p:nvSpPr>
          <p:cNvPr id="7" name="Shape 3"/>
          <p:cNvSpPr/>
          <p:nvPr/>
        </p:nvSpPr>
        <p:spPr>
          <a:xfrm>
            <a:off x="1588" y="12884283"/>
            <a:ext cx="24383874" cy="838090"/>
          </a:xfrm>
          <a:prstGeom prst="rect">
            <a:avLst/>
          </a:prstGeom>
          <a:solidFill>
            <a:srgbClr val="292C73">
              <a:alpha val="80000"/>
            </a:srgbClr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BA53934-54D4-4BE2-9259-49B185CB04D7}"/>
              </a:ext>
            </a:extLst>
          </p:cNvPr>
          <p:cNvSpPr txBox="1">
            <a:spLocks/>
          </p:cNvSpPr>
          <p:nvPr/>
        </p:nvSpPr>
        <p:spPr>
          <a:xfrm>
            <a:off x="2362495" y="2499408"/>
            <a:ext cx="20146618" cy="10110941"/>
          </a:xfrm>
          <a:prstGeom prst="rect">
            <a:avLst/>
          </a:prstGeom>
        </p:spPr>
        <p:txBody>
          <a:bodyPr vert="horz" lIns="0" tIns="91440" rIns="0" bIns="91440" numCol="3" rtlCol="0" anchor="t">
            <a:noAutofit/>
          </a:bodyPr>
          <a:lstStyle>
            <a:lvl1pPr marL="731520" indent="-512064" algn="l" rtl="0" eaLnBrk="1" latinLnBrk="0" hangingPunct="1">
              <a:spcBef>
                <a:spcPts val="600"/>
              </a:spcBef>
              <a:buClr>
                <a:schemeClr val="accent3">
                  <a:lumMod val="75000"/>
                </a:schemeClr>
              </a:buClr>
              <a:buFont typeface="Georgia"/>
              <a:buChar char="•"/>
              <a:defRPr kumimoji="0" sz="5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16736" indent="-493776" algn="l" rtl="0" eaLnBrk="1" latinLnBrk="0" hangingPunct="1">
              <a:spcBef>
                <a:spcPts val="600"/>
              </a:spcBef>
              <a:buClr>
                <a:schemeClr val="accent2">
                  <a:lumMod val="75000"/>
                </a:schemeClr>
              </a:buClr>
              <a:buFont typeface="Georgia"/>
              <a:buChar char="▫"/>
              <a:defRPr kumimoji="0" sz="5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847088" indent="-438912" algn="l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anose="05020102010507070707" pitchFamily="18" charset="2"/>
              <a:buChar char=""/>
              <a:defRPr kumimoji="0" sz="4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359152" indent="-402336" algn="l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anose="05020102010507070707" pitchFamily="18" charset="2"/>
              <a:buChar char=""/>
              <a:defRPr kumimoji="0" sz="4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779776" indent="-365760" algn="l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anose="05020102010507070707" pitchFamily="18" charset="2"/>
              <a:buChar char=""/>
              <a:defRPr kumimoji="0" sz="4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218688" indent="-365760" algn="l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anose="05020102010507070707" pitchFamily="18" charset="2"/>
              <a:buChar char=""/>
              <a:defRPr kumimoji="0" sz="3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657600" indent="-365760" algn="l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anose="05020102010507070707" pitchFamily="18" charset="2"/>
              <a:buChar char="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4059936" indent="-365760" algn="l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anose="05020102010507070707" pitchFamily="18" charset="2"/>
              <a:buChar char=""/>
              <a:defRPr kumimoji="0" sz="3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480560" indent="-365760" algn="l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anose="05020102010507070707" pitchFamily="18" charset="2"/>
              <a:buChar char=""/>
              <a:defRPr kumimoji="0" sz="2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9456" indent="0">
              <a:buNone/>
            </a:pPr>
            <a:endParaRPr lang="en-US" sz="4400" dirty="0">
              <a:cs typeface="Calibri"/>
            </a:endParaRPr>
          </a:p>
          <a:p>
            <a:pPr marL="219456" indent="0">
              <a:buNone/>
            </a:pPr>
            <a:endParaRPr lang="en-US" sz="4400" dirty="0">
              <a:cs typeface="Calibri"/>
            </a:endParaRPr>
          </a:p>
          <a:p>
            <a:endParaRPr lang="en-US" sz="4400" dirty="0">
              <a:cs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627220-6B57-9D79-5BC3-6A1E0A063840}"/>
              </a:ext>
            </a:extLst>
          </p:cNvPr>
          <p:cNvSpPr/>
          <p:nvPr/>
        </p:nvSpPr>
        <p:spPr>
          <a:xfrm>
            <a:off x="1458097" y="3173740"/>
            <a:ext cx="16063784" cy="910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Shape 0">
            <a:extLst>
              <a:ext uri="{FF2B5EF4-FFF2-40B4-BE49-F238E27FC236}">
                <a16:creationId xmlns:a16="http://schemas.microsoft.com/office/drawing/2014/main" id="{21537A71-B205-EA06-B080-D0887D8102B2}"/>
              </a:ext>
            </a:extLst>
          </p:cNvPr>
          <p:cNvSpPr/>
          <p:nvPr/>
        </p:nvSpPr>
        <p:spPr>
          <a:xfrm>
            <a:off x="2362494" y="357782"/>
            <a:ext cx="18372143" cy="682003"/>
          </a:xfrm>
          <a:prstGeom prst="rect">
            <a:avLst/>
          </a:prstGeom>
          <a:solidFill>
            <a:srgbClr val="D2C4E0">
              <a:alpha val="100000"/>
            </a:srgbClr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94E189CA-71DA-754B-4DCC-523EBF4B7118}"/>
              </a:ext>
            </a:extLst>
          </p:cNvPr>
          <p:cNvSpPr/>
          <p:nvPr/>
        </p:nvSpPr>
        <p:spPr>
          <a:xfrm>
            <a:off x="2744774" y="-278312"/>
            <a:ext cx="19612866" cy="11883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914218">
              <a:lnSpc>
                <a:spcPts val="9898"/>
              </a:lnSpc>
            </a:pPr>
            <a:r>
              <a:rPr lang="en-US" sz="6000" dirty="0">
                <a:solidFill>
                  <a:srgbClr val="292C73">
                    <a:alpha val="100000"/>
                  </a:srgbClr>
                </a:solidFill>
                <a:latin typeface="Poppins-Bold" pitchFamily="34" charset="0"/>
                <a:cs typeface="Poppins-Bold" pitchFamily="34" charset="-120"/>
              </a:rPr>
              <a:t>Data Gaps and Multiple Data Sources: LBW</a:t>
            </a:r>
            <a:endParaRPr lang="en-US" sz="60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37F0E26-98E2-9EA9-493C-4876887E42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8772" y="1039785"/>
            <a:ext cx="21374063" cy="11844498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6DA345D-6B77-07E7-2EF8-85B3624869F9}"/>
              </a:ext>
            </a:extLst>
          </p:cNvPr>
          <p:cNvCxnSpPr>
            <a:cxnSpLocks/>
          </p:cNvCxnSpPr>
          <p:nvPr/>
        </p:nvCxnSpPr>
        <p:spPr>
          <a:xfrm flipV="1">
            <a:off x="10379098" y="5654842"/>
            <a:ext cx="2831576" cy="430546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B8125C5-CC1B-EA52-255E-7B0B8E57882B}"/>
              </a:ext>
            </a:extLst>
          </p:cNvPr>
          <p:cNvSpPr txBox="1"/>
          <p:nvPr/>
        </p:nvSpPr>
        <p:spPr>
          <a:xfrm>
            <a:off x="8776557" y="9844003"/>
            <a:ext cx="4434117" cy="70788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4000" dirty="0"/>
              <a:t>No data available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BFD0012-E891-2812-C221-AC8AE61A8481}"/>
              </a:ext>
            </a:extLst>
          </p:cNvPr>
          <p:cNvCxnSpPr>
            <a:cxnSpLocks/>
          </p:cNvCxnSpPr>
          <p:nvPr/>
        </p:nvCxnSpPr>
        <p:spPr>
          <a:xfrm flipH="1" flipV="1">
            <a:off x="14118845" y="6858000"/>
            <a:ext cx="2440020" cy="267346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9949719-7B27-5334-9710-C7589F9314B9}"/>
              </a:ext>
            </a:extLst>
          </p:cNvPr>
          <p:cNvSpPr txBox="1"/>
          <p:nvPr/>
        </p:nvSpPr>
        <p:spPr>
          <a:xfrm>
            <a:off x="14048979" y="9451458"/>
            <a:ext cx="4434117" cy="70788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4000" dirty="0"/>
              <a:t>Survey data only</a:t>
            </a:r>
          </a:p>
        </p:txBody>
      </p:sp>
    </p:spTree>
    <p:extLst>
      <p:ext uri="{BB962C8B-B14F-4D97-AF65-F5344CB8AC3E}">
        <p14:creationId xmlns:p14="http://schemas.microsoft.com/office/powerpoint/2010/main" val="2729451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E7794F-9DA7-A164-6D81-668FEC6AA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89" y="2901628"/>
            <a:ext cx="10534924" cy="10108792"/>
          </a:xfrm>
          <a:prstGeom prst="rect">
            <a:avLst/>
          </a:prstGeom>
        </p:spPr>
      </p:pic>
      <p:sp>
        <p:nvSpPr>
          <p:cNvPr id="4" name="Shape 0"/>
          <p:cNvSpPr/>
          <p:nvPr/>
        </p:nvSpPr>
        <p:spPr>
          <a:xfrm>
            <a:off x="2207280" y="1702259"/>
            <a:ext cx="9829750" cy="634918"/>
          </a:xfrm>
          <a:prstGeom prst="rect">
            <a:avLst/>
          </a:prstGeom>
          <a:solidFill>
            <a:srgbClr val="D2C4E0">
              <a:alpha val="100000"/>
            </a:srgbClr>
          </a:solidFill>
          <a:ln/>
        </p:spPr>
      </p:sp>
      <p:sp>
        <p:nvSpPr>
          <p:cNvPr id="5" name="Text 1"/>
          <p:cNvSpPr/>
          <p:nvPr/>
        </p:nvSpPr>
        <p:spPr>
          <a:xfrm>
            <a:off x="2744776" y="1105651"/>
            <a:ext cx="19278626" cy="17015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914218">
              <a:lnSpc>
                <a:spcPts val="9898"/>
              </a:lnSpc>
            </a:pPr>
            <a:r>
              <a:rPr lang="en-US" sz="6998">
                <a:solidFill>
                  <a:srgbClr val="292C73">
                    <a:alpha val="100000"/>
                  </a:srgbClr>
                </a:solidFill>
                <a:latin typeface="Poppins-Bold" pitchFamily="34" charset="0"/>
                <a:ea typeface="Poppins-Bold" pitchFamily="34" charset="-122"/>
                <a:cs typeface="Poppins-Bold" pitchFamily="34" charset="-120"/>
              </a:rPr>
              <a:t>WHERE WE ARE: Low birthweight </a:t>
            </a:r>
            <a:endParaRPr lang="en-US" sz="6998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Shape 3"/>
          <p:cNvSpPr/>
          <p:nvPr/>
        </p:nvSpPr>
        <p:spPr>
          <a:xfrm>
            <a:off x="1587" y="12877017"/>
            <a:ext cx="24384000" cy="838090"/>
          </a:xfrm>
          <a:prstGeom prst="rect">
            <a:avLst/>
          </a:prstGeom>
          <a:solidFill>
            <a:srgbClr val="292C73">
              <a:alpha val="80000"/>
            </a:srgbClr>
          </a:solidFill>
          <a:ln/>
        </p:spPr>
      </p:sp>
      <p:sp>
        <p:nvSpPr>
          <p:cNvPr id="14" name="Text 10"/>
          <p:cNvSpPr/>
          <p:nvPr/>
        </p:nvSpPr>
        <p:spPr>
          <a:xfrm>
            <a:off x="2935273" y="5080232"/>
            <a:ext cx="11353740" cy="58920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914218">
              <a:lnSpc>
                <a:spcPts val="3500"/>
              </a:lnSpc>
            </a:pPr>
            <a:endParaRPr lang="en-US" sz="30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0356" y="872715"/>
            <a:ext cx="855262" cy="855154"/>
          </a:xfrm>
          <a:prstGeom prst="rect">
            <a:avLst/>
          </a:prstGeom>
        </p:spPr>
      </p:pic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5231" y="2294037"/>
            <a:ext cx="848712" cy="848606"/>
          </a:xfrm>
          <a:prstGeom prst="rect">
            <a:avLst/>
          </a:prstGeom>
        </p:spPr>
      </p:pic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6208" y="6499408"/>
            <a:ext cx="915022" cy="914900"/>
          </a:xfrm>
          <a:prstGeom prst="rect">
            <a:avLst/>
          </a:prstGeom>
        </p:spPr>
      </p:pic>
      <p:sp>
        <p:nvSpPr>
          <p:cNvPr id="18" name="Shape 11"/>
          <p:cNvSpPr/>
          <p:nvPr/>
        </p:nvSpPr>
        <p:spPr>
          <a:xfrm>
            <a:off x="-41706" y="0"/>
            <a:ext cx="2248986" cy="2337176"/>
          </a:xfrm>
          <a:prstGeom prst="rect">
            <a:avLst/>
          </a:prstGeom>
          <a:solidFill>
            <a:srgbClr val="42847E"/>
          </a:solidFill>
          <a:ln/>
          <a:effectLst>
            <a:outerShdw blurRad="254000" dist="179605" dir="8100000" algn="bl" rotWithShape="0">
              <a:srgbClr val="000000">
                <a:alpha val="54000"/>
              </a:srgbClr>
            </a:outerShdw>
          </a:effectLst>
        </p:spPr>
      </p:sp>
      <p:pic>
        <p:nvPicPr>
          <p:cNvPr id="19" name="Image 5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712" y="331418"/>
            <a:ext cx="1623998" cy="1623808"/>
          </a:xfrm>
          <a:prstGeom prst="rect">
            <a:avLst/>
          </a:prstGeom>
        </p:spPr>
      </p:pic>
      <p:pic>
        <p:nvPicPr>
          <p:cNvPr id="20" name="Image 6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5294" y="607967"/>
            <a:ext cx="646350" cy="64627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12F604E-BFEC-0B3A-4A00-6CB577099890}"/>
              </a:ext>
            </a:extLst>
          </p:cNvPr>
          <p:cNvSpPr txBox="1"/>
          <p:nvPr/>
        </p:nvSpPr>
        <p:spPr>
          <a:xfrm>
            <a:off x="11024750" y="3207261"/>
            <a:ext cx="13080010" cy="10247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218"/>
            <a:r>
              <a:rPr lang="en-US" sz="5998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(2000-2020)</a:t>
            </a:r>
          </a:p>
          <a:p>
            <a:pPr marL="857078" indent="-857078" defTabSz="914218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113 countries (58%) routine national data</a:t>
            </a:r>
          </a:p>
          <a:p>
            <a:pPr marL="857078" indent="-857078" defTabSz="914218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 countries survey data</a:t>
            </a:r>
          </a:p>
          <a:p>
            <a:pPr marL="857078" indent="-857078" defTabSz="914218">
              <a:buFont typeface="Arial" panose="020B0604020202020204" pitchFamily="34" charset="0"/>
              <a:buChar char="•"/>
            </a:pPr>
            <a:endParaRPr lang="en-GB" sz="4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218"/>
            <a:r>
              <a:rPr lang="en-GB" sz="5998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Estimates</a:t>
            </a:r>
          </a:p>
          <a:p>
            <a:pPr marL="685662" indent="-685662" defTabSz="914218">
              <a:buFont typeface="Arial" panose="020B0604020202020204" pitchFamily="34" charset="0"/>
              <a:buChar char="•"/>
            </a:pPr>
            <a:r>
              <a:rPr lang="en-GB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Numbers: 19.8M were born LBW in 2020 (14.7%)</a:t>
            </a:r>
          </a:p>
          <a:p>
            <a:pPr marL="685662" indent="-685662" defTabSz="914218">
              <a:buFont typeface="Arial" panose="020B0604020202020204" pitchFamily="34" charset="0"/>
              <a:buChar char="•"/>
            </a:pPr>
            <a:r>
              <a:rPr lang="en-GB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Variation: National LBW birth rates vary from under 5% to &gt;20%</a:t>
            </a:r>
          </a:p>
          <a:p>
            <a:pPr marL="685662" indent="-685662" defTabSz="914218">
              <a:buFont typeface="Arial" panose="020B0604020202020204" pitchFamily="34" charset="0"/>
              <a:buChar char="•"/>
            </a:pPr>
            <a:r>
              <a:rPr lang="en-GB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Trends: No change in global LBW birth </a:t>
            </a:r>
            <a:r>
              <a:rPr lang="en-GB" sz="4800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rate</a:t>
            </a:r>
            <a:r>
              <a:rPr lang="en-GB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last </a:t>
            </a:r>
            <a:r>
              <a:rPr lang="en-GB" sz="4800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en-GB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decades</a:t>
            </a:r>
          </a:p>
          <a:p>
            <a:pPr defTabSz="914218"/>
            <a:endParaRPr lang="en-GB" sz="4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078" indent="-857078" defTabSz="914218">
              <a:buFont typeface="Arial" panose="020B0604020202020204" pitchFamily="34" charset="0"/>
              <a:buChar char="•"/>
            </a:pPr>
            <a:endParaRPr lang="en-GB" sz="5998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7B02B1-2D29-605A-32E3-55CB1CFC329F}"/>
              </a:ext>
            </a:extLst>
          </p:cNvPr>
          <p:cNvSpPr txBox="1"/>
          <p:nvPr/>
        </p:nvSpPr>
        <p:spPr>
          <a:xfrm>
            <a:off x="165570" y="13078262"/>
            <a:ext cx="82592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/>
            <a:r>
              <a:rPr lang="en-GB" sz="20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References: Lancet SVN, 2023 - </a:t>
            </a:r>
            <a:r>
              <a:rPr lang="en-GB" sz="200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Ashorn</a:t>
            </a:r>
            <a:r>
              <a:rPr lang="en-GB" sz="20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al; UNICEF WHO estimates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E7794F-9DA7-A164-6D81-668FEC6AA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89" y="2901628"/>
            <a:ext cx="10534924" cy="10108792"/>
          </a:xfrm>
          <a:prstGeom prst="rect">
            <a:avLst/>
          </a:prstGeom>
        </p:spPr>
      </p:pic>
      <p:sp>
        <p:nvSpPr>
          <p:cNvPr id="4" name="Shape 0"/>
          <p:cNvSpPr/>
          <p:nvPr/>
        </p:nvSpPr>
        <p:spPr>
          <a:xfrm>
            <a:off x="2207280" y="1702259"/>
            <a:ext cx="9829750" cy="634918"/>
          </a:xfrm>
          <a:prstGeom prst="rect">
            <a:avLst/>
          </a:prstGeom>
          <a:solidFill>
            <a:srgbClr val="D2C4E0">
              <a:alpha val="100000"/>
            </a:srgbClr>
          </a:solidFill>
          <a:ln/>
        </p:spPr>
      </p:sp>
      <p:sp>
        <p:nvSpPr>
          <p:cNvPr id="5" name="Text 1"/>
          <p:cNvSpPr/>
          <p:nvPr/>
        </p:nvSpPr>
        <p:spPr>
          <a:xfrm>
            <a:off x="2744776" y="1105651"/>
            <a:ext cx="19278626" cy="17015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914218">
              <a:lnSpc>
                <a:spcPts val="9898"/>
              </a:lnSpc>
            </a:pPr>
            <a:r>
              <a:rPr lang="en-US" sz="6998">
                <a:solidFill>
                  <a:srgbClr val="292C73">
                    <a:alpha val="100000"/>
                  </a:srgbClr>
                </a:solidFill>
                <a:latin typeface="Poppins-Bold" pitchFamily="34" charset="0"/>
                <a:ea typeface="Poppins-Bold" pitchFamily="34" charset="-122"/>
                <a:cs typeface="Poppins-Bold" pitchFamily="34" charset="-120"/>
              </a:rPr>
              <a:t>WHERE WE ARE: Low birthweight </a:t>
            </a:r>
            <a:endParaRPr lang="en-US" sz="6998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Shape 3"/>
          <p:cNvSpPr/>
          <p:nvPr/>
        </p:nvSpPr>
        <p:spPr>
          <a:xfrm>
            <a:off x="1587" y="12877017"/>
            <a:ext cx="24384000" cy="838090"/>
          </a:xfrm>
          <a:prstGeom prst="rect">
            <a:avLst/>
          </a:prstGeom>
          <a:solidFill>
            <a:srgbClr val="292C73">
              <a:alpha val="80000"/>
            </a:srgbClr>
          </a:solidFill>
          <a:ln/>
        </p:spPr>
      </p:sp>
      <p:sp>
        <p:nvSpPr>
          <p:cNvPr id="14" name="Text 10"/>
          <p:cNvSpPr/>
          <p:nvPr/>
        </p:nvSpPr>
        <p:spPr>
          <a:xfrm>
            <a:off x="2935273" y="5080232"/>
            <a:ext cx="11353740" cy="58920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914218">
              <a:lnSpc>
                <a:spcPts val="3500"/>
              </a:lnSpc>
            </a:pPr>
            <a:endParaRPr lang="en-US" sz="30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0356" y="872715"/>
            <a:ext cx="855262" cy="855154"/>
          </a:xfrm>
          <a:prstGeom prst="rect">
            <a:avLst/>
          </a:prstGeom>
        </p:spPr>
      </p:pic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5231" y="2294037"/>
            <a:ext cx="848712" cy="848606"/>
          </a:xfrm>
          <a:prstGeom prst="rect">
            <a:avLst/>
          </a:prstGeom>
        </p:spPr>
      </p:pic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6208" y="6499408"/>
            <a:ext cx="915022" cy="914900"/>
          </a:xfrm>
          <a:prstGeom prst="rect">
            <a:avLst/>
          </a:prstGeom>
        </p:spPr>
      </p:pic>
      <p:sp>
        <p:nvSpPr>
          <p:cNvPr id="18" name="Shape 11"/>
          <p:cNvSpPr/>
          <p:nvPr/>
        </p:nvSpPr>
        <p:spPr>
          <a:xfrm>
            <a:off x="-41706" y="0"/>
            <a:ext cx="2248986" cy="2337176"/>
          </a:xfrm>
          <a:prstGeom prst="rect">
            <a:avLst/>
          </a:prstGeom>
          <a:solidFill>
            <a:srgbClr val="42847E"/>
          </a:solidFill>
          <a:ln/>
          <a:effectLst>
            <a:outerShdw blurRad="254000" dist="179605" dir="8100000" algn="bl" rotWithShape="0">
              <a:srgbClr val="000000">
                <a:alpha val="54000"/>
              </a:srgbClr>
            </a:outerShdw>
          </a:effectLst>
        </p:spPr>
      </p:sp>
      <p:pic>
        <p:nvPicPr>
          <p:cNvPr id="19" name="Image 5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712" y="331418"/>
            <a:ext cx="1623998" cy="1623808"/>
          </a:xfrm>
          <a:prstGeom prst="rect">
            <a:avLst/>
          </a:prstGeom>
        </p:spPr>
      </p:pic>
      <p:pic>
        <p:nvPicPr>
          <p:cNvPr id="20" name="Image 6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5294" y="607967"/>
            <a:ext cx="646350" cy="6462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7B02B1-2D29-605A-32E3-55CB1CFC329F}"/>
              </a:ext>
            </a:extLst>
          </p:cNvPr>
          <p:cNvSpPr txBox="1"/>
          <p:nvPr/>
        </p:nvSpPr>
        <p:spPr>
          <a:xfrm>
            <a:off x="165570" y="13078262"/>
            <a:ext cx="82592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/>
            <a:r>
              <a:rPr lang="en-GB" sz="20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References: Lancet SVN, 2023 - </a:t>
            </a:r>
            <a:r>
              <a:rPr lang="en-GB" sz="200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Ashorn</a:t>
            </a:r>
            <a:r>
              <a:rPr lang="en-GB" sz="20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al; UNICEF WHO estimates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AA9F60-556A-0FF6-6F35-1A5916BC1624}"/>
              </a:ext>
            </a:extLst>
          </p:cNvPr>
          <p:cNvSpPr txBox="1"/>
          <p:nvPr/>
        </p:nvSpPr>
        <p:spPr>
          <a:xfrm>
            <a:off x="11603893" y="2995015"/>
            <a:ext cx="13080010" cy="10986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218"/>
            <a:r>
              <a:rPr lang="en-US" sz="5998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Sub-Saharan Africa</a:t>
            </a:r>
            <a:endParaRPr lang="en-US" sz="8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078" indent="-857078" defTabSz="914218"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2000: 15.7% (4.23 million)</a:t>
            </a:r>
          </a:p>
          <a:p>
            <a:pPr marL="857078" indent="-857078" defTabSz="914218">
              <a:buFont typeface="Arial" panose="020B0604020202020204" pitchFamily="34" charset="0"/>
              <a:buChar char="•"/>
            </a:pP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2010: 14.7% (4.90 million)</a:t>
            </a:r>
          </a:p>
          <a:p>
            <a:pPr marL="857078" indent="-857078" defTabSz="914218">
              <a:buFont typeface="Arial" panose="020B0604020202020204" pitchFamily="34" charset="0"/>
              <a:buChar char="•"/>
            </a:pP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2020: 13.9% (5.38 million)</a:t>
            </a:r>
          </a:p>
          <a:p>
            <a:pPr defTabSz="914218"/>
            <a:endParaRPr lang="en-US" sz="5998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218"/>
            <a:r>
              <a:rPr lang="en-US" sz="5998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Kenya</a:t>
            </a:r>
          </a:p>
          <a:p>
            <a:pPr marL="857078" indent="-857078" defTabSz="914218"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2000: 11.7% (144,343)</a:t>
            </a:r>
          </a:p>
          <a:p>
            <a:pPr marL="857078" indent="-857078" defTabSz="914218"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2010: 10.9% (159,913)</a:t>
            </a:r>
          </a:p>
          <a:p>
            <a:pPr marL="857078" indent="-857078" defTabSz="914218"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2015: 10.6% (153,403)</a:t>
            </a:r>
          </a:p>
          <a:p>
            <a:pPr marL="857078" indent="-857078" defTabSz="914218"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2020: 10.0% (145,174)</a:t>
            </a:r>
          </a:p>
          <a:p>
            <a:pPr defTabSz="914218"/>
            <a:endParaRPr lang="en-US" sz="4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078" indent="-857078" defTabSz="914218">
              <a:buFont typeface="Arial" panose="020B0604020202020204" pitchFamily="34" charset="0"/>
              <a:buChar char="•"/>
            </a:pPr>
            <a:endParaRPr lang="en-GB" sz="5998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044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" y="892"/>
            <a:ext cx="876186" cy="14196752"/>
          </a:xfrm>
          <a:prstGeom prst="rect">
            <a:avLst/>
          </a:prstGeom>
        </p:spPr>
      </p:pic>
      <p:sp>
        <p:nvSpPr>
          <p:cNvPr id="4" name="Shape 0"/>
          <p:cNvSpPr/>
          <p:nvPr/>
        </p:nvSpPr>
        <p:spPr>
          <a:xfrm>
            <a:off x="2376479" y="1740567"/>
            <a:ext cx="15810368" cy="634918"/>
          </a:xfrm>
          <a:prstGeom prst="rect">
            <a:avLst/>
          </a:prstGeom>
          <a:solidFill>
            <a:srgbClr val="D2C4E0">
              <a:alpha val="100000"/>
            </a:srgbClr>
          </a:solidFill>
          <a:ln/>
        </p:spPr>
      </p:sp>
      <p:sp>
        <p:nvSpPr>
          <p:cNvPr id="7" name="Shape 3"/>
          <p:cNvSpPr/>
          <p:nvPr/>
        </p:nvSpPr>
        <p:spPr>
          <a:xfrm>
            <a:off x="1588" y="12935411"/>
            <a:ext cx="24383874" cy="778142"/>
          </a:xfrm>
          <a:prstGeom prst="rect">
            <a:avLst/>
          </a:prstGeom>
          <a:solidFill>
            <a:srgbClr val="292C73">
              <a:alpha val="80000"/>
            </a:srgbClr>
          </a:solidFill>
          <a:ln/>
        </p:spPr>
      </p:sp>
      <p:sp>
        <p:nvSpPr>
          <p:cNvPr id="13" name="Text 9"/>
          <p:cNvSpPr/>
          <p:nvPr/>
        </p:nvSpPr>
        <p:spPr>
          <a:xfrm>
            <a:off x="1474376" y="2824804"/>
            <a:ext cx="21438294" cy="10797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914218">
              <a:lnSpc>
                <a:spcPts val="5000"/>
              </a:lnSpc>
              <a:spcAft>
                <a:spcPts val="2500"/>
              </a:spcAft>
            </a:pPr>
            <a:r>
              <a:rPr lang="en-US" sz="5998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195 countries and territories: 113 have national LBW data</a:t>
            </a:r>
          </a:p>
        </p:txBody>
      </p:sp>
      <p:sp>
        <p:nvSpPr>
          <p:cNvPr id="20" name="Text 12"/>
          <p:cNvSpPr/>
          <p:nvPr/>
        </p:nvSpPr>
        <p:spPr>
          <a:xfrm rot="-5400000">
            <a:off x="20657509" y="6248479"/>
            <a:ext cx="6070568" cy="12190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914218">
              <a:lnSpc>
                <a:spcPts val="7098"/>
              </a:lnSpc>
            </a:pPr>
            <a:r>
              <a:rPr lang="en-US" sz="5000" b="1">
                <a:solidFill>
                  <a:srgbClr val="70AD47">
                    <a:lumMod val="60000"/>
                    <a:lumOff val="40000"/>
                  </a:srgbClr>
                </a:solidFill>
                <a:latin typeface="Arial" panose="020B0604020202020204" pitchFamily="34" charset="0"/>
                <a:ea typeface="Poppins-Bold" pitchFamily="34" charset="-122"/>
                <a:cs typeface="Arial" panose="020B0604020202020204" pitchFamily="34" charset="0"/>
              </a:rPr>
              <a:t>BIRTHWEIGHT</a:t>
            </a:r>
            <a:endParaRPr lang="en-US" sz="5000" b="1">
              <a:solidFill>
                <a:srgbClr val="70AD47">
                  <a:lumMod val="60000"/>
                  <a:lumOff val="4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1">
            <a:extLst>
              <a:ext uri="{FF2B5EF4-FFF2-40B4-BE49-F238E27FC236}">
                <a16:creationId xmlns:a16="http://schemas.microsoft.com/office/drawing/2014/main" id="{EFA46434-7E2F-DD23-0E90-A72D77A28D6D}"/>
              </a:ext>
            </a:extLst>
          </p:cNvPr>
          <p:cNvSpPr/>
          <p:nvPr/>
        </p:nvSpPr>
        <p:spPr>
          <a:xfrm>
            <a:off x="2399694" y="1074360"/>
            <a:ext cx="18831054" cy="12196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914218">
              <a:lnSpc>
                <a:spcPts val="9898"/>
              </a:lnSpc>
            </a:pPr>
            <a:r>
              <a:rPr lang="en-US" sz="6998">
                <a:solidFill>
                  <a:srgbClr val="292C73">
                    <a:alpha val="100000"/>
                  </a:srgbClr>
                </a:solidFill>
                <a:latin typeface="Poppins-Bold" pitchFamily="34" charset="0"/>
                <a:ea typeface="Poppins-Bold" pitchFamily="34" charset="-122"/>
                <a:cs typeface="Poppins-Bold" pitchFamily="34" charset="-120"/>
              </a:rPr>
              <a:t>DATA: MISSED OPPORTUNITIES FOR LBW</a:t>
            </a:r>
            <a:endParaRPr lang="en-US" sz="6998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E7D77B3-4EBF-42F0-0763-5FDB8AB86C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1866" y="3596551"/>
            <a:ext cx="15803310" cy="90450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F915F3-81C2-F6DE-A463-C2C3D732C947}"/>
              </a:ext>
            </a:extLst>
          </p:cNvPr>
          <p:cNvSpPr txBox="1"/>
          <p:nvPr/>
        </p:nvSpPr>
        <p:spPr>
          <a:xfrm>
            <a:off x="925856" y="13078262"/>
            <a:ext cx="6093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/>
            <a:r>
              <a:rPr lang="en-GB" sz="20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References: Lancet SVN, 2023 - Lawn, Ohuma et al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C582DD-1754-EDC6-8616-A09385B6B51D}"/>
              </a:ext>
            </a:extLst>
          </p:cNvPr>
          <p:cNvSpPr/>
          <p:nvPr/>
        </p:nvSpPr>
        <p:spPr>
          <a:xfrm>
            <a:off x="16748871" y="5542936"/>
            <a:ext cx="3226902" cy="5871411"/>
          </a:xfrm>
          <a:prstGeom prst="rect">
            <a:avLst/>
          </a:pr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9766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0"/>
          <p:cNvSpPr/>
          <p:nvPr/>
        </p:nvSpPr>
        <p:spPr>
          <a:xfrm>
            <a:off x="2199392" y="1707321"/>
            <a:ext cx="9829750" cy="634918"/>
          </a:xfrm>
          <a:prstGeom prst="rect">
            <a:avLst/>
          </a:prstGeom>
          <a:solidFill>
            <a:srgbClr val="D2C4E0">
              <a:alpha val="100000"/>
            </a:srgbClr>
          </a:solidFill>
          <a:ln/>
        </p:spPr>
      </p:sp>
      <p:sp>
        <p:nvSpPr>
          <p:cNvPr id="7" name="Shape 3"/>
          <p:cNvSpPr/>
          <p:nvPr/>
        </p:nvSpPr>
        <p:spPr>
          <a:xfrm>
            <a:off x="3302" y="12877017"/>
            <a:ext cx="24383874" cy="838090"/>
          </a:xfrm>
          <a:prstGeom prst="rect">
            <a:avLst/>
          </a:prstGeom>
          <a:solidFill>
            <a:srgbClr val="292C73">
              <a:alpha val="80000"/>
            </a:srgbClr>
          </a:solidFill>
          <a:ln/>
        </p:spPr>
      </p:sp>
      <p:sp>
        <p:nvSpPr>
          <p:cNvPr id="14" name="Text 10"/>
          <p:cNvSpPr/>
          <p:nvPr/>
        </p:nvSpPr>
        <p:spPr>
          <a:xfrm>
            <a:off x="2935273" y="5080232"/>
            <a:ext cx="11353740" cy="58920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914218">
              <a:lnSpc>
                <a:spcPts val="3500"/>
              </a:lnSpc>
            </a:pPr>
            <a:endParaRPr lang="en-US" sz="30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3" name="Image 3" descr="preencoded.png">
            <a:extLst>
              <a:ext uri="{FF2B5EF4-FFF2-40B4-BE49-F238E27FC236}">
                <a16:creationId xmlns:a16="http://schemas.microsoft.com/office/drawing/2014/main" id="{0125EE72-6525-5FBE-61F0-C6A8B5718B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5231" y="2294037"/>
            <a:ext cx="848712" cy="848606"/>
          </a:xfrm>
          <a:prstGeom prst="rect">
            <a:avLst/>
          </a:prstGeom>
        </p:spPr>
      </p:pic>
      <p:pic>
        <p:nvPicPr>
          <p:cNvPr id="3" name="Image 2" descr="preencoded.png">
            <a:extLst>
              <a:ext uri="{FF2B5EF4-FFF2-40B4-BE49-F238E27FC236}">
                <a16:creationId xmlns:a16="http://schemas.microsoft.com/office/drawing/2014/main" id="{6F8DB9FB-CD43-FD3E-24F4-77003AA375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0356" y="872715"/>
            <a:ext cx="855262" cy="855154"/>
          </a:xfrm>
          <a:prstGeom prst="rect">
            <a:avLst/>
          </a:prstGeom>
        </p:spPr>
      </p:pic>
      <p:sp>
        <p:nvSpPr>
          <p:cNvPr id="6" name="Shape 11">
            <a:extLst>
              <a:ext uri="{FF2B5EF4-FFF2-40B4-BE49-F238E27FC236}">
                <a16:creationId xmlns:a16="http://schemas.microsoft.com/office/drawing/2014/main" id="{F3D78A55-733A-A956-BC79-650289282521}"/>
              </a:ext>
            </a:extLst>
          </p:cNvPr>
          <p:cNvSpPr/>
          <p:nvPr/>
        </p:nvSpPr>
        <p:spPr>
          <a:xfrm>
            <a:off x="-41706" y="0"/>
            <a:ext cx="2248986" cy="2337176"/>
          </a:xfrm>
          <a:prstGeom prst="rect">
            <a:avLst/>
          </a:prstGeom>
          <a:solidFill>
            <a:srgbClr val="42847E"/>
          </a:solidFill>
          <a:ln/>
          <a:effectLst>
            <a:outerShdw blurRad="254000" dist="179605" dir="8100000" algn="bl" rotWithShape="0">
              <a:srgbClr val="000000">
                <a:alpha val="54000"/>
              </a:srgbClr>
            </a:outerShdw>
          </a:effectLst>
        </p:spPr>
      </p:sp>
      <p:pic>
        <p:nvPicPr>
          <p:cNvPr id="9" name="Image 5" descr="preencoded.png">
            <a:extLst>
              <a:ext uri="{FF2B5EF4-FFF2-40B4-BE49-F238E27FC236}">
                <a16:creationId xmlns:a16="http://schemas.microsoft.com/office/drawing/2014/main" id="{18FFD2E8-18E9-79D8-0EE9-6DBCB60DFB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712" y="331418"/>
            <a:ext cx="1623998" cy="1623808"/>
          </a:xfrm>
          <a:prstGeom prst="rect">
            <a:avLst/>
          </a:prstGeom>
        </p:spPr>
      </p:pic>
      <p:pic>
        <p:nvPicPr>
          <p:cNvPr id="10" name="Image 6" descr="preencoded.png">
            <a:extLst>
              <a:ext uri="{FF2B5EF4-FFF2-40B4-BE49-F238E27FC236}">
                <a16:creationId xmlns:a16="http://schemas.microsoft.com/office/drawing/2014/main" id="{B907C0D6-D8E8-E19C-16CA-30D5FA649F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294" y="607967"/>
            <a:ext cx="646350" cy="6462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B8AA96-03EA-23AD-56BB-7922242E3F78}"/>
              </a:ext>
            </a:extLst>
          </p:cNvPr>
          <p:cNvSpPr txBox="1"/>
          <p:nvPr/>
        </p:nvSpPr>
        <p:spPr>
          <a:xfrm>
            <a:off x="165569" y="13078262"/>
            <a:ext cx="90556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/>
            <a:r>
              <a:rPr lang="en-GB" sz="20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References: Lancet SVN, 2023 - Lawn, Ohuma et al; UNICEF WHO estimates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DCEE10A-4F49-3999-89B2-D95D6D96C2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211" y="2613725"/>
            <a:ext cx="19385945" cy="10240659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5E70EDF-D9AE-E934-C97B-BD4F049EA98B}"/>
              </a:ext>
            </a:extLst>
          </p:cNvPr>
          <p:cNvCxnSpPr>
            <a:cxnSpLocks/>
          </p:cNvCxnSpPr>
          <p:nvPr/>
        </p:nvCxnSpPr>
        <p:spPr>
          <a:xfrm flipV="1">
            <a:off x="8069035" y="6276462"/>
            <a:ext cx="2831576" cy="430546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77DE788-A5AA-55A2-AFE0-8FFC67624533}"/>
              </a:ext>
            </a:extLst>
          </p:cNvPr>
          <p:cNvSpPr txBox="1"/>
          <p:nvPr/>
        </p:nvSpPr>
        <p:spPr>
          <a:xfrm>
            <a:off x="6466494" y="10465623"/>
            <a:ext cx="4434117" cy="70788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4000" dirty="0"/>
              <a:t>No data available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4653E92-323D-3E94-D086-C8CCD8BC9560}"/>
              </a:ext>
            </a:extLst>
          </p:cNvPr>
          <p:cNvCxnSpPr>
            <a:cxnSpLocks/>
          </p:cNvCxnSpPr>
          <p:nvPr/>
        </p:nvCxnSpPr>
        <p:spPr>
          <a:xfrm flipH="1" flipV="1">
            <a:off x="11515954" y="7198366"/>
            <a:ext cx="2440020" cy="267346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1930274-FA06-EA8A-D2E3-1DA32D10D32E}"/>
              </a:ext>
            </a:extLst>
          </p:cNvPr>
          <p:cNvSpPr txBox="1"/>
          <p:nvPr/>
        </p:nvSpPr>
        <p:spPr>
          <a:xfrm>
            <a:off x="12020640" y="9894466"/>
            <a:ext cx="7892656" cy="132343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4000" dirty="0"/>
              <a:t>Data from subnational studies and rated lowest quality category</a:t>
            </a:r>
          </a:p>
        </p:txBody>
      </p:sp>
      <p:sp>
        <p:nvSpPr>
          <p:cNvPr id="19" name="Text 1">
            <a:extLst>
              <a:ext uri="{FF2B5EF4-FFF2-40B4-BE49-F238E27FC236}">
                <a16:creationId xmlns:a16="http://schemas.microsoft.com/office/drawing/2014/main" id="{46BBCBB1-472F-D51C-B542-15FF187E8C07}"/>
              </a:ext>
            </a:extLst>
          </p:cNvPr>
          <p:cNvSpPr/>
          <p:nvPr/>
        </p:nvSpPr>
        <p:spPr>
          <a:xfrm>
            <a:off x="2744774" y="-278312"/>
            <a:ext cx="19612866" cy="11883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914218">
              <a:lnSpc>
                <a:spcPts val="9898"/>
              </a:lnSpc>
            </a:pPr>
            <a:r>
              <a:rPr lang="en-US" sz="6000" dirty="0">
                <a:solidFill>
                  <a:srgbClr val="292C73">
                    <a:alpha val="100000"/>
                  </a:srgbClr>
                </a:solidFill>
                <a:latin typeface="Poppins-Bold" pitchFamily="34" charset="0"/>
                <a:cs typeface="Poppins-Bold" pitchFamily="34" charset="-120"/>
              </a:rPr>
              <a:t>Data Gaps and Multiple Data Sources: Preterm</a:t>
            </a:r>
            <a:endParaRPr lang="en-US" sz="60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583466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0"/>
          <p:cNvSpPr/>
          <p:nvPr/>
        </p:nvSpPr>
        <p:spPr>
          <a:xfrm>
            <a:off x="2199392" y="1707321"/>
            <a:ext cx="9829750" cy="634918"/>
          </a:xfrm>
          <a:prstGeom prst="rect">
            <a:avLst/>
          </a:prstGeom>
          <a:solidFill>
            <a:srgbClr val="D2C4E0">
              <a:alpha val="100000"/>
            </a:srgbClr>
          </a:solidFill>
          <a:ln/>
        </p:spPr>
      </p:sp>
      <p:sp>
        <p:nvSpPr>
          <p:cNvPr id="5" name="Text 1"/>
          <p:cNvSpPr/>
          <p:nvPr/>
        </p:nvSpPr>
        <p:spPr>
          <a:xfrm>
            <a:off x="2744776" y="1105651"/>
            <a:ext cx="19278626" cy="17015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914218">
              <a:lnSpc>
                <a:spcPts val="9898"/>
              </a:lnSpc>
            </a:pPr>
            <a:r>
              <a:rPr lang="en-US" sz="6998">
                <a:solidFill>
                  <a:srgbClr val="292C73">
                    <a:alpha val="100000"/>
                  </a:srgbClr>
                </a:solidFill>
                <a:latin typeface="Poppins-Bold" pitchFamily="34" charset="0"/>
                <a:ea typeface="Poppins-Bold" pitchFamily="34" charset="-122"/>
                <a:cs typeface="Poppins-Bold" pitchFamily="34" charset="-120"/>
              </a:rPr>
              <a:t>WHERE WE ARE: Preterm</a:t>
            </a:r>
            <a:endParaRPr lang="en-US" sz="6998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Shape 3"/>
          <p:cNvSpPr/>
          <p:nvPr/>
        </p:nvSpPr>
        <p:spPr>
          <a:xfrm>
            <a:off x="3302" y="12877017"/>
            <a:ext cx="24383874" cy="838090"/>
          </a:xfrm>
          <a:prstGeom prst="rect">
            <a:avLst/>
          </a:prstGeom>
          <a:solidFill>
            <a:srgbClr val="292C73">
              <a:alpha val="80000"/>
            </a:srgbClr>
          </a:solidFill>
          <a:ln/>
        </p:spPr>
      </p:sp>
      <p:sp>
        <p:nvSpPr>
          <p:cNvPr id="14" name="Text 10"/>
          <p:cNvSpPr/>
          <p:nvPr/>
        </p:nvSpPr>
        <p:spPr>
          <a:xfrm>
            <a:off x="2935273" y="5080232"/>
            <a:ext cx="11353740" cy="58920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914218">
              <a:lnSpc>
                <a:spcPts val="3500"/>
              </a:lnSpc>
            </a:pPr>
            <a:endParaRPr lang="en-US" sz="3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12F604E-BFEC-0B3A-4A00-6CB577099890}"/>
              </a:ext>
            </a:extLst>
          </p:cNvPr>
          <p:cNvSpPr txBox="1"/>
          <p:nvPr/>
        </p:nvSpPr>
        <p:spPr>
          <a:xfrm>
            <a:off x="11119691" y="2799515"/>
            <a:ext cx="12841068" cy="10986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218"/>
            <a:r>
              <a:rPr lang="en-US" sz="5998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(2010-2020)</a:t>
            </a:r>
          </a:p>
          <a:p>
            <a:pPr marL="857078" indent="-857078" defTabSz="914218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 countries and territories (33%) have routine national preterm data</a:t>
            </a:r>
          </a:p>
          <a:p>
            <a:pPr marL="857078" indent="-857078" defTabSz="914218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countries and territories have study data</a:t>
            </a:r>
          </a:p>
          <a:p>
            <a:pPr marL="857078" indent="-857078" defTabSz="914218">
              <a:buFont typeface="Arial" panose="020B0604020202020204" pitchFamily="34" charset="0"/>
              <a:buChar char="•"/>
            </a:pPr>
            <a:endParaRPr lang="en-GB" sz="4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218"/>
            <a:r>
              <a:rPr lang="en-GB" sz="5998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Estimates</a:t>
            </a:r>
          </a:p>
          <a:p>
            <a:pPr marL="685662" indent="-685662" defTabSz="914218">
              <a:buFont typeface="Arial" panose="020B0604020202020204" pitchFamily="34" charset="0"/>
              <a:buChar char="•"/>
            </a:pPr>
            <a:r>
              <a:rPr lang="en-GB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Numbers: 13.4M were born preterm in 2020 (9.9%) - </a:t>
            </a:r>
            <a:r>
              <a:rPr lang="en-GB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in 10 </a:t>
            </a:r>
            <a:r>
              <a:rPr lang="en-GB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newborns</a:t>
            </a:r>
            <a:r>
              <a:rPr lang="en-GB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were BORN TOO SOON </a:t>
            </a:r>
          </a:p>
          <a:p>
            <a:pPr marL="685662" indent="-685662" defTabSz="914218">
              <a:buFont typeface="Arial" panose="020B0604020202020204" pitchFamily="34" charset="0"/>
              <a:buChar char="•"/>
            </a:pPr>
            <a:r>
              <a:rPr lang="en-GB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Variation: National preterm birth rates vary from under 5% to &gt;15%</a:t>
            </a:r>
          </a:p>
          <a:p>
            <a:pPr marL="685662" indent="-685662" defTabSz="914218">
              <a:buFont typeface="Arial" panose="020B0604020202020204" pitchFamily="34" charset="0"/>
              <a:buChar char="•"/>
            </a:pPr>
            <a:r>
              <a:rPr lang="en-GB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Trends: No change in preterm birth rates for any region in the last decade</a:t>
            </a:r>
          </a:p>
          <a:p>
            <a:pPr marL="685662" indent="-685662" defTabSz="914218">
              <a:buFont typeface="Arial" panose="020B0604020202020204" pitchFamily="34" charset="0"/>
              <a:buChar char="•"/>
            </a:pPr>
            <a:endParaRPr lang="en-GB" sz="4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078" indent="-857078" defTabSz="914218">
              <a:buFont typeface="Arial" panose="020B0604020202020204" pitchFamily="34" charset="0"/>
              <a:buChar char="•"/>
            </a:pPr>
            <a:endParaRPr lang="en-GB" sz="5998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6.png" descr="Chart&#10;&#10;Description automatically generated">
            <a:extLst>
              <a:ext uri="{FF2B5EF4-FFF2-40B4-BE49-F238E27FC236}">
                <a16:creationId xmlns:a16="http://schemas.microsoft.com/office/drawing/2014/main" id="{EBA97540-B457-4D26-5DB4-2D1A7A4B5557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948467" y="2995015"/>
            <a:ext cx="10097080" cy="9494990"/>
          </a:xfrm>
          <a:prstGeom prst="rect">
            <a:avLst/>
          </a:prstGeom>
          <a:ln/>
        </p:spPr>
      </p:pic>
      <p:pic>
        <p:nvPicPr>
          <p:cNvPr id="13" name="Image 3" descr="preencoded.png">
            <a:extLst>
              <a:ext uri="{FF2B5EF4-FFF2-40B4-BE49-F238E27FC236}">
                <a16:creationId xmlns:a16="http://schemas.microsoft.com/office/drawing/2014/main" id="{0125EE72-6525-5FBE-61F0-C6A8B5718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5231" y="2294037"/>
            <a:ext cx="848712" cy="848606"/>
          </a:xfrm>
          <a:prstGeom prst="rect">
            <a:avLst/>
          </a:prstGeom>
        </p:spPr>
      </p:pic>
      <p:pic>
        <p:nvPicPr>
          <p:cNvPr id="3" name="Image 2" descr="preencoded.png">
            <a:extLst>
              <a:ext uri="{FF2B5EF4-FFF2-40B4-BE49-F238E27FC236}">
                <a16:creationId xmlns:a16="http://schemas.microsoft.com/office/drawing/2014/main" id="{6F8DB9FB-CD43-FD3E-24F4-77003AA375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0356" y="872715"/>
            <a:ext cx="855262" cy="855154"/>
          </a:xfrm>
          <a:prstGeom prst="rect">
            <a:avLst/>
          </a:prstGeom>
        </p:spPr>
      </p:pic>
      <p:sp>
        <p:nvSpPr>
          <p:cNvPr id="6" name="Shape 11">
            <a:extLst>
              <a:ext uri="{FF2B5EF4-FFF2-40B4-BE49-F238E27FC236}">
                <a16:creationId xmlns:a16="http://schemas.microsoft.com/office/drawing/2014/main" id="{F3D78A55-733A-A956-BC79-650289282521}"/>
              </a:ext>
            </a:extLst>
          </p:cNvPr>
          <p:cNvSpPr/>
          <p:nvPr/>
        </p:nvSpPr>
        <p:spPr>
          <a:xfrm>
            <a:off x="-41706" y="0"/>
            <a:ext cx="2248986" cy="2337176"/>
          </a:xfrm>
          <a:prstGeom prst="rect">
            <a:avLst/>
          </a:prstGeom>
          <a:solidFill>
            <a:srgbClr val="42847E"/>
          </a:solidFill>
          <a:ln/>
          <a:effectLst>
            <a:outerShdw blurRad="254000" dist="179605" dir="8100000" algn="bl" rotWithShape="0">
              <a:srgbClr val="000000">
                <a:alpha val="54000"/>
              </a:srgbClr>
            </a:outerShdw>
          </a:effectLst>
        </p:spPr>
      </p:sp>
      <p:pic>
        <p:nvPicPr>
          <p:cNvPr id="9" name="Image 5" descr="preencoded.png">
            <a:extLst>
              <a:ext uri="{FF2B5EF4-FFF2-40B4-BE49-F238E27FC236}">
                <a16:creationId xmlns:a16="http://schemas.microsoft.com/office/drawing/2014/main" id="{18FFD2E8-18E9-79D8-0EE9-6DBCB60DFB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712" y="331418"/>
            <a:ext cx="1623998" cy="1623808"/>
          </a:xfrm>
          <a:prstGeom prst="rect">
            <a:avLst/>
          </a:prstGeom>
        </p:spPr>
      </p:pic>
      <p:pic>
        <p:nvPicPr>
          <p:cNvPr id="10" name="Image 6" descr="preencoded.png">
            <a:extLst>
              <a:ext uri="{FF2B5EF4-FFF2-40B4-BE49-F238E27FC236}">
                <a16:creationId xmlns:a16="http://schemas.microsoft.com/office/drawing/2014/main" id="{B907C0D6-D8E8-E19C-16CA-30D5FA649F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294" y="607967"/>
            <a:ext cx="646350" cy="6462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B8AA96-03EA-23AD-56BB-7922242E3F78}"/>
              </a:ext>
            </a:extLst>
          </p:cNvPr>
          <p:cNvSpPr txBox="1"/>
          <p:nvPr/>
        </p:nvSpPr>
        <p:spPr>
          <a:xfrm>
            <a:off x="165569" y="13078262"/>
            <a:ext cx="90556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/>
            <a:r>
              <a:rPr lang="en-GB" sz="20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References: Lancet SVN, 2023 - Lawn, Ohuma et al; UNICEF WHO estimates</a:t>
            </a:r>
          </a:p>
        </p:txBody>
      </p:sp>
    </p:spTree>
    <p:extLst>
      <p:ext uri="{BB962C8B-B14F-4D97-AF65-F5344CB8AC3E}">
        <p14:creationId xmlns:p14="http://schemas.microsoft.com/office/powerpoint/2010/main" val="193423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2">
      <a:dk1>
        <a:srgbClr val="342870"/>
      </a:dk1>
      <a:lt1>
        <a:srgbClr val="FFFFFF"/>
      </a:lt1>
      <a:dk2>
        <a:srgbClr val="41847E"/>
      </a:dk2>
      <a:lt2>
        <a:srgbClr val="8C345F"/>
      </a:lt2>
      <a:accent1>
        <a:srgbClr val="DDCFE6"/>
      </a:accent1>
      <a:accent2>
        <a:srgbClr val="52599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FF9BAD54E801408D195AB47ABEE26E" ma:contentTypeVersion="4" ma:contentTypeDescription="Create a new document." ma:contentTypeScope="" ma:versionID="24f58cdbb7830456a6c4d4980aa0103e">
  <xsd:schema xmlns:xsd="http://www.w3.org/2001/XMLSchema" xmlns:xs="http://www.w3.org/2001/XMLSchema" xmlns:p="http://schemas.microsoft.com/office/2006/metadata/properties" xmlns:ns1="http://schemas.microsoft.com/sharepoint/v3" xmlns:ns2="b4419758-8a30-462b-a703-e2b3e7f503de" targetNamespace="http://schemas.microsoft.com/office/2006/metadata/properties" ma:root="true" ma:fieldsID="f64f870e1c504404de7f3dc3ad5363fe" ns1:_="" ns2:_="">
    <xsd:import namespace="http://schemas.microsoft.com/sharepoint/v3"/>
    <xsd:import namespace="b4419758-8a30-462b-a703-e2b3e7f503de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internalName="PublishingStartDate">
      <xsd:simpleType>
        <xsd:restriction base="dms:Unknown"/>
      </xsd:simpleType>
    </xsd:element>
    <xsd:element name="PublishingExpirationDate" ma:index="9" nillable="true" ma:displayName="Scheduling End Dat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419758-8a30-462b-a703-e2b3e7f503d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DFFFE5AA-5680-4623-AF4C-317926F8D615}"/>
</file>

<file path=customXml/itemProps2.xml><?xml version="1.0" encoding="utf-8"?>
<ds:datastoreItem xmlns:ds="http://schemas.openxmlformats.org/officeDocument/2006/customXml" ds:itemID="{C4687FCA-4EC9-490E-8B7F-B60534A85147}"/>
</file>

<file path=customXml/itemProps3.xml><?xml version="1.0" encoding="utf-8"?>
<ds:datastoreItem xmlns:ds="http://schemas.openxmlformats.org/officeDocument/2006/customXml" ds:itemID="{633DFD7E-07E8-4C57-9DBB-1FD46BED29F0}"/>
</file>

<file path=docProps/app.xml><?xml version="1.0" encoding="utf-8"?>
<Properties xmlns="http://schemas.openxmlformats.org/officeDocument/2006/extended-properties" xmlns:vt="http://schemas.openxmlformats.org/officeDocument/2006/docPropsVTypes">
  <TotalTime>6328</TotalTime>
  <Words>1099</Words>
  <Application>Microsoft Macintosh PowerPoint</Application>
  <PresentationFormat>Custom</PresentationFormat>
  <Paragraphs>181</Paragraphs>
  <Slides>19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Poppins-Regular</vt:lpstr>
      <vt:lpstr>Wingdings</vt:lpstr>
      <vt:lpstr>Arial</vt:lpstr>
      <vt:lpstr>Poppins-Light</vt:lpstr>
      <vt:lpstr>Courier New</vt:lpstr>
      <vt:lpstr>Calibri Light</vt:lpstr>
      <vt:lpstr>Georgia</vt:lpstr>
      <vt:lpstr>Shaker lancet</vt:lpstr>
      <vt:lpstr>Poppins-Bold</vt:lpstr>
      <vt:lpstr>ArticulatCF-Bold</vt:lpstr>
      <vt:lpstr>Calibri</vt:lpstr>
      <vt:lpstr>Arial Black</vt:lpstr>
      <vt:lpstr>Office Theme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Estimated distribution of small newborn types worldwide for 2020</vt:lpstr>
      <vt:lpstr>Message 2: Big mortality risk …..around the world </vt:lpstr>
      <vt:lpstr>Stillbirths are more likely to be preterm and small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Eric Ohuma</cp:lastModifiedBy>
  <cp:revision>50</cp:revision>
  <dcterms:created xsi:type="dcterms:W3CDTF">2023-04-24T11:19:18Z</dcterms:created>
  <dcterms:modified xsi:type="dcterms:W3CDTF">2023-09-18T18:36:30Z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0x010100AAFF9BAD54E801408D195AB47ABEE26E</vt:lpwstr>
  </property>
</Properties>
</file>